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430" r:id="rId2"/>
    <p:sldId id="420" r:id="rId3"/>
    <p:sldId id="272" r:id="rId4"/>
    <p:sldId id="273" r:id="rId5"/>
    <p:sldId id="428" r:id="rId6"/>
    <p:sldId id="270" r:id="rId7"/>
    <p:sldId id="434" r:id="rId8"/>
    <p:sldId id="445" r:id="rId9"/>
    <p:sldId id="447" r:id="rId10"/>
    <p:sldId id="448" r:id="rId11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8B9F7F5-9D1F-4ABA-B3FF-431D430A2A65}">
          <p14:sldIdLst>
            <p14:sldId id="430"/>
            <p14:sldId id="420"/>
            <p14:sldId id="272"/>
            <p14:sldId id="273"/>
            <p14:sldId id="428"/>
            <p14:sldId id="270"/>
            <p14:sldId id="434"/>
            <p14:sldId id="445"/>
            <p14:sldId id="447"/>
            <p14:sldId id="448"/>
          </p14:sldIdLst>
        </p14:section>
        <p14:section name="Business Plan" id="{51108A42-BC1D-48AF-8D32-DC93F77E531D}">
          <p14:sldIdLst/>
        </p14:section>
        <p14:section name="Business Analysis" id="{7C2D8F61-12CD-4C51-B3F7-28D19C39F109}">
          <p14:sldIdLst/>
        </p14:section>
        <p14:section name="Business Proposal" id="{4851EDCF-6F9F-45EC-BA01-C5A396012DF5}">
          <p14:sldIdLst/>
        </p14:section>
        <p14:section name="Portofolio" id="{7A9997D4-35A9-41D0-9255-A8AFB66FE2A7}">
          <p14:sldIdLst/>
        </p14:section>
        <p14:section name="Creative &amp; Photography" id="{AC4EB77C-B7CA-4A0B-8601-6109ADDAE50B}">
          <p14:sldIdLst/>
        </p14:section>
        <p14:section name="Health &amp; Medical" id="{375760C3-0449-4BB7-ACD2-461C80E07393}">
          <p14:sldIdLst/>
        </p14:section>
        <p14:section name="Project Construction" id="{AB6ABB81-A65A-4FF3-B1D5-07B665D5A557}">
          <p14:sldIdLst/>
        </p14:section>
        <p14:section name="Table Infographic" id="{AC0868AA-A170-4979-AF85-2439885EBB7A}">
          <p14:sldIdLst/>
        </p14:section>
        <p14:section name="Timeline And Process" id="{2AF582D1-7CDA-4946-8A6F-F0C28D74911E}">
          <p14:sldIdLst/>
        </p14:section>
        <p14:section name="Device Slides" id="{17035D21-F75B-46AF-9615-AC95169840F0}">
          <p14:sldIdLst/>
        </p14:section>
        <p14:section name="Ending Slide" id="{BF8B61CD-A72A-4271-A92D-90F2211567D0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sid" initials="R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38" autoAdjust="0"/>
    <p:restoredTop sz="94664" autoAdjust="0"/>
  </p:normalViewPr>
  <p:slideViewPr>
    <p:cSldViewPr snapToGrid="0">
      <p:cViewPr varScale="1">
        <p:scale>
          <a:sx n="83" d="100"/>
          <a:sy n="83" d="100"/>
        </p:scale>
        <p:origin x="72" y="29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261622-1E9C-4A40-9BC6-9328F95EFB68}" type="datetimeFigureOut">
              <a:rPr lang="id-ID" smtClean="0"/>
              <a:t>05/11/2019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2BA129-AC84-4FBE-AD21-63D6725762E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82206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9220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8"/>
          <p:cNvSpPr>
            <a:spLocks noGrp="1"/>
          </p:cNvSpPr>
          <p:nvPr>
            <p:ph type="pic" sz="quarter" idx="31"/>
          </p:nvPr>
        </p:nvSpPr>
        <p:spPr>
          <a:xfrm>
            <a:off x="0" y="0"/>
            <a:ext cx="12192000" cy="32004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mpd="sng">
            <a:noFill/>
            <a:prstDash val="dot"/>
          </a:ln>
        </p:spPr>
        <p:txBody>
          <a:bodyPr vert="horz"/>
          <a:lstStyle>
            <a:lvl1pPr>
              <a:defRPr sz="1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538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-2" y="1"/>
            <a:ext cx="12192001" cy="6857999"/>
          </a:xfrm>
          <a:prstGeom prst="rect">
            <a:avLst/>
          </a:prstGeom>
          <a:solidFill>
            <a:schemeClr val="bg1">
              <a:lumMod val="75000"/>
              <a:alpha val="47000"/>
            </a:schemeClr>
          </a:solidFill>
        </p:spPr>
        <p:txBody>
          <a:bodyPr vert="horz"/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966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 flipH="1">
            <a:off x="-1" y="1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6" name="Round Same Side Corner Rectangle 5"/>
          <p:cNvSpPr/>
          <p:nvPr userDrawn="1"/>
        </p:nvSpPr>
        <p:spPr>
          <a:xfrm rot="16200000">
            <a:off x="11676645" y="-83276"/>
            <a:ext cx="342202" cy="694859"/>
          </a:xfrm>
          <a:prstGeom prst="round2SameRect">
            <a:avLst/>
          </a:prstGeom>
          <a:solidFill>
            <a:schemeClr val="bg1">
              <a:alpha val="9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11449427" y="102644"/>
            <a:ext cx="6219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400" b="0" smtClean="0">
                <a:solidFill>
                  <a:srgbClr val="FCC009"/>
                </a:solidFill>
                <a:latin typeface="Raleway" panose="020B0503030101060003" pitchFamily="34" charset="0"/>
              </a:rPr>
              <a:pPr algn="ctr"/>
              <a:t>‹#›</a:t>
            </a:fld>
            <a:endParaRPr lang="id-ID" sz="1400" b="0" dirty="0">
              <a:solidFill>
                <a:srgbClr val="FCC009"/>
              </a:solidFill>
              <a:latin typeface="Raleway" panose="020B0503030101060003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0873618" y="6453388"/>
            <a:ext cx="12442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i="1" dirty="0">
                <a:solidFill>
                  <a:srgbClr val="FFFFFF"/>
                </a:solidFill>
                <a:latin typeface="Raleway" panose="020B0503030101060003" pitchFamily="34" charset="0"/>
              </a:rPr>
              <a:t>Your Company</a:t>
            </a:r>
          </a:p>
        </p:txBody>
      </p:sp>
    </p:spTree>
    <p:extLst>
      <p:ext uri="{BB962C8B-B14F-4D97-AF65-F5344CB8AC3E}">
        <p14:creationId xmlns:p14="http://schemas.microsoft.com/office/powerpoint/2010/main" val="69862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 flipH="1">
            <a:off x="-1" y="1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6" name="Round Same Side Corner Rectangle 5"/>
          <p:cNvSpPr/>
          <p:nvPr userDrawn="1"/>
        </p:nvSpPr>
        <p:spPr>
          <a:xfrm rot="16200000">
            <a:off x="11676645" y="-83276"/>
            <a:ext cx="342202" cy="694859"/>
          </a:xfrm>
          <a:prstGeom prst="round2SameRect">
            <a:avLst/>
          </a:prstGeom>
          <a:solidFill>
            <a:schemeClr val="bg1">
              <a:alpha val="9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11449427" y="102644"/>
            <a:ext cx="6219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400" b="0" smtClean="0">
                <a:solidFill>
                  <a:srgbClr val="FCC009"/>
                </a:solidFill>
                <a:latin typeface="Raleway" panose="020B0503030101060003" pitchFamily="34" charset="0"/>
              </a:rPr>
              <a:pPr algn="ctr"/>
              <a:t>‹#›</a:t>
            </a:fld>
            <a:endParaRPr lang="id-ID" sz="1400" b="0" dirty="0">
              <a:solidFill>
                <a:srgbClr val="FCC009"/>
              </a:solidFill>
              <a:latin typeface="Raleway" panose="020B0503030101060003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0873618" y="6453388"/>
            <a:ext cx="12442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i="1" dirty="0">
                <a:solidFill>
                  <a:srgbClr val="FFFFFF"/>
                </a:solidFill>
                <a:latin typeface="Raleway" panose="020B0503030101060003" pitchFamily="34" charset="0"/>
              </a:rPr>
              <a:t>Your Company</a:t>
            </a:r>
          </a:p>
        </p:txBody>
      </p:sp>
    </p:spTree>
    <p:extLst>
      <p:ext uri="{BB962C8B-B14F-4D97-AF65-F5344CB8AC3E}">
        <p14:creationId xmlns:p14="http://schemas.microsoft.com/office/powerpoint/2010/main" val="2053137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 flipH="1">
            <a:off x="-1" y="1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6" name="Round Same Side Corner Rectangle 5"/>
          <p:cNvSpPr/>
          <p:nvPr userDrawn="1"/>
        </p:nvSpPr>
        <p:spPr>
          <a:xfrm rot="16200000">
            <a:off x="11676645" y="-83276"/>
            <a:ext cx="342202" cy="694859"/>
          </a:xfrm>
          <a:prstGeom prst="round2SameRect">
            <a:avLst/>
          </a:prstGeom>
          <a:solidFill>
            <a:schemeClr val="bg1">
              <a:alpha val="9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11449427" y="102644"/>
            <a:ext cx="6219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400" b="0" smtClean="0">
                <a:solidFill>
                  <a:srgbClr val="FCC009"/>
                </a:solidFill>
                <a:latin typeface="Raleway" panose="020B0503030101060003" pitchFamily="34" charset="0"/>
              </a:rPr>
              <a:pPr algn="ctr"/>
              <a:t>‹#›</a:t>
            </a:fld>
            <a:endParaRPr lang="id-ID" sz="1400" b="0" dirty="0">
              <a:solidFill>
                <a:srgbClr val="FCC009"/>
              </a:solidFill>
              <a:latin typeface="Raleway" panose="020B0503030101060003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0873618" y="6453388"/>
            <a:ext cx="12442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i="1" dirty="0">
                <a:solidFill>
                  <a:srgbClr val="FFFFFF"/>
                </a:solidFill>
                <a:latin typeface="Raleway" panose="020B0503030101060003" pitchFamily="34" charset="0"/>
              </a:rPr>
              <a:t>Your Company</a:t>
            </a:r>
          </a:p>
        </p:txBody>
      </p:sp>
    </p:spTree>
    <p:extLst>
      <p:ext uri="{BB962C8B-B14F-4D97-AF65-F5344CB8AC3E}">
        <p14:creationId xmlns:p14="http://schemas.microsoft.com/office/powerpoint/2010/main" val="1486673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6"/>
          <p:cNvSpPr>
            <a:spLocks noGrp="1"/>
          </p:cNvSpPr>
          <p:nvPr userDrawn="1">
            <p:ph type="pic" sz="quarter" idx="15"/>
          </p:nvPr>
        </p:nvSpPr>
        <p:spPr>
          <a:xfrm>
            <a:off x="0" y="1"/>
            <a:ext cx="4074159" cy="31157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4079426" y="1"/>
            <a:ext cx="4031642" cy="31157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8117841" y="1"/>
            <a:ext cx="4074159" cy="31157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/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546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570566" y="1919277"/>
            <a:ext cx="2391834" cy="2622244"/>
          </a:xfrm>
          <a:prstGeom prst="rect">
            <a:avLst/>
          </a:prstGeom>
          <a:solidFill>
            <a:schemeClr val="bg1"/>
          </a:solidFill>
          <a:ln w="57150" cmpd="sng">
            <a:noFill/>
          </a:ln>
        </p:spPr>
        <p:txBody>
          <a:bodyPr vert="horz"/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4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925922" y="1919277"/>
            <a:ext cx="2391834" cy="2622244"/>
          </a:xfrm>
          <a:prstGeom prst="rect">
            <a:avLst/>
          </a:prstGeom>
          <a:solidFill>
            <a:schemeClr val="bg1"/>
          </a:solidFill>
          <a:ln w="57150" cmpd="sng">
            <a:noFill/>
          </a:ln>
        </p:spPr>
        <p:txBody>
          <a:bodyPr vert="horz"/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8278722" y="1919277"/>
            <a:ext cx="2391834" cy="2622244"/>
          </a:xfrm>
          <a:prstGeom prst="rect">
            <a:avLst/>
          </a:prstGeom>
          <a:solidFill>
            <a:schemeClr val="bg1"/>
          </a:solidFill>
          <a:ln w="57150" cmpd="sng">
            <a:noFill/>
          </a:ln>
        </p:spPr>
        <p:txBody>
          <a:bodyPr vert="horz"/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8" name="Rectangle 11"/>
          <p:cNvSpPr/>
          <p:nvPr userDrawn="1"/>
        </p:nvSpPr>
        <p:spPr>
          <a:xfrm flipH="1">
            <a:off x="0" y="4531115"/>
            <a:ext cx="12192000" cy="232688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10873618" y="6453388"/>
            <a:ext cx="12442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i="1" dirty="0">
                <a:solidFill>
                  <a:srgbClr val="FFFFFF"/>
                </a:solidFill>
                <a:latin typeface="Raleway" panose="020B0503030101060003" pitchFamily="34" charset="0"/>
              </a:rPr>
              <a:t>Your Company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50863" y="416205"/>
            <a:ext cx="11228387" cy="72707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200" b="0" spc="-15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 Bold" panose="00000700000000000000" pitchFamily="50" charset="0"/>
              </a:defRPr>
            </a:lvl1pPr>
          </a:lstStyle>
          <a:p>
            <a:pPr lvl="0"/>
            <a:r>
              <a:rPr lang="en-US" dirty="0"/>
              <a:t>INSERT TEXT IN HERE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44500" y="936566"/>
            <a:ext cx="11403013" cy="2682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i="1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Your Short Description In Here</a:t>
            </a:r>
          </a:p>
        </p:txBody>
      </p:sp>
    </p:spTree>
    <p:extLst>
      <p:ext uri="{BB962C8B-B14F-4D97-AF65-F5344CB8AC3E}">
        <p14:creationId xmlns:p14="http://schemas.microsoft.com/office/powerpoint/2010/main" val="161733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8" grpId="0" animBg="1"/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755758" y="2214879"/>
            <a:ext cx="3048001" cy="3685977"/>
          </a:xfrm>
          <a:prstGeom prst="rect">
            <a:avLst/>
          </a:prstGeom>
          <a:solidFill>
            <a:schemeClr val="bg1">
              <a:lumMod val="85000"/>
              <a:alpha val="0"/>
            </a:schemeClr>
          </a:solidFill>
        </p:spPr>
        <p:txBody>
          <a:bodyPr vert="horz"/>
          <a:lstStyle>
            <a:lvl1pPr>
              <a:defRPr sz="1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931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11832" y="-2664657"/>
            <a:ext cx="6968333" cy="12192001"/>
          </a:xfrm>
          <a:prstGeom prst="rect">
            <a:avLst/>
          </a:prstGeom>
        </p:spPr>
      </p:pic>
      <p:sp>
        <p:nvSpPr>
          <p:cNvPr id="5" name="Oval 4"/>
          <p:cNvSpPr/>
          <p:nvPr userDrawn="1"/>
        </p:nvSpPr>
        <p:spPr>
          <a:xfrm>
            <a:off x="-467360" y="-838200"/>
            <a:ext cx="12801600" cy="9603487"/>
          </a:xfrm>
          <a:prstGeom prst="ellipse">
            <a:avLst/>
          </a:prstGeom>
          <a:solidFill>
            <a:schemeClr val="bg1">
              <a:alpha val="2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 dirty="0"/>
          </a:p>
        </p:txBody>
      </p:sp>
      <p:sp>
        <p:nvSpPr>
          <p:cNvPr id="23" name="Rectangle 22"/>
          <p:cNvSpPr/>
          <p:nvPr userDrawn="1"/>
        </p:nvSpPr>
        <p:spPr>
          <a:xfrm>
            <a:off x="-20164" y="228600"/>
            <a:ext cx="12192000" cy="712560"/>
          </a:xfrm>
          <a:prstGeom prst="rect">
            <a:avLst/>
          </a:prstGeom>
          <a:solidFill>
            <a:srgbClr val="5D6AB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 dirty="0"/>
          </a:p>
        </p:txBody>
      </p:sp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1620098" y="356386"/>
            <a:ext cx="762550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3200" baseline="0" dirty="0">
                <a:solidFill>
                  <a:schemeClr val="bg1"/>
                </a:solidFill>
                <a:latin typeface="Folio Std Medium" charset="0"/>
              </a:rPr>
              <a:t>LEARNING OUTCOMES</a:t>
            </a:r>
          </a:p>
        </p:txBody>
      </p:sp>
      <p:sp>
        <p:nvSpPr>
          <p:cNvPr id="9" name="Slide Number Placeholder 2"/>
          <p:cNvSpPr txBox="1">
            <a:spLocks/>
          </p:cNvSpPr>
          <p:nvPr userDrawn="1"/>
        </p:nvSpPr>
        <p:spPr>
          <a:xfrm>
            <a:off x="8961968" y="6483351"/>
            <a:ext cx="3215217" cy="365125"/>
          </a:xfrm>
          <a:prstGeom prst="rect">
            <a:avLst/>
          </a:prstGeom>
        </p:spPr>
        <p:txBody>
          <a:bodyPr anchor="b"/>
          <a:lstStyle>
            <a:lvl1pPr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defRPr/>
            </a:pPr>
            <a:fld id="{8D7C50E8-254C-432D-B9FE-DBD605A35DF7}" type="slidenum">
              <a:rPr lang="en-US" altLang="en-US" sz="1200" b="1" smtClean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200" b="1" dirty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ooter Placeholder 1"/>
          <p:cNvSpPr txBox="1">
            <a:spLocks/>
          </p:cNvSpPr>
          <p:nvPr userDrawn="1"/>
        </p:nvSpPr>
        <p:spPr>
          <a:xfrm>
            <a:off x="1718734" y="6578600"/>
            <a:ext cx="8961967" cy="279400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000" kern="700" spc="50" dirty="0">
                <a:solidFill>
                  <a:schemeClr val="tx2"/>
                </a:solidFill>
                <a:latin typeface="Arial Narrow"/>
                <a:cs typeface="Arial Narrow"/>
              </a:rPr>
              <a:t>Copyright ©2019 Cengage Learning. All Rights Reserved. May not be scanned, copied or duplicated, or posted to a publicly accessible website, in whole or in part. </a:t>
            </a:r>
          </a:p>
        </p:txBody>
      </p:sp>
      <p:sp>
        <p:nvSpPr>
          <p:cNvPr id="12" name="Slide Number Placeholder 2"/>
          <p:cNvSpPr txBox="1">
            <a:spLocks/>
          </p:cNvSpPr>
          <p:nvPr userDrawn="1"/>
        </p:nvSpPr>
        <p:spPr>
          <a:xfrm>
            <a:off x="10253134" y="6483351"/>
            <a:ext cx="1502833" cy="365125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000" dirty="0">
                <a:solidFill>
                  <a:schemeClr val="tx2"/>
                </a:solidFill>
              </a:rPr>
              <a:t>BUSN11 | CH6</a:t>
            </a:r>
            <a:endParaRPr lang="en-US" sz="10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0098" y="1456105"/>
            <a:ext cx="9908116" cy="3471496"/>
          </a:xfrm>
        </p:spPr>
        <p:txBody>
          <a:bodyPr>
            <a:normAutofit/>
          </a:bodyPr>
          <a:lstStyle>
            <a:lvl1pPr marL="420624" indent="-420624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+mj-lt"/>
              <a:buAutoNum type="arabicPeriod"/>
              <a:defRPr sz="2600" baseline="0">
                <a:solidFill>
                  <a:schemeClr val="tx2"/>
                </a:solidFill>
                <a:latin typeface="Folio Std Medium" charset="0"/>
                <a:cs typeface="Rockwell"/>
              </a:defRPr>
            </a:lvl1pPr>
            <a:lvl2pPr marL="640080" indent="-274320">
              <a:lnSpc>
                <a:spcPct val="90000"/>
              </a:lnSpc>
              <a:buClr>
                <a:srgbClr val="B00027"/>
              </a:buClr>
              <a:buFont typeface="Arial"/>
              <a:buChar char="•"/>
              <a:defRPr b="0" i="1"/>
            </a:lvl2pPr>
            <a:lvl3pPr marL="960120" indent="-320040">
              <a:lnSpc>
                <a:spcPct val="90000"/>
              </a:lnSpc>
              <a:buClr>
                <a:srgbClr val="B00027"/>
              </a:buClr>
              <a:buSzPct val="100000"/>
              <a:buFont typeface="Lucida Grande"/>
              <a:buChar char="-"/>
              <a:defRPr sz="2800"/>
            </a:lvl3pPr>
            <a:lvl4pPr marL="1234440" indent="-228600">
              <a:lnSpc>
                <a:spcPct val="90000"/>
              </a:lnSpc>
              <a:buFont typeface="Arial"/>
              <a:buChar char="▸"/>
              <a:defRPr sz="2400"/>
            </a:lvl4pPr>
            <a:lvl5pPr marL="1508760" indent="-22860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itle 1" hidden="1"/>
          <p:cNvSpPr>
            <a:spLocks noGrp="1"/>
          </p:cNvSpPr>
          <p:nvPr>
            <p:ph type="title"/>
          </p:nvPr>
        </p:nvSpPr>
        <p:spPr>
          <a:xfrm>
            <a:off x="700617" y="3175"/>
            <a:ext cx="10972800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-101599" y="609600"/>
            <a:ext cx="1620097" cy="0"/>
          </a:xfrm>
          <a:prstGeom prst="line">
            <a:avLst/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H="1">
            <a:off x="7939616" y="609600"/>
            <a:ext cx="4353984" cy="0"/>
          </a:xfrm>
          <a:prstGeom prst="line">
            <a:avLst/>
          </a:prstGeom>
          <a:ln>
            <a:solidFill>
              <a:schemeClr val="bg1"/>
            </a:solidFill>
            <a:headEnd type="none"/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6155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Bar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228600"/>
            <a:ext cx="12192000" cy="609600"/>
          </a:xfrm>
          <a:prstGeom prst="rect">
            <a:avLst/>
          </a:prstGeom>
          <a:solidFill>
            <a:srgbClr val="10406E"/>
          </a:solidFill>
        </p:spPr>
        <p:txBody>
          <a:bodyPr/>
          <a:lstStyle>
            <a:lvl1pPr>
              <a:defRPr sz="3200" b="1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609600" y="990600"/>
            <a:ext cx="10972800" cy="5562600"/>
          </a:xfrm>
          <a:prstGeom prst="rect">
            <a:avLst/>
          </a:prstGeom>
        </p:spPr>
        <p:txBody>
          <a:bodyPr/>
          <a:lstStyle>
            <a:lvl1pPr>
              <a:spcAft>
                <a:spcPts val="800"/>
              </a:spcAft>
              <a:defRPr sz="2400"/>
            </a:lvl1pPr>
            <a:lvl2pPr>
              <a:spcAft>
                <a:spcPts val="800"/>
              </a:spcAft>
              <a:defRPr sz="2000"/>
            </a:lvl2pPr>
            <a:lvl3pPr>
              <a:spcAft>
                <a:spcPts val="800"/>
              </a:spcAft>
              <a:defRPr sz="1800"/>
            </a:lvl3pPr>
            <a:lvl4pPr>
              <a:spcAft>
                <a:spcPts val="800"/>
              </a:spcAft>
              <a:defRPr sz="1600"/>
            </a:lvl4pPr>
            <a:lvl5pPr>
              <a:spcAft>
                <a:spcPts val="800"/>
              </a:spcAft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Jump Link"/>
          <p:cNvSpPr>
            <a:spLocks noGrp="1"/>
          </p:cNvSpPr>
          <p:nvPr>
            <p:ph type="body" sz="quarter" idx="16" hasCustomPrompt="1"/>
          </p:nvPr>
        </p:nvSpPr>
        <p:spPr>
          <a:xfrm>
            <a:off x="5181600" y="6553200"/>
            <a:ext cx="1828800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Jump to long image description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7315200" y="6705600"/>
            <a:ext cx="48768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504339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9264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oBar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228600"/>
            <a:ext cx="12192000" cy="609600"/>
          </a:xfrm>
          <a:prstGeom prst="rect">
            <a:avLst/>
          </a:prstGeom>
          <a:solidFill>
            <a:srgbClr val="10406E"/>
          </a:solidFill>
        </p:spPr>
        <p:txBody>
          <a:bodyPr/>
          <a:lstStyle>
            <a:lvl1pPr>
              <a:defRPr sz="3200" b="1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609600" y="990600"/>
            <a:ext cx="10972800" cy="5562600"/>
          </a:xfrm>
          <a:prstGeom prst="rect">
            <a:avLst/>
          </a:prstGeom>
        </p:spPr>
        <p:txBody>
          <a:bodyPr/>
          <a:lstStyle>
            <a:lvl1pPr>
              <a:spcAft>
                <a:spcPts val="800"/>
              </a:spcAft>
              <a:defRPr sz="2400"/>
            </a:lvl1pPr>
            <a:lvl2pPr>
              <a:spcAft>
                <a:spcPts val="800"/>
              </a:spcAft>
              <a:defRPr sz="2000"/>
            </a:lvl2pPr>
            <a:lvl3pPr>
              <a:spcAft>
                <a:spcPts val="800"/>
              </a:spcAft>
              <a:defRPr sz="1800"/>
            </a:lvl3pPr>
            <a:lvl4pPr>
              <a:spcAft>
                <a:spcPts val="800"/>
              </a:spcAft>
              <a:defRPr sz="1600"/>
            </a:lvl4pPr>
            <a:lvl5pPr>
              <a:spcAft>
                <a:spcPts val="800"/>
              </a:spcAft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Jump Link"/>
          <p:cNvSpPr>
            <a:spLocks noGrp="1"/>
          </p:cNvSpPr>
          <p:nvPr>
            <p:ph type="body" sz="quarter" idx="16" hasCustomPrompt="1"/>
          </p:nvPr>
        </p:nvSpPr>
        <p:spPr>
          <a:xfrm>
            <a:off x="5181600" y="6553200"/>
            <a:ext cx="1828800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Jump to long image description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7315200" y="6705600"/>
            <a:ext cx="48768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11120120" y="472440"/>
            <a:ext cx="1097280" cy="365760"/>
          </a:xfrm>
          <a:prstGeom prst="rect">
            <a:avLst/>
          </a:prstGeom>
          <a:solidFill>
            <a:srgbClr val="BFBFBF"/>
          </a:solidFill>
        </p:spPr>
        <p:txBody>
          <a:bodyPr/>
          <a:lstStyle>
            <a:lvl1pPr marL="0" indent="0">
              <a:buFontTx/>
              <a:buNone/>
              <a:defRPr sz="1600" b="1">
                <a:solidFill>
                  <a:srgbClr val="10406E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73238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alpha val="64000"/>
            </a:schemeClr>
          </a:solidFill>
        </p:spPr>
        <p:txBody>
          <a:bodyPr vert="horz"/>
          <a:lstStyle>
            <a:lvl1pPr>
              <a:defRPr sz="1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820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5541036" y="0"/>
            <a:ext cx="6650964" cy="5982224"/>
          </a:xfrm>
          <a:custGeom>
            <a:avLst/>
            <a:gdLst>
              <a:gd name="connsiteX0" fmla="*/ 5132646 w 6650964"/>
              <a:gd name="connsiteY0" fmla="*/ 0 h 5982224"/>
              <a:gd name="connsiteX1" fmla="*/ 6650964 w 6650964"/>
              <a:gd name="connsiteY1" fmla="*/ 0 h 5982224"/>
              <a:gd name="connsiteX2" fmla="*/ 6650963 w 6650964"/>
              <a:gd name="connsiteY2" fmla="*/ 1054042 h 5982224"/>
              <a:gd name="connsiteX3" fmla="*/ 4044225 w 6650964"/>
              <a:gd name="connsiteY3" fmla="*/ 1709552 h 5982224"/>
              <a:gd name="connsiteX4" fmla="*/ 3614328 w 6650964"/>
              <a:gd name="connsiteY4" fmla="*/ 0 h 5982224"/>
              <a:gd name="connsiteX5" fmla="*/ 1807164 w 6650964"/>
              <a:gd name="connsiteY5" fmla="*/ 0 h 5982224"/>
              <a:gd name="connsiteX6" fmla="*/ 2607607 w 6650964"/>
              <a:gd name="connsiteY6" fmla="*/ 0 h 5982224"/>
              <a:gd name="connsiteX7" fmla="*/ 3408050 w 6650964"/>
              <a:gd name="connsiteY7" fmla="*/ 0 h 5982224"/>
              <a:gd name="connsiteX8" fmla="*/ 3901325 w 6650964"/>
              <a:gd name="connsiteY8" fmla="*/ 1961587 h 5982224"/>
              <a:gd name="connsiteX9" fmla="*/ 6650963 w 6650964"/>
              <a:gd name="connsiteY9" fmla="*/ 1270142 h 5982224"/>
              <a:gd name="connsiteX10" fmla="*/ 6650963 w 6650964"/>
              <a:gd name="connsiteY10" fmla="*/ 2871028 h 5982224"/>
              <a:gd name="connsiteX11" fmla="*/ 2774279 w 6650964"/>
              <a:gd name="connsiteY11" fmla="*/ 3845888 h 5982224"/>
              <a:gd name="connsiteX12" fmla="*/ 0 w 6650964"/>
              <a:gd name="connsiteY12" fmla="*/ 0 h 5982224"/>
              <a:gd name="connsiteX13" fmla="*/ 1600886 w 6650964"/>
              <a:gd name="connsiteY13" fmla="*/ 0 h 5982224"/>
              <a:gd name="connsiteX14" fmla="*/ 2631380 w 6650964"/>
              <a:gd name="connsiteY14" fmla="*/ 4097922 h 5982224"/>
              <a:gd name="connsiteX15" fmla="*/ 6650964 w 6650964"/>
              <a:gd name="connsiteY15" fmla="*/ 3087128 h 5982224"/>
              <a:gd name="connsiteX16" fmla="*/ 6650963 w 6650964"/>
              <a:gd name="connsiteY16" fmla="*/ 4688014 h 5982224"/>
              <a:gd name="connsiteX17" fmla="*/ 1504334 w 6650964"/>
              <a:gd name="connsiteY17" fmla="*/ 5982224 h 5982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650964" h="5982224">
                <a:moveTo>
                  <a:pt x="5132646" y="0"/>
                </a:moveTo>
                <a:lnTo>
                  <a:pt x="6650964" y="0"/>
                </a:lnTo>
                <a:lnTo>
                  <a:pt x="6650963" y="1054042"/>
                </a:lnTo>
                <a:lnTo>
                  <a:pt x="4044225" y="1709552"/>
                </a:lnTo>
                <a:lnTo>
                  <a:pt x="3614328" y="0"/>
                </a:lnTo>
                <a:close/>
                <a:moveTo>
                  <a:pt x="1807164" y="0"/>
                </a:moveTo>
                <a:lnTo>
                  <a:pt x="2607607" y="0"/>
                </a:lnTo>
                <a:lnTo>
                  <a:pt x="3408050" y="0"/>
                </a:lnTo>
                <a:lnTo>
                  <a:pt x="3901325" y="1961587"/>
                </a:lnTo>
                <a:lnTo>
                  <a:pt x="6650963" y="1270142"/>
                </a:lnTo>
                <a:lnTo>
                  <a:pt x="6650963" y="2871028"/>
                </a:lnTo>
                <a:lnTo>
                  <a:pt x="2774279" y="3845888"/>
                </a:lnTo>
                <a:close/>
                <a:moveTo>
                  <a:pt x="0" y="0"/>
                </a:moveTo>
                <a:lnTo>
                  <a:pt x="1600886" y="0"/>
                </a:lnTo>
                <a:lnTo>
                  <a:pt x="2631380" y="4097922"/>
                </a:lnTo>
                <a:lnTo>
                  <a:pt x="6650964" y="3087128"/>
                </a:lnTo>
                <a:lnTo>
                  <a:pt x="6650963" y="4688014"/>
                </a:lnTo>
                <a:lnTo>
                  <a:pt x="1504334" y="598222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29742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alpha val="39000"/>
            </a:schemeClr>
          </a:solidFill>
          <a:ln w="38100" cmpd="sng">
            <a:noFill/>
          </a:ln>
        </p:spPr>
        <p:txBody>
          <a:bodyPr vert="horz"/>
          <a:lstStyle>
            <a:lvl1pPr>
              <a:defRPr sz="1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024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50863" y="416205"/>
            <a:ext cx="11228387" cy="72707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200" b="0" spc="-15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 Bold" panose="00000700000000000000" pitchFamily="50" charset="0"/>
              </a:defRPr>
            </a:lvl1pPr>
          </a:lstStyle>
          <a:p>
            <a:pPr lvl="0"/>
            <a:r>
              <a:rPr lang="en-US" dirty="0"/>
              <a:t>INSERT TEXT IN HERE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44500" y="936566"/>
            <a:ext cx="11403013" cy="2682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i="1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Your Short Description In Here</a:t>
            </a:r>
          </a:p>
        </p:txBody>
      </p:sp>
    </p:spTree>
    <p:extLst>
      <p:ext uri="{BB962C8B-B14F-4D97-AF65-F5344CB8AC3E}">
        <p14:creationId xmlns:p14="http://schemas.microsoft.com/office/powerpoint/2010/main" val="320393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550864" y="1914977"/>
            <a:ext cx="4993594" cy="379639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/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50863" y="416205"/>
            <a:ext cx="11228387" cy="72707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200" b="0" spc="-15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 Bold" panose="00000700000000000000" pitchFamily="50" charset="0"/>
              </a:defRPr>
            </a:lvl1pPr>
          </a:lstStyle>
          <a:p>
            <a:pPr lvl="0"/>
            <a:r>
              <a:rPr lang="en-US" dirty="0"/>
              <a:t>INSERT TEXT IN HERE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44500" y="936566"/>
            <a:ext cx="11403013" cy="2682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i="1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Your Short Description In Here</a:t>
            </a:r>
          </a:p>
        </p:txBody>
      </p:sp>
    </p:spTree>
    <p:extLst>
      <p:ext uri="{BB962C8B-B14F-4D97-AF65-F5344CB8AC3E}">
        <p14:creationId xmlns:p14="http://schemas.microsoft.com/office/powerpoint/2010/main" val="1873640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10873618" y="6453388"/>
            <a:ext cx="12442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i="1" dirty="0">
                <a:solidFill>
                  <a:schemeClr val="bg1">
                    <a:lumMod val="65000"/>
                  </a:schemeClr>
                </a:solidFill>
                <a:latin typeface="Raleway" panose="020B0503030101060003" pitchFamily="34" charset="0"/>
              </a:rPr>
              <a:t>Your Company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50863" y="416205"/>
            <a:ext cx="11228387" cy="72707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200" b="0" spc="-15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 Bold" panose="00000700000000000000" pitchFamily="50" charset="0"/>
              </a:defRPr>
            </a:lvl1pPr>
          </a:lstStyle>
          <a:p>
            <a:pPr lvl="0"/>
            <a:r>
              <a:rPr lang="en-US" dirty="0"/>
              <a:t>INSERT TEXT IN HERE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44500" y="936566"/>
            <a:ext cx="11403013" cy="2682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i="1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Your Short Description In Here</a:t>
            </a:r>
          </a:p>
        </p:txBody>
      </p:sp>
    </p:spTree>
    <p:extLst>
      <p:ext uri="{BB962C8B-B14F-4D97-AF65-F5344CB8AC3E}">
        <p14:creationId xmlns:p14="http://schemas.microsoft.com/office/powerpoint/2010/main" val="3013342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10873618" y="6453388"/>
            <a:ext cx="12442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i="1" dirty="0">
                <a:solidFill>
                  <a:schemeClr val="bg1">
                    <a:lumMod val="65000"/>
                  </a:schemeClr>
                </a:solidFill>
                <a:latin typeface="Raleway" panose="020B0503030101060003" pitchFamily="34" charset="0"/>
              </a:rPr>
              <a:t>Your Company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50863" y="416205"/>
            <a:ext cx="11228387" cy="727075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3200" b="0" spc="-15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 Bold" panose="00000700000000000000" pitchFamily="50" charset="0"/>
              </a:defRPr>
            </a:lvl1pPr>
          </a:lstStyle>
          <a:p>
            <a:pPr lvl="0"/>
            <a:r>
              <a:rPr lang="en-US" dirty="0"/>
              <a:t>INSERT TEXT IN HERE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44500" y="936566"/>
            <a:ext cx="11403013" cy="26828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00" i="1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Your Short Description In Here</a:t>
            </a:r>
          </a:p>
        </p:txBody>
      </p:sp>
    </p:spTree>
    <p:extLst>
      <p:ext uri="{BB962C8B-B14F-4D97-AF65-F5344CB8AC3E}">
        <p14:creationId xmlns:p14="http://schemas.microsoft.com/office/powerpoint/2010/main" val="2104629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18"/>
          <p:cNvSpPr>
            <a:spLocks noGrp="1"/>
          </p:cNvSpPr>
          <p:nvPr>
            <p:ph type="pic" sz="quarter" idx="12"/>
          </p:nvPr>
        </p:nvSpPr>
        <p:spPr>
          <a:xfrm>
            <a:off x="422126" y="508002"/>
            <a:ext cx="1927330" cy="1927328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vert="horz"/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28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2412818" y="508002"/>
            <a:ext cx="1927330" cy="1927328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vert="horz"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31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4403509" y="508002"/>
            <a:ext cx="1927330" cy="1927328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vert="horz"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32" name="Picture Placeholder 18"/>
          <p:cNvSpPr>
            <a:spLocks noGrp="1"/>
          </p:cNvSpPr>
          <p:nvPr>
            <p:ph type="pic" sz="quarter" idx="15"/>
          </p:nvPr>
        </p:nvSpPr>
        <p:spPr>
          <a:xfrm>
            <a:off x="422126" y="2480736"/>
            <a:ext cx="1927330" cy="1927328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vert="horz"/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33" name="Picture Placeholder 18"/>
          <p:cNvSpPr>
            <a:spLocks noGrp="1"/>
          </p:cNvSpPr>
          <p:nvPr>
            <p:ph type="pic" sz="quarter" idx="16"/>
          </p:nvPr>
        </p:nvSpPr>
        <p:spPr>
          <a:xfrm>
            <a:off x="2412818" y="2480736"/>
            <a:ext cx="1927330" cy="1927328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vert="horz"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34" name="Picture Placeholder 18"/>
          <p:cNvSpPr>
            <a:spLocks noGrp="1"/>
          </p:cNvSpPr>
          <p:nvPr>
            <p:ph type="pic" sz="quarter" idx="17"/>
          </p:nvPr>
        </p:nvSpPr>
        <p:spPr>
          <a:xfrm>
            <a:off x="4403509" y="2480736"/>
            <a:ext cx="1927330" cy="1927328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vert="horz"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35" name="Picture Placeholder 18"/>
          <p:cNvSpPr>
            <a:spLocks noGrp="1"/>
          </p:cNvSpPr>
          <p:nvPr>
            <p:ph type="pic" sz="quarter" idx="18"/>
          </p:nvPr>
        </p:nvSpPr>
        <p:spPr>
          <a:xfrm>
            <a:off x="422126" y="4453471"/>
            <a:ext cx="1927330" cy="1927328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vert="horz"/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36" name="Picture Placeholder 18"/>
          <p:cNvSpPr>
            <a:spLocks noGrp="1"/>
          </p:cNvSpPr>
          <p:nvPr>
            <p:ph type="pic" sz="quarter" idx="19"/>
          </p:nvPr>
        </p:nvSpPr>
        <p:spPr>
          <a:xfrm>
            <a:off x="2412818" y="4453471"/>
            <a:ext cx="1927330" cy="1927328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vert="horz"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37" name="Picture Placeholder 18"/>
          <p:cNvSpPr>
            <a:spLocks noGrp="1"/>
          </p:cNvSpPr>
          <p:nvPr>
            <p:ph type="pic" sz="quarter" idx="20"/>
          </p:nvPr>
        </p:nvSpPr>
        <p:spPr>
          <a:xfrm>
            <a:off x="4403509" y="4453471"/>
            <a:ext cx="1927330" cy="1927328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vert="horz"/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558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 Same Side Corner Rectangle 12"/>
          <p:cNvSpPr/>
          <p:nvPr userDrawn="1"/>
        </p:nvSpPr>
        <p:spPr>
          <a:xfrm rot="16200000">
            <a:off x="11676645" y="-83276"/>
            <a:ext cx="342202" cy="694859"/>
          </a:xfrm>
          <a:prstGeom prst="round2SameRect">
            <a:avLst/>
          </a:prstGeom>
          <a:solidFill>
            <a:schemeClr val="accent1">
              <a:alpha val="9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1449427" y="102644"/>
            <a:ext cx="6219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400" b="0" smtClean="0">
                <a:solidFill>
                  <a:schemeClr val="bg1">
                    <a:lumMod val="95000"/>
                  </a:schemeClr>
                </a:solidFill>
                <a:latin typeface="Raleway" panose="020B0503030101060003" pitchFamily="34" charset="0"/>
              </a:rPr>
              <a:pPr algn="ctr"/>
              <a:t>‹#›</a:t>
            </a:fld>
            <a:endParaRPr lang="id-ID" sz="1400" b="0" dirty="0">
              <a:solidFill>
                <a:schemeClr val="bg1">
                  <a:lumMod val="95000"/>
                </a:schemeClr>
              </a:solidFill>
              <a:latin typeface="Raleway" panose="020B05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862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20" r:id="rId2"/>
    <p:sldLayoutId id="2147483721" r:id="rId3"/>
    <p:sldLayoutId id="2147483722" r:id="rId4"/>
    <p:sldLayoutId id="2147483650" r:id="rId5"/>
    <p:sldLayoutId id="2147483655" r:id="rId6"/>
    <p:sldLayoutId id="2147483658" r:id="rId7"/>
    <p:sldLayoutId id="2147483723" r:id="rId8"/>
    <p:sldLayoutId id="2147483661" r:id="rId9"/>
    <p:sldLayoutId id="2147483663" r:id="rId10"/>
    <p:sldLayoutId id="2147483664" r:id="rId11"/>
    <p:sldLayoutId id="2147483667" r:id="rId12"/>
    <p:sldLayoutId id="2147483668" r:id="rId13"/>
    <p:sldLayoutId id="2147483669" r:id="rId14"/>
    <p:sldLayoutId id="2147483687" r:id="rId15"/>
    <p:sldLayoutId id="2147483708" r:id="rId16"/>
    <p:sldLayoutId id="2147483719" r:id="rId17"/>
    <p:sldLayoutId id="2147483724" r:id="rId18"/>
    <p:sldLayoutId id="2147483725" r:id="rId19"/>
    <p:sldLayoutId id="2147483726" r:id="rId20"/>
    <p:sldLayoutId id="2147483727" r:id="rId2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2.jpg"/><Relationship Id="rId4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7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fortune.com/fortune500/2018/" TargetMode="External"/><Relationship Id="rId5" Type="http://schemas.openxmlformats.org/officeDocument/2006/relationships/hyperlink" Target="http://berkshirehathaway.com/subs/sublinks.html" TargetMode="Externa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9.xml"/><Relationship Id="rId1" Type="http://schemas.openxmlformats.org/officeDocument/2006/relationships/video" Target="https://www.youtube.com/embed/ZBe0zXV5M2Q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itep.org/notadime/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93" r="12893"/>
          <a:stretch>
            <a:fillRect/>
          </a:stretch>
        </p:blipFill>
        <p:spPr/>
      </p:pic>
      <p:sp>
        <p:nvSpPr>
          <p:cNvPr id="6" name="Rectangle 5"/>
          <p:cNvSpPr/>
          <p:nvPr/>
        </p:nvSpPr>
        <p:spPr>
          <a:xfrm>
            <a:off x="299129" y="2596628"/>
            <a:ext cx="5649433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0624" lvl="0" indent="-420624" defTabSz="457200" fontAlgn="base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en-IN" altLang="en-US" sz="2400" dirty="0">
                <a:solidFill>
                  <a:srgbClr val="000000"/>
                </a:solidFill>
                <a:latin typeface="Folio Std Medium"/>
                <a:ea typeface="Rockwell" panose="02060603020205020403" pitchFamily="18" charset="0"/>
                <a:cs typeface="Rockwell" panose="02060603020205020403" pitchFamily="18" charset="0"/>
              </a:rPr>
              <a:t>Describe the characteristics of the four basic forms of business ownership</a:t>
            </a:r>
          </a:p>
          <a:p>
            <a:pPr marL="420624" lvl="0" indent="-420624" defTabSz="457200" fontAlgn="base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en-US" altLang="en-US" sz="2400" dirty="0">
                <a:solidFill>
                  <a:srgbClr val="000000"/>
                </a:solidFill>
                <a:latin typeface="Folio Std Medium"/>
                <a:ea typeface="Rockwell" panose="02060603020205020403" pitchFamily="18" charset="0"/>
                <a:cs typeface="Rockwell" panose="02060603020205020403" pitchFamily="18" charset="0"/>
              </a:rPr>
              <a:t>Explain why corporations have become the dominant form of business ownership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58380" y="5727042"/>
            <a:ext cx="58224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Learning Objectives</a:t>
            </a:r>
          </a:p>
        </p:txBody>
      </p:sp>
    </p:spTree>
    <p:extLst>
      <p:ext uri="{BB962C8B-B14F-4D97-AF65-F5344CB8AC3E}">
        <p14:creationId xmlns:p14="http://schemas.microsoft.com/office/powerpoint/2010/main" val="2986509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2"/>
          </p:nvPr>
        </p:nvSpPr>
        <p:spPr/>
      </p:sp>
      <p:pic>
        <p:nvPicPr>
          <p:cNvPr id="11" name="Picture Placeholder 10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5" name="Picture Placeholder 4"/>
          <p:cNvSpPr>
            <a:spLocks noGrp="1"/>
          </p:cNvSpPr>
          <p:nvPr>
            <p:ph type="pic" sz="quarter" idx="16"/>
          </p:nvPr>
        </p:nvSpPr>
        <p:spPr/>
      </p:sp>
      <p:pic>
        <p:nvPicPr>
          <p:cNvPr id="12" name="Picture Placeholder 11"/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26" y="2570568"/>
            <a:ext cx="1927330" cy="1747663"/>
          </a:xfrm>
        </p:spPr>
      </p:pic>
      <p:sp>
        <p:nvSpPr>
          <p:cNvPr id="8" name="Picture Placeholder 7"/>
          <p:cNvSpPr>
            <a:spLocks noGrp="1"/>
          </p:cNvSpPr>
          <p:nvPr>
            <p:ph type="pic" sz="quarter" idx="18"/>
          </p:nvPr>
        </p:nvSpPr>
        <p:spPr/>
      </p:sp>
      <p:pic>
        <p:nvPicPr>
          <p:cNvPr id="17" name="Picture Placeholder 16"/>
          <p:cNvPicPr>
            <a:picLocks noGrp="1" noChangeAspect="1"/>
          </p:cNvPicPr>
          <p:nvPr>
            <p:ph type="pic" sz="quarter" idx="19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r="20000"/>
          <a:stretch>
            <a:fillRect/>
          </a:stretch>
        </p:blipFill>
        <p:spPr/>
      </p:pic>
      <p:sp>
        <p:nvSpPr>
          <p:cNvPr id="10" name="Picture Placeholder 9"/>
          <p:cNvSpPr>
            <a:spLocks noGrp="1"/>
          </p:cNvSpPr>
          <p:nvPr>
            <p:ph type="pic" sz="quarter" idx="20"/>
          </p:nvPr>
        </p:nvSpPr>
        <p:spPr/>
      </p:sp>
      <p:sp>
        <p:nvSpPr>
          <p:cNvPr id="24" name="Oval 23"/>
          <p:cNvSpPr/>
          <p:nvPr/>
        </p:nvSpPr>
        <p:spPr>
          <a:xfrm flipH="1">
            <a:off x="422123" y="508000"/>
            <a:ext cx="1927336" cy="1927332"/>
          </a:xfrm>
          <a:prstGeom prst="ellipse">
            <a:avLst/>
          </a:prstGeom>
          <a:gradFill flip="none" rotWithShape="1">
            <a:gsLst>
              <a:gs pos="9000">
                <a:schemeClr val="accent3">
                  <a:alpha val="55000"/>
                </a:schemeClr>
              </a:gs>
              <a:gs pos="100000">
                <a:schemeClr val="accent1"/>
              </a:gs>
              <a:gs pos="60000">
                <a:schemeClr val="accent2">
                  <a:alpha val="32000"/>
                </a:schemeClr>
              </a:gs>
            </a:gsLst>
            <a:lin ang="15480000" scaled="0"/>
            <a:tileRect/>
          </a:gra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6" name="Oval 25"/>
          <p:cNvSpPr/>
          <p:nvPr/>
        </p:nvSpPr>
        <p:spPr>
          <a:xfrm flipH="1">
            <a:off x="4411418" y="508000"/>
            <a:ext cx="1927336" cy="1927332"/>
          </a:xfrm>
          <a:prstGeom prst="ellipse">
            <a:avLst/>
          </a:prstGeom>
          <a:gradFill flip="none" rotWithShape="1">
            <a:gsLst>
              <a:gs pos="9000">
                <a:schemeClr val="accent3">
                  <a:alpha val="55000"/>
                </a:schemeClr>
              </a:gs>
              <a:gs pos="100000">
                <a:schemeClr val="accent1"/>
              </a:gs>
              <a:gs pos="60000">
                <a:schemeClr val="accent2">
                  <a:alpha val="32000"/>
                </a:schemeClr>
              </a:gs>
            </a:gsLst>
            <a:lin ang="15480000" scaled="0"/>
            <a:tileRect/>
          </a:gra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7" name="Oval 26"/>
          <p:cNvSpPr/>
          <p:nvPr/>
        </p:nvSpPr>
        <p:spPr>
          <a:xfrm flipH="1">
            <a:off x="2414080" y="2480235"/>
            <a:ext cx="1927336" cy="1927332"/>
          </a:xfrm>
          <a:prstGeom prst="ellipse">
            <a:avLst/>
          </a:prstGeom>
          <a:gradFill flip="none" rotWithShape="1">
            <a:gsLst>
              <a:gs pos="9000">
                <a:schemeClr val="accent3">
                  <a:alpha val="55000"/>
                </a:schemeClr>
              </a:gs>
              <a:gs pos="100000">
                <a:schemeClr val="accent1"/>
              </a:gs>
              <a:gs pos="60000">
                <a:schemeClr val="accent2">
                  <a:alpha val="32000"/>
                </a:schemeClr>
              </a:gs>
            </a:gsLst>
            <a:lin ang="15480000" scaled="0"/>
            <a:tileRect/>
          </a:gra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8" name="Oval 27"/>
          <p:cNvSpPr/>
          <p:nvPr/>
        </p:nvSpPr>
        <p:spPr>
          <a:xfrm flipH="1">
            <a:off x="422123" y="4450080"/>
            <a:ext cx="1927336" cy="1927332"/>
          </a:xfrm>
          <a:prstGeom prst="ellipse">
            <a:avLst/>
          </a:prstGeom>
          <a:gradFill flip="none" rotWithShape="1">
            <a:gsLst>
              <a:gs pos="9000">
                <a:schemeClr val="accent3">
                  <a:alpha val="55000"/>
                </a:schemeClr>
              </a:gs>
              <a:gs pos="100000">
                <a:schemeClr val="accent1"/>
              </a:gs>
              <a:gs pos="60000">
                <a:schemeClr val="accent2">
                  <a:alpha val="32000"/>
                </a:schemeClr>
              </a:gs>
            </a:gsLst>
            <a:lin ang="15480000" scaled="0"/>
            <a:tileRect/>
          </a:gra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9" name="Oval 28"/>
          <p:cNvSpPr/>
          <p:nvPr/>
        </p:nvSpPr>
        <p:spPr>
          <a:xfrm flipH="1">
            <a:off x="4411418" y="4450080"/>
            <a:ext cx="1927336" cy="1927332"/>
          </a:xfrm>
          <a:prstGeom prst="ellipse">
            <a:avLst/>
          </a:prstGeom>
          <a:gradFill flip="none" rotWithShape="1">
            <a:gsLst>
              <a:gs pos="9000">
                <a:schemeClr val="accent3">
                  <a:alpha val="55000"/>
                </a:schemeClr>
              </a:gs>
              <a:gs pos="100000">
                <a:schemeClr val="accent1"/>
              </a:gs>
              <a:gs pos="60000">
                <a:schemeClr val="accent2">
                  <a:alpha val="32000"/>
                </a:schemeClr>
              </a:gs>
            </a:gsLst>
            <a:lin ang="15480000" scaled="0"/>
            <a:tileRect/>
          </a:gra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31" name="Rectangle 30"/>
          <p:cNvSpPr/>
          <p:nvPr/>
        </p:nvSpPr>
        <p:spPr>
          <a:xfrm>
            <a:off x="6886466" y="2962262"/>
            <a:ext cx="4857860" cy="2759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3275" indent="-581025">
              <a:spcAft>
                <a:spcPts val="1600"/>
              </a:spcAft>
              <a:buFont typeface="Calibri" pitchFamily="34" charset="0"/>
              <a:buAutoNum type="arabicPeriod"/>
            </a:pPr>
            <a: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charset="0"/>
                <a:ea typeface="ＭＳ Ｐゴシック" pitchFamily="34" charset="-128"/>
              </a:rPr>
              <a:t>Paying taxes is on profits not sales</a:t>
            </a:r>
          </a:p>
          <a:p>
            <a:pPr marL="803275" indent="-581025">
              <a:spcAft>
                <a:spcPts val="1600"/>
              </a:spcAft>
              <a:buFont typeface="Calibri" pitchFamily="34" charset="0"/>
              <a:buAutoNum type="arabicPeriod"/>
            </a:pPr>
            <a: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charset="0"/>
                <a:ea typeface="ＭＳ Ｐゴシック" pitchFamily="34" charset="-128"/>
              </a:rPr>
              <a:t>Generate your profits in countries with lower tax rates</a:t>
            </a:r>
          </a:p>
        </p:txBody>
      </p:sp>
      <p:sp>
        <p:nvSpPr>
          <p:cNvPr id="34" name="Rectangle 33"/>
          <p:cNvSpPr/>
          <p:nvPr/>
        </p:nvSpPr>
        <p:spPr>
          <a:xfrm>
            <a:off x="7026187" y="700217"/>
            <a:ext cx="516581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spc="-150" dirty="0">
                <a:solidFill>
                  <a:schemeClr val="accent3"/>
                </a:solidFill>
                <a:latin typeface="Montserrat" panose="00000500000000000000" pitchFamily="50" charset="0"/>
                <a:cs typeface="Arial"/>
              </a:rPr>
              <a:t>How do corporations pay less in taxes</a:t>
            </a:r>
          </a:p>
        </p:txBody>
      </p:sp>
      <p:pic>
        <p:nvPicPr>
          <p:cNvPr id="16" name="Picture Placeholder 15"/>
          <p:cNvPicPr>
            <a:picLocks noGrp="1" noChangeAspect="1"/>
          </p:cNvPicPr>
          <p:nvPr>
            <p:ph type="pic" sz="quarter" idx="17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17060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  <p:bldP spid="27" grpId="0" animBg="1"/>
      <p:bldP spid="28" grpId="0" animBg="1"/>
      <p:bldP spid="29" grpId="0" animBg="1"/>
      <p:bldP spid="31" grpId="0"/>
      <p:bldP spid="3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93" r="12893"/>
          <a:stretch>
            <a:fillRect/>
          </a:stretch>
        </p:blipFill>
        <p:spPr>
          <a:xfrm rot="835415">
            <a:off x="-1696701" y="511907"/>
            <a:ext cx="6650964" cy="6990442"/>
          </a:xfrm>
        </p:spPr>
      </p:pic>
      <p:sp>
        <p:nvSpPr>
          <p:cNvPr id="9" name="TextBox 8"/>
          <p:cNvSpPr txBox="1"/>
          <p:nvPr/>
        </p:nvSpPr>
        <p:spPr>
          <a:xfrm>
            <a:off x="6429376" y="700226"/>
            <a:ext cx="5272087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4:</a:t>
            </a:r>
          </a:p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Forms of Business Ownership</a:t>
            </a:r>
          </a:p>
        </p:txBody>
      </p:sp>
    </p:spTree>
    <p:extLst>
      <p:ext uri="{BB962C8B-B14F-4D97-AF65-F5344CB8AC3E}">
        <p14:creationId xmlns:p14="http://schemas.microsoft.com/office/powerpoint/2010/main" val="4108884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Forms of Business Ownership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422513" y="2120383"/>
            <a:ext cx="3526196" cy="3526194"/>
            <a:chOff x="953359" y="1875323"/>
            <a:chExt cx="4018053" cy="4018052"/>
          </a:xfrm>
        </p:grpSpPr>
        <p:sp>
          <p:nvSpPr>
            <p:cNvPr id="4" name="Donut 3"/>
            <p:cNvSpPr/>
            <p:nvPr/>
          </p:nvSpPr>
          <p:spPr>
            <a:xfrm rot="20952353">
              <a:off x="953359" y="1875323"/>
              <a:ext cx="4018053" cy="4018052"/>
            </a:xfrm>
            <a:prstGeom prst="donut">
              <a:avLst>
                <a:gd name="adj" fmla="val 11250"/>
              </a:avLst>
            </a:prstGeom>
            <a:solidFill>
              <a:schemeClr val="accent3"/>
            </a:solidFill>
            <a:ln>
              <a:noFill/>
            </a:ln>
            <a:effectLst/>
            <a:scene3d>
              <a:camera prst="perspectiveContrastingRightFacing" fov="6300000">
                <a:rot lat="1200000" lon="19200000" rev="1800000"/>
              </a:camera>
              <a:lightRig rig="soft" dir="t">
                <a:rot lat="0" lon="0" rev="4200000"/>
              </a:lightRig>
            </a:scene3d>
            <a:sp3d extrusionH="825500" prstMaterial="plastic">
              <a:bevelT w="292100" h="1905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tx1"/>
                </a:solidFill>
              </a:endParaRPr>
            </a:p>
          </p:txBody>
        </p:sp>
        <p:sp>
          <p:nvSpPr>
            <p:cNvPr id="5" name="Donut 4"/>
            <p:cNvSpPr/>
            <p:nvPr/>
          </p:nvSpPr>
          <p:spPr>
            <a:xfrm rot="20952353">
              <a:off x="1438949" y="2298290"/>
              <a:ext cx="3137828" cy="3137828"/>
            </a:xfrm>
            <a:prstGeom prst="donut">
              <a:avLst>
                <a:gd name="adj" fmla="val 11250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sx="102000" sy="102000" algn="ctr" rotWithShape="0">
                <a:schemeClr val="tx1">
                  <a:alpha val="25000"/>
                </a:schemeClr>
              </a:outerShdw>
            </a:effectLst>
            <a:scene3d>
              <a:camera prst="perspectiveContrastingRightFacing" fov="6300000">
                <a:rot lat="1200000" lon="19200000" rev="1800000"/>
              </a:camera>
              <a:lightRig rig="soft" dir="t">
                <a:rot lat="0" lon="0" rev="4200000"/>
              </a:lightRig>
            </a:scene3d>
            <a:sp3d extrusionH="63500" prstMaterial="plastic">
              <a:bevelT w="292100" h="1905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tx1"/>
                </a:solidFill>
              </a:endParaRPr>
            </a:p>
          </p:txBody>
        </p:sp>
        <p:sp>
          <p:nvSpPr>
            <p:cNvPr id="6" name="Donut 5"/>
            <p:cNvSpPr/>
            <p:nvPr/>
          </p:nvSpPr>
          <p:spPr>
            <a:xfrm rot="20952353">
              <a:off x="1797242" y="2649074"/>
              <a:ext cx="2433647" cy="2433647"/>
            </a:xfrm>
            <a:prstGeom prst="donut">
              <a:avLst>
                <a:gd name="adj" fmla="val 14851"/>
              </a:avLst>
            </a:prstGeom>
            <a:solidFill>
              <a:schemeClr val="accent3"/>
            </a:solidFill>
            <a:ln>
              <a:noFill/>
            </a:ln>
            <a:effectLst>
              <a:outerShdw blurRad="50800" sx="102000" sy="102000" algn="ctr" rotWithShape="0">
                <a:schemeClr val="tx1">
                  <a:alpha val="25000"/>
                </a:schemeClr>
              </a:outerShdw>
            </a:effectLst>
            <a:scene3d>
              <a:camera prst="perspectiveContrastingRightFacing" fov="6300000">
                <a:rot lat="1200000" lon="19200000" rev="1800000"/>
              </a:camera>
              <a:lightRig rig="soft" dir="t">
                <a:rot lat="0" lon="0" rev="4200000"/>
              </a:lightRig>
            </a:scene3d>
            <a:sp3d extrusionH="63500" prstMaterial="plastic">
              <a:bevelT w="292100" h="1905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tx1"/>
                </a:solidFill>
              </a:endParaRPr>
            </a:p>
          </p:txBody>
        </p:sp>
        <p:sp>
          <p:nvSpPr>
            <p:cNvPr id="7" name="Donut 6"/>
            <p:cNvSpPr/>
            <p:nvPr/>
          </p:nvSpPr>
          <p:spPr>
            <a:xfrm rot="20952353">
              <a:off x="2170529" y="3003827"/>
              <a:ext cx="1718200" cy="1718200"/>
            </a:xfrm>
            <a:prstGeom prst="donut">
              <a:avLst>
                <a:gd name="adj" fmla="val 18467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sx="102000" sy="102000" algn="ctr" rotWithShape="0">
                <a:schemeClr val="tx1">
                  <a:alpha val="25000"/>
                </a:schemeClr>
              </a:outerShdw>
            </a:effectLst>
            <a:scene3d>
              <a:camera prst="perspectiveContrastingRightFacing" fov="6300000">
                <a:rot lat="1200000" lon="19200000" rev="1800000"/>
              </a:camera>
              <a:lightRig rig="soft" dir="t">
                <a:rot lat="0" lon="0" rev="4200000"/>
              </a:lightRig>
            </a:scene3d>
            <a:sp3d extrusionH="25400" prstMaterial="plastic">
              <a:bevelT w="292100" h="1905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8" name="Oval 7"/>
            <p:cNvSpPr/>
            <p:nvPr/>
          </p:nvSpPr>
          <p:spPr>
            <a:xfrm rot="20952353">
              <a:off x="2483252" y="3323499"/>
              <a:ext cx="1095705" cy="1094316"/>
            </a:xfrm>
            <a:prstGeom prst="ellipse">
              <a:avLst/>
            </a:prstGeom>
            <a:solidFill>
              <a:srgbClr val="01B2D4"/>
            </a:solidFill>
            <a:ln>
              <a:noFill/>
            </a:ln>
            <a:effectLst>
              <a:outerShdw blurRad="50800" sx="102000" sy="102000" algn="ctr" rotWithShape="0">
                <a:schemeClr val="tx1">
                  <a:alpha val="25000"/>
                </a:schemeClr>
              </a:outerShdw>
            </a:effectLst>
            <a:scene3d>
              <a:camera prst="perspectiveContrastingRightFacing" fov="6300000">
                <a:rot lat="1200000" lon="19200000" rev="1800000"/>
              </a:camera>
              <a:lightRig rig="soft" dir="t">
                <a:rot lat="0" lon="0" rev="4200000"/>
              </a:lightRig>
            </a:scene3d>
            <a:sp3d extrusionH="25400" prstMaterial="plastic">
              <a:bevelT w="292100" h="1905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</p:grpSp>
      <p:grpSp>
        <p:nvGrpSpPr>
          <p:cNvPr id="9" name="Group 8"/>
          <p:cNvGrpSpPr/>
          <p:nvPr/>
        </p:nvGrpSpPr>
        <p:grpSpPr>
          <a:xfrm rot="867756">
            <a:off x="2223367" y="3388085"/>
            <a:ext cx="2150360" cy="717450"/>
            <a:chOff x="3295287" y="1955652"/>
            <a:chExt cx="5493267" cy="1832786"/>
          </a:xfrm>
        </p:grpSpPr>
        <p:sp>
          <p:nvSpPr>
            <p:cNvPr id="10" name="Freeform 228"/>
            <p:cNvSpPr>
              <a:spLocks/>
            </p:cNvSpPr>
            <p:nvPr/>
          </p:nvSpPr>
          <p:spPr bwMode="auto">
            <a:xfrm rot="20750855">
              <a:off x="5029448" y="2902838"/>
              <a:ext cx="2599872" cy="317931"/>
            </a:xfrm>
            <a:custGeom>
              <a:avLst/>
              <a:gdLst>
                <a:gd name="T0" fmla="*/ 0 w 2718"/>
                <a:gd name="T1" fmla="*/ 0 h 276"/>
                <a:gd name="T2" fmla="*/ 2 w 2718"/>
                <a:gd name="T3" fmla="*/ 276 h 276"/>
                <a:gd name="T4" fmla="*/ 2718 w 2718"/>
                <a:gd name="T5" fmla="*/ 169 h 276"/>
                <a:gd name="T6" fmla="*/ 2716 w 2718"/>
                <a:gd name="T7" fmla="*/ 60 h 276"/>
                <a:gd name="T8" fmla="*/ 0 w 2718"/>
                <a:gd name="T9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18" h="276">
                  <a:moveTo>
                    <a:pt x="0" y="0"/>
                  </a:moveTo>
                  <a:lnTo>
                    <a:pt x="2" y="276"/>
                  </a:lnTo>
                  <a:lnTo>
                    <a:pt x="2718" y="169"/>
                  </a:lnTo>
                  <a:lnTo>
                    <a:pt x="2716" y="6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FF1C00"/>
                </a:gs>
                <a:gs pos="54000">
                  <a:srgbClr val="A81400"/>
                </a:gs>
                <a:gs pos="100000">
                  <a:srgbClr val="CC1B00"/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grpSp>
          <p:nvGrpSpPr>
            <p:cNvPr id="11" name="Group 10"/>
            <p:cNvGrpSpPr/>
            <p:nvPr/>
          </p:nvGrpSpPr>
          <p:grpSpPr>
            <a:xfrm rot="20750855">
              <a:off x="7142454" y="1955652"/>
              <a:ext cx="1646100" cy="1298552"/>
              <a:chOff x="9650944" y="3466595"/>
              <a:chExt cx="1646100" cy="1298552"/>
            </a:xfrm>
          </p:grpSpPr>
          <p:sp>
            <p:nvSpPr>
              <p:cNvPr id="16" name="Freeform 233"/>
              <p:cNvSpPr>
                <a:spLocks/>
              </p:cNvSpPr>
              <p:nvPr/>
            </p:nvSpPr>
            <p:spPr bwMode="auto">
              <a:xfrm>
                <a:off x="9664767" y="4200704"/>
                <a:ext cx="1632277" cy="564443"/>
              </a:xfrm>
              <a:custGeom>
                <a:avLst/>
                <a:gdLst>
                  <a:gd name="T0" fmla="*/ 76 w 599"/>
                  <a:gd name="T1" fmla="*/ 0 h 206"/>
                  <a:gd name="T2" fmla="*/ 0 w 599"/>
                  <a:gd name="T3" fmla="*/ 0 h 206"/>
                  <a:gd name="T4" fmla="*/ 328 w 599"/>
                  <a:gd name="T5" fmla="*/ 206 h 206"/>
                  <a:gd name="T6" fmla="*/ 329 w 599"/>
                  <a:gd name="T7" fmla="*/ 206 h 206"/>
                  <a:gd name="T8" fmla="*/ 599 w 599"/>
                  <a:gd name="T9" fmla="*/ 123 h 206"/>
                  <a:gd name="T10" fmla="*/ 599 w 599"/>
                  <a:gd name="T11" fmla="*/ 123 h 206"/>
                  <a:gd name="T12" fmla="*/ 557 w 599"/>
                  <a:gd name="T13" fmla="*/ 49 h 206"/>
                  <a:gd name="T14" fmla="*/ 323 w 599"/>
                  <a:gd name="T15" fmla="*/ 72 h 206"/>
                  <a:gd name="T16" fmla="*/ 322 w 599"/>
                  <a:gd name="T17" fmla="*/ 72 h 206"/>
                  <a:gd name="T18" fmla="*/ 76 w 599"/>
                  <a:gd name="T19" fmla="*/ 0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99" h="206">
                    <a:moveTo>
                      <a:pt x="76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243" y="206"/>
                      <a:pt x="328" y="206"/>
                    </a:cubicBezTo>
                    <a:cubicBezTo>
                      <a:pt x="328" y="206"/>
                      <a:pt x="329" y="206"/>
                      <a:pt x="329" y="206"/>
                    </a:cubicBezTo>
                    <a:cubicBezTo>
                      <a:pt x="433" y="205"/>
                      <a:pt x="599" y="179"/>
                      <a:pt x="599" y="123"/>
                    </a:cubicBezTo>
                    <a:cubicBezTo>
                      <a:pt x="599" y="123"/>
                      <a:pt x="599" y="123"/>
                      <a:pt x="599" y="123"/>
                    </a:cubicBezTo>
                    <a:cubicBezTo>
                      <a:pt x="598" y="104"/>
                      <a:pt x="578" y="75"/>
                      <a:pt x="557" y="49"/>
                    </a:cubicBezTo>
                    <a:cubicBezTo>
                      <a:pt x="502" y="64"/>
                      <a:pt x="397" y="71"/>
                      <a:pt x="323" y="72"/>
                    </a:cubicBezTo>
                    <a:cubicBezTo>
                      <a:pt x="323" y="72"/>
                      <a:pt x="322" y="72"/>
                      <a:pt x="322" y="72"/>
                    </a:cubicBezTo>
                    <a:cubicBezTo>
                      <a:pt x="268" y="72"/>
                      <a:pt x="154" y="31"/>
                      <a:pt x="76" y="0"/>
                    </a:cubicBezTo>
                  </a:path>
                </a:pathLst>
              </a:custGeom>
              <a:gradFill>
                <a:gsLst>
                  <a:gs pos="0">
                    <a:srgbClr val="FF1C00"/>
                  </a:gs>
                  <a:gs pos="100000">
                    <a:srgbClr val="961200"/>
                  </a:gs>
                  <a:gs pos="37000">
                    <a:srgbClr val="CC1B00"/>
                  </a:gs>
                </a:gsLst>
                <a:lin ang="5400000" scaled="1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17" name="Freeform 227"/>
              <p:cNvSpPr>
                <a:spLocks/>
              </p:cNvSpPr>
              <p:nvPr/>
            </p:nvSpPr>
            <p:spPr bwMode="auto">
              <a:xfrm>
                <a:off x="10999848" y="3849678"/>
                <a:ext cx="289133" cy="234993"/>
              </a:xfrm>
              <a:custGeom>
                <a:avLst/>
                <a:gdLst>
                  <a:gd name="T0" fmla="*/ 67 w 106"/>
                  <a:gd name="T1" fmla="*/ 0 h 86"/>
                  <a:gd name="T2" fmla="*/ 0 w 106"/>
                  <a:gd name="T3" fmla="*/ 81 h 86"/>
                  <a:gd name="T4" fmla="*/ 9 w 106"/>
                  <a:gd name="T5" fmla="*/ 86 h 86"/>
                  <a:gd name="T6" fmla="*/ 106 w 106"/>
                  <a:gd name="T7" fmla="*/ 19 h 86"/>
                  <a:gd name="T8" fmla="*/ 106 w 106"/>
                  <a:gd name="T9" fmla="*/ 19 h 86"/>
                  <a:gd name="T10" fmla="*/ 67 w 106"/>
                  <a:gd name="T11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6" h="86">
                    <a:moveTo>
                      <a:pt x="67" y="0"/>
                    </a:moveTo>
                    <a:cubicBezTo>
                      <a:pt x="38" y="40"/>
                      <a:pt x="0" y="81"/>
                      <a:pt x="0" y="81"/>
                    </a:cubicBezTo>
                    <a:cubicBezTo>
                      <a:pt x="0" y="81"/>
                      <a:pt x="3" y="82"/>
                      <a:pt x="9" y="86"/>
                    </a:cubicBezTo>
                    <a:cubicBezTo>
                      <a:pt x="30" y="75"/>
                      <a:pt x="106" y="35"/>
                      <a:pt x="106" y="19"/>
                    </a:cubicBezTo>
                    <a:cubicBezTo>
                      <a:pt x="106" y="19"/>
                      <a:pt x="106" y="19"/>
                      <a:pt x="106" y="19"/>
                    </a:cubicBezTo>
                    <a:cubicBezTo>
                      <a:pt x="106" y="11"/>
                      <a:pt x="91" y="5"/>
                      <a:pt x="67" y="0"/>
                    </a:cubicBezTo>
                  </a:path>
                </a:pathLst>
              </a:custGeom>
              <a:gradFill>
                <a:gsLst>
                  <a:gs pos="0">
                    <a:srgbClr val="FF1C00"/>
                  </a:gs>
                  <a:gs pos="100000">
                    <a:srgbClr val="961200"/>
                  </a:gs>
                  <a:gs pos="37000">
                    <a:srgbClr val="CC1B00"/>
                  </a:gs>
                </a:gsLst>
                <a:lin ang="5400000" scaled="1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18" name="Freeform 231"/>
              <p:cNvSpPr>
                <a:spLocks/>
              </p:cNvSpPr>
              <p:nvPr/>
            </p:nvSpPr>
            <p:spPr bwMode="auto">
              <a:xfrm>
                <a:off x="9653824" y="3466595"/>
                <a:ext cx="1624214" cy="610520"/>
              </a:xfrm>
              <a:custGeom>
                <a:avLst/>
                <a:gdLst>
                  <a:gd name="T0" fmla="*/ 333 w 596"/>
                  <a:gd name="T1" fmla="*/ 0 h 223"/>
                  <a:gd name="T2" fmla="*/ 324 w 596"/>
                  <a:gd name="T3" fmla="*/ 0 h 223"/>
                  <a:gd name="T4" fmla="*/ 2 w 596"/>
                  <a:gd name="T5" fmla="*/ 207 h 223"/>
                  <a:gd name="T6" fmla="*/ 0 w 596"/>
                  <a:gd name="T7" fmla="*/ 209 h 223"/>
                  <a:gd name="T8" fmla="*/ 49 w 596"/>
                  <a:gd name="T9" fmla="*/ 223 h 223"/>
                  <a:gd name="T10" fmla="*/ 495 w 596"/>
                  <a:gd name="T11" fmla="*/ 223 h 223"/>
                  <a:gd name="T12" fmla="*/ 495 w 596"/>
                  <a:gd name="T13" fmla="*/ 223 h 223"/>
                  <a:gd name="T14" fmla="*/ 596 w 596"/>
                  <a:gd name="T15" fmla="*/ 75 h 223"/>
                  <a:gd name="T16" fmla="*/ 596 w 596"/>
                  <a:gd name="T17" fmla="*/ 75 h 223"/>
                  <a:gd name="T18" fmla="*/ 333 w 596"/>
                  <a:gd name="T19" fmla="*/ 0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96" h="223">
                    <a:moveTo>
                      <a:pt x="333" y="0"/>
                    </a:moveTo>
                    <a:cubicBezTo>
                      <a:pt x="330" y="0"/>
                      <a:pt x="327" y="0"/>
                      <a:pt x="324" y="0"/>
                    </a:cubicBezTo>
                    <a:cubicBezTo>
                      <a:pt x="244" y="1"/>
                      <a:pt x="24" y="188"/>
                      <a:pt x="2" y="207"/>
                    </a:cubicBezTo>
                    <a:cubicBezTo>
                      <a:pt x="1" y="208"/>
                      <a:pt x="0" y="209"/>
                      <a:pt x="0" y="209"/>
                    </a:cubicBezTo>
                    <a:cubicBezTo>
                      <a:pt x="49" y="223"/>
                      <a:pt x="49" y="223"/>
                      <a:pt x="49" y="223"/>
                    </a:cubicBezTo>
                    <a:cubicBezTo>
                      <a:pt x="495" y="223"/>
                      <a:pt x="495" y="223"/>
                      <a:pt x="495" y="223"/>
                    </a:cubicBezTo>
                    <a:cubicBezTo>
                      <a:pt x="495" y="223"/>
                      <a:pt x="495" y="223"/>
                      <a:pt x="495" y="223"/>
                    </a:cubicBezTo>
                    <a:cubicBezTo>
                      <a:pt x="495" y="223"/>
                      <a:pt x="596" y="116"/>
                      <a:pt x="596" y="75"/>
                    </a:cubicBezTo>
                    <a:cubicBezTo>
                      <a:pt x="596" y="75"/>
                      <a:pt x="596" y="75"/>
                      <a:pt x="596" y="75"/>
                    </a:cubicBezTo>
                    <a:cubicBezTo>
                      <a:pt x="595" y="21"/>
                      <a:pt x="437" y="0"/>
                      <a:pt x="333" y="0"/>
                    </a:cubicBezTo>
                  </a:path>
                </a:pathLst>
              </a:custGeom>
              <a:gradFill>
                <a:gsLst>
                  <a:gs pos="0">
                    <a:srgbClr val="FF1C00"/>
                  </a:gs>
                  <a:gs pos="100000">
                    <a:srgbClr val="961200"/>
                  </a:gs>
                  <a:gs pos="40000">
                    <a:srgbClr val="CC1B00"/>
                  </a:gs>
                </a:gsLst>
                <a:lin ang="5400000" scaled="1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19" name="Freeform 234"/>
              <p:cNvSpPr>
                <a:spLocks/>
              </p:cNvSpPr>
              <p:nvPr/>
            </p:nvSpPr>
            <p:spPr bwMode="auto">
              <a:xfrm>
                <a:off x="9650944" y="4070847"/>
                <a:ext cx="1632277" cy="339818"/>
              </a:xfrm>
              <a:custGeom>
                <a:avLst/>
                <a:gdLst>
                  <a:gd name="T0" fmla="*/ 495 w 599"/>
                  <a:gd name="T1" fmla="*/ 0 h 124"/>
                  <a:gd name="T2" fmla="*/ 45 w 599"/>
                  <a:gd name="T3" fmla="*/ 0 h 124"/>
                  <a:gd name="T4" fmla="*/ 0 w 599"/>
                  <a:gd name="T5" fmla="*/ 17 h 124"/>
                  <a:gd name="T6" fmla="*/ 328 w 599"/>
                  <a:gd name="T7" fmla="*/ 123 h 124"/>
                  <a:gd name="T8" fmla="*/ 598 w 599"/>
                  <a:gd name="T9" fmla="*/ 78 h 124"/>
                  <a:gd name="T10" fmla="*/ 495 w 599"/>
                  <a:gd name="T11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9" h="124">
                    <a:moveTo>
                      <a:pt x="495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243" y="124"/>
                      <a:pt x="328" y="123"/>
                    </a:cubicBezTo>
                    <a:cubicBezTo>
                      <a:pt x="432" y="122"/>
                      <a:pt x="599" y="107"/>
                      <a:pt x="598" y="78"/>
                    </a:cubicBezTo>
                    <a:cubicBezTo>
                      <a:pt x="598" y="57"/>
                      <a:pt x="495" y="0"/>
                      <a:pt x="495" y="0"/>
                    </a:cubicBezTo>
                  </a:path>
                </a:pathLst>
              </a:custGeom>
              <a:solidFill>
                <a:srgbClr val="FF2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20" name="Freeform 235"/>
              <p:cNvSpPr>
                <a:spLocks/>
              </p:cNvSpPr>
              <p:nvPr/>
            </p:nvSpPr>
            <p:spPr bwMode="auto">
              <a:xfrm>
                <a:off x="9782264" y="4070847"/>
                <a:ext cx="2304" cy="0"/>
              </a:xfrm>
              <a:custGeom>
                <a:avLst/>
                <a:gdLst>
                  <a:gd name="T0" fmla="*/ 0 w 2"/>
                  <a:gd name="T1" fmla="*/ 0 w 2"/>
                  <a:gd name="T2" fmla="*/ 2 w 2"/>
                  <a:gd name="T3" fmla="*/ 2 w 2"/>
                  <a:gd name="T4" fmla="*/ 0 w 2"/>
                  <a:gd name="T5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1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21" name="Freeform 236"/>
              <p:cNvSpPr>
                <a:spLocks/>
              </p:cNvSpPr>
              <p:nvPr/>
            </p:nvSpPr>
            <p:spPr bwMode="auto">
              <a:xfrm>
                <a:off x="9782264" y="4070847"/>
                <a:ext cx="2304" cy="0"/>
              </a:xfrm>
              <a:custGeom>
                <a:avLst/>
                <a:gdLst>
                  <a:gd name="T0" fmla="*/ 0 w 2"/>
                  <a:gd name="T1" fmla="*/ 0 w 2"/>
                  <a:gd name="T2" fmla="*/ 2 w 2"/>
                  <a:gd name="T3" fmla="*/ 2 w 2"/>
                  <a:gd name="T4" fmla="*/ 0 w 2"/>
                  <a:gd name="T5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22" name="Freeform 237"/>
              <p:cNvSpPr>
                <a:spLocks/>
              </p:cNvSpPr>
              <p:nvPr/>
            </p:nvSpPr>
            <p:spPr bwMode="auto">
              <a:xfrm>
                <a:off x="9782264" y="4070847"/>
                <a:ext cx="2304" cy="0"/>
              </a:xfrm>
              <a:custGeom>
                <a:avLst/>
                <a:gdLst>
                  <a:gd name="T0" fmla="*/ 2 w 2"/>
                  <a:gd name="T1" fmla="*/ 0 w 2"/>
                  <a:gd name="T2" fmla="*/ 0 w 2"/>
                  <a:gd name="T3" fmla="*/ 0 w 2"/>
                  <a:gd name="T4" fmla="*/ 2 w 2"/>
                  <a:gd name="T5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C1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23" name="Freeform 238"/>
              <p:cNvSpPr>
                <a:spLocks/>
              </p:cNvSpPr>
              <p:nvPr/>
            </p:nvSpPr>
            <p:spPr bwMode="auto">
              <a:xfrm>
                <a:off x="9782264" y="4070847"/>
                <a:ext cx="2304" cy="0"/>
              </a:xfrm>
              <a:custGeom>
                <a:avLst/>
                <a:gdLst>
                  <a:gd name="T0" fmla="*/ 2 w 2"/>
                  <a:gd name="T1" fmla="*/ 0 w 2"/>
                  <a:gd name="T2" fmla="*/ 0 w 2"/>
                  <a:gd name="T3" fmla="*/ 0 w 2"/>
                  <a:gd name="T4" fmla="*/ 2 w 2"/>
                  <a:gd name="T5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24" name="Rectangle 239"/>
              <p:cNvSpPr>
                <a:spLocks noChangeArrowheads="1"/>
              </p:cNvSpPr>
              <p:nvPr/>
            </p:nvSpPr>
            <p:spPr bwMode="auto">
              <a:xfrm>
                <a:off x="10771767" y="4070847"/>
                <a:ext cx="228081" cy="1152"/>
              </a:xfrm>
              <a:prstGeom prst="rect">
                <a:avLst/>
              </a:prstGeom>
              <a:solidFill>
                <a:srgbClr val="512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25" name="Freeform 240"/>
              <p:cNvSpPr>
                <a:spLocks/>
              </p:cNvSpPr>
              <p:nvPr/>
            </p:nvSpPr>
            <p:spPr bwMode="auto">
              <a:xfrm>
                <a:off x="10771767" y="4070847"/>
                <a:ext cx="228081" cy="0"/>
              </a:xfrm>
              <a:custGeom>
                <a:avLst/>
                <a:gdLst>
                  <a:gd name="T0" fmla="*/ 198 w 198"/>
                  <a:gd name="T1" fmla="*/ 0 w 198"/>
                  <a:gd name="T2" fmla="*/ 0 w 198"/>
                  <a:gd name="T3" fmla="*/ 198 w 19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98">
                    <a:moveTo>
                      <a:pt x="198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9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26" name="Rectangle 241"/>
              <p:cNvSpPr>
                <a:spLocks noChangeArrowheads="1"/>
              </p:cNvSpPr>
              <p:nvPr/>
            </p:nvSpPr>
            <p:spPr bwMode="auto">
              <a:xfrm>
                <a:off x="9784568" y="4070847"/>
                <a:ext cx="987200" cy="1152"/>
              </a:xfrm>
              <a:prstGeom prst="rect">
                <a:avLst/>
              </a:prstGeom>
              <a:solidFill>
                <a:srgbClr val="CC1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27" name="Rectangle 242"/>
              <p:cNvSpPr>
                <a:spLocks noChangeArrowheads="1"/>
              </p:cNvSpPr>
              <p:nvPr/>
            </p:nvSpPr>
            <p:spPr bwMode="auto">
              <a:xfrm>
                <a:off x="9784568" y="4070847"/>
                <a:ext cx="987200" cy="11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28" name="Freeform 243"/>
              <p:cNvSpPr>
                <a:spLocks/>
              </p:cNvSpPr>
              <p:nvPr/>
            </p:nvSpPr>
            <p:spPr bwMode="auto">
              <a:xfrm>
                <a:off x="9784568" y="4070847"/>
                <a:ext cx="1215281" cy="0"/>
              </a:xfrm>
              <a:custGeom>
                <a:avLst/>
                <a:gdLst>
                  <a:gd name="T0" fmla="*/ 1055 w 1055"/>
                  <a:gd name="T1" fmla="*/ 0 w 1055"/>
                  <a:gd name="T2" fmla="*/ 0 w 1055"/>
                  <a:gd name="T3" fmla="*/ 857 w 1055"/>
                  <a:gd name="T4" fmla="*/ 1055 w 1055"/>
                  <a:gd name="T5" fmla="*/ 1055 w 1055"/>
                  <a:gd name="T6" fmla="*/ 1055 w 1055"/>
                  <a:gd name="T7" fmla="*/ 1055 w 105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</a:cxnLst>
                <a:rect l="0" t="0" r="r" b="b"/>
                <a:pathLst>
                  <a:path w="1055">
                    <a:moveTo>
                      <a:pt x="1055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857" y="0"/>
                    </a:lnTo>
                    <a:lnTo>
                      <a:pt x="1055" y="0"/>
                    </a:lnTo>
                    <a:lnTo>
                      <a:pt x="1055" y="0"/>
                    </a:lnTo>
                    <a:lnTo>
                      <a:pt x="1055" y="0"/>
                    </a:lnTo>
                    <a:lnTo>
                      <a:pt x="1055" y="0"/>
                    </a:lnTo>
                    <a:close/>
                  </a:path>
                </a:pathLst>
              </a:custGeom>
              <a:solidFill>
                <a:srgbClr val="CC1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29" name="Freeform 244"/>
              <p:cNvSpPr>
                <a:spLocks/>
              </p:cNvSpPr>
              <p:nvPr/>
            </p:nvSpPr>
            <p:spPr bwMode="auto">
              <a:xfrm>
                <a:off x="9784568" y="4070847"/>
                <a:ext cx="1215281" cy="0"/>
              </a:xfrm>
              <a:custGeom>
                <a:avLst/>
                <a:gdLst>
                  <a:gd name="T0" fmla="*/ 1055 w 1055"/>
                  <a:gd name="T1" fmla="*/ 0 w 1055"/>
                  <a:gd name="T2" fmla="*/ 0 w 1055"/>
                  <a:gd name="T3" fmla="*/ 857 w 1055"/>
                  <a:gd name="T4" fmla="*/ 1055 w 1055"/>
                  <a:gd name="T5" fmla="*/ 1055 w 1055"/>
                  <a:gd name="T6" fmla="*/ 1055 w 1055"/>
                  <a:gd name="T7" fmla="*/ 1055 w 105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</a:cxnLst>
                <a:rect l="0" t="0" r="r" b="b"/>
                <a:pathLst>
                  <a:path w="1055">
                    <a:moveTo>
                      <a:pt x="1055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857" y="0"/>
                    </a:lnTo>
                    <a:lnTo>
                      <a:pt x="1055" y="0"/>
                    </a:lnTo>
                    <a:lnTo>
                      <a:pt x="1055" y="0"/>
                    </a:lnTo>
                    <a:lnTo>
                      <a:pt x="1055" y="0"/>
                    </a:lnTo>
                    <a:lnTo>
                      <a:pt x="105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30" name="Freeform 245"/>
              <p:cNvSpPr>
                <a:spLocks/>
              </p:cNvSpPr>
              <p:nvPr/>
            </p:nvSpPr>
            <p:spPr bwMode="auto">
              <a:xfrm>
                <a:off x="9650944" y="4070847"/>
                <a:ext cx="1629974" cy="337514"/>
              </a:xfrm>
              <a:custGeom>
                <a:avLst/>
                <a:gdLst>
                  <a:gd name="T0" fmla="*/ 495 w 598"/>
                  <a:gd name="T1" fmla="*/ 0 h 123"/>
                  <a:gd name="T2" fmla="*/ 495 w 598"/>
                  <a:gd name="T3" fmla="*/ 0 h 123"/>
                  <a:gd name="T4" fmla="*/ 411 w 598"/>
                  <a:gd name="T5" fmla="*/ 0 h 123"/>
                  <a:gd name="T6" fmla="*/ 49 w 598"/>
                  <a:gd name="T7" fmla="*/ 0 h 123"/>
                  <a:gd name="T8" fmla="*/ 48 w 598"/>
                  <a:gd name="T9" fmla="*/ 0 h 123"/>
                  <a:gd name="T10" fmla="*/ 0 w 598"/>
                  <a:gd name="T11" fmla="*/ 17 h 123"/>
                  <a:gd name="T12" fmla="*/ 327 w 598"/>
                  <a:gd name="T13" fmla="*/ 123 h 123"/>
                  <a:gd name="T14" fmla="*/ 328 w 598"/>
                  <a:gd name="T15" fmla="*/ 123 h 123"/>
                  <a:gd name="T16" fmla="*/ 598 w 598"/>
                  <a:gd name="T17" fmla="*/ 78 h 123"/>
                  <a:gd name="T18" fmla="*/ 598 w 598"/>
                  <a:gd name="T19" fmla="*/ 78 h 123"/>
                  <a:gd name="T20" fmla="*/ 495 w 598"/>
                  <a:gd name="T21" fmla="*/ 0 h 123"/>
                  <a:gd name="T22" fmla="*/ 495 w 598"/>
                  <a:gd name="T23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98" h="123">
                    <a:moveTo>
                      <a:pt x="495" y="0"/>
                    </a:moveTo>
                    <a:cubicBezTo>
                      <a:pt x="495" y="0"/>
                      <a:pt x="495" y="0"/>
                      <a:pt x="495" y="0"/>
                    </a:cubicBezTo>
                    <a:cubicBezTo>
                      <a:pt x="411" y="0"/>
                      <a:pt x="411" y="0"/>
                      <a:pt x="411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241" y="123"/>
                      <a:pt x="327" y="123"/>
                    </a:cubicBezTo>
                    <a:cubicBezTo>
                      <a:pt x="327" y="123"/>
                      <a:pt x="328" y="123"/>
                      <a:pt x="328" y="123"/>
                    </a:cubicBezTo>
                    <a:cubicBezTo>
                      <a:pt x="432" y="122"/>
                      <a:pt x="598" y="107"/>
                      <a:pt x="598" y="78"/>
                    </a:cubicBezTo>
                    <a:cubicBezTo>
                      <a:pt x="598" y="78"/>
                      <a:pt x="598" y="78"/>
                      <a:pt x="598" y="78"/>
                    </a:cubicBezTo>
                    <a:cubicBezTo>
                      <a:pt x="598" y="57"/>
                      <a:pt x="495" y="0"/>
                      <a:pt x="495" y="0"/>
                    </a:cubicBezTo>
                    <a:cubicBezTo>
                      <a:pt x="495" y="0"/>
                      <a:pt x="495" y="0"/>
                      <a:pt x="495" y="0"/>
                    </a:cubicBezTo>
                  </a:path>
                </a:pathLst>
              </a:custGeom>
              <a:gradFill>
                <a:gsLst>
                  <a:gs pos="0">
                    <a:srgbClr val="FF1C00"/>
                  </a:gs>
                  <a:gs pos="100000">
                    <a:srgbClr val="961200"/>
                  </a:gs>
                  <a:gs pos="37000">
                    <a:srgbClr val="CC1B00"/>
                  </a:gs>
                </a:gsLst>
                <a:lin ang="5400000" scaled="1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 rot="20750855">
              <a:off x="3295287" y="3434797"/>
              <a:ext cx="1806218" cy="353641"/>
              <a:chOff x="3721423" y="3640280"/>
              <a:chExt cx="1806218" cy="353641"/>
            </a:xfrm>
          </p:grpSpPr>
          <p:sp>
            <p:nvSpPr>
              <p:cNvPr id="13" name="Freeform 246"/>
              <p:cNvSpPr>
                <a:spLocks/>
              </p:cNvSpPr>
              <p:nvPr/>
            </p:nvSpPr>
            <p:spPr bwMode="auto">
              <a:xfrm>
                <a:off x="4598038" y="3640280"/>
                <a:ext cx="929603" cy="353641"/>
              </a:xfrm>
              <a:custGeom>
                <a:avLst/>
                <a:gdLst>
                  <a:gd name="T0" fmla="*/ 0 w 807"/>
                  <a:gd name="T1" fmla="*/ 0 h 307"/>
                  <a:gd name="T2" fmla="*/ 3 w 807"/>
                  <a:gd name="T3" fmla="*/ 307 h 307"/>
                  <a:gd name="T4" fmla="*/ 807 w 807"/>
                  <a:gd name="T5" fmla="*/ 281 h 307"/>
                  <a:gd name="T6" fmla="*/ 805 w 807"/>
                  <a:gd name="T7" fmla="*/ 5 h 307"/>
                  <a:gd name="T8" fmla="*/ 0 w 807"/>
                  <a:gd name="T9" fmla="*/ 0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07" h="307">
                    <a:moveTo>
                      <a:pt x="0" y="0"/>
                    </a:moveTo>
                    <a:lnTo>
                      <a:pt x="3" y="307"/>
                    </a:lnTo>
                    <a:lnTo>
                      <a:pt x="807" y="281"/>
                    </a:lnTo>
                    <a:lnTo>
                      <a:pt x="805" y="5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21000">
                    <a:schemeClr val="tx1">
                      <a:lumMod val="50000"/>
                      <a:lumOff val="50000"/>
                    </a:schemeClr>
                  </a:gs>
                  <a:gs pos="78000">
                    <a:schemeClr val="tx1">
                      <a:lumMod val="50000"/>
                      <a:lumOff val="50000"/>
                    </a:schemeClr>
                  </a:gs>
                  <a:gs pos="53000">
                    <a:schemeClr val="bg1">
                      <a:lumMod val="76000"/>
                      <a:lumOff val="24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14" name="Freeform 247"/>
              <p:cNvSpPr>
                <a:spLocks/>
              </p:cNvSpPr>
              <p:nvPr/>
            </p:nvSpPr>
            <p:spPr bwMode="auto">
              <a:xfrm>
                <a:off x="4462111" y="3640280"/>
                <a:ext cx="139383" cy="353641"/>
              </a:xfrm>
              <a:custGeom>
                <a:avLst/>
                <a:gdLst>
                  <a:gd name="T0" fmla="*/ 9 w 51"/>
                  <a:gd name="T1" fmla="*/ 115 h 129"/>
                  <a:gd name="T2" fmla="*/ 1 w 51"/>
                  <a:gd name="T3" fmla="*/ 105 h 129"/>
                  <a:gd name="T4" fmla="*/ 0 w 51"/>
                  <a:gd name="T5" fmla="*/ 25 h 129"/>
                  <a:gd name="T6" fmla="*/ 8 w 51"/>
                  <a:gd name="T7" fmla="*/ 14 h 129"/>
                  <a:gd name="T8" fmla="*/ 50 w 51"/>
                  <a:gd name="T9" fmla="*/ 0 h 129"/>
                  <a:gd name="T10" fmla="*/ 51 w 51"/>
                  <a:gd name="T11" fmla="*/ 129 h 129"/>
                  <a:gd name="T12" fmla="*/ 9 w 51"/>
                  <a:gd name="T13" fmla="*/ 115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129">
                    <a:moveTo>
                      <a:pt x="9" y="115"/>
                    </a:moveTo>
                    <a:cubicBezTo>
                      <a:pt x="5" y="114"/>
                      <a:pt x="1" y="109"/>
                      <a:pt x="1" y="10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0"/>
                      <a:pt x="4" y="16"/>
                      <a:pt x="8" y="14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51" y="129"/>
                      <a:pt x="51" y="129"/>
                      <a:pt x="51" y="129"/>
                    </a:cubicBezTo>
                    <a:lnTo>
                      <a:pt x="9" y="115"/>
                    </a:lnTo>
                    <a:close/>
                  </a:path>
                </a:pathLst>
              </a:custGeom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15000">
                    <a:schemeClr val="tx1">
                      <a:lumMod val="50000"/>
                      <a:lumOff val="50000"/>
                    </a:schemeClr>
                  </a:gs>
                  <a:gs pos="86000">
                    <a:schemeClr val="tx1">
                      <a:lumMod val="50000"/>
                      <a:lumOff val="50000"/>
                    </a:schemeClr>
                  </a:gs>
                  <a:gs pos="48000">
                    <a:schemeClr val="bg1"/>
                  </a:gs>
                </a:gsLst>
                <a:lin ang="5400000" scaled="0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15" name="Freeform 225"/>
              <p:cNvSpPr>
                <a:spLocks/>
              </p:cNvSpPr>
              <p:nvPr/>
            </p:nvSpPr>
            <p:spPr bwMode="auto">
              <a:xfrm>
                <a:off x="3721423" y="3775055"/>
                <a:ext cx="742991" cy="93306"/>
              </a:xfrm>
              <a:custGeom>
                <a:avLst/>
                <a:gdLst>
                  <a:gd name="T0" fmla="*/ 210 w 645"/>
                  <a:gd name="T1" fmla="*/ 5 h 81"/>
                  <a:gd name="T2" fmla="*/ 0 w 645"/>
                  <a:gd name="T3" fmla="*/ 35 h 81"/>
                  <a:gd name="T4" fmla="*/ 0 w 645"/>
                  <a:gd name="T5" fmla="*/ 54 h 81"/>
                  <a:gd name="T6" fmla="*/ 210 w 645"/>
                  <a:gd name="T7" fmla="*/ 81 h 81"/>
                  <a:gd name="T8" fmla="*/ 645 w 645"/>
                  <a:gd name="T9" fmla="*/ 76 h 81"/>
                  <a:gd name="T10" fmla="*/ 645 w 645"/>
                  <a:gd name="T11" fmla="*/ 0 h 81"/>
                  <a:gd name="T12" fmla="*/ 210 w 645"/>
                  <a:gd name="T13" fmla="*/ 5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5" h="81">
                    <a:moveTo>
                      <a:pt x="210" y="5"/>
                    </a:moveTo>
                    <a:lnTo>
                      <a:pt x="0" y="35"/>
                    </a:lnTo>
                    <a:lnTo>
                      <a:pt x="0" y="54"/>
                    </a:lnTo>
                    <a:lnTo>
                      <a:pt x="210" y="81"/>
                    </a:lnTo>
                    <a:lnTo>
                      <a:pt x="645" y="76"/>
                    </a:lnTo>
                    <a:lnTo>
                      <a:pt x="645" y="0"/>
                    </a:lnTo>
                    <a:lnTo>
                      <a:pt x="210" y="5"/>
                    </a:lnTo>
                    <a:close/>
                  </a:path>
                </a:pathLst>
              </a:custGeom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20000">
                    <a:schemeClr val="tx1">
                      <a:lumMod val="50000"/>
                      <a:lumOff val="50000"/>
                    </a:schemeClr>
                  </a:gs>
                  <a:gs pos="84000">
                    <a:schemeClr val="tx1">
                      <a:lumMod val="50000"/>
                      <a:lumOff val="50000"/>
                    </a:schemeClr>
                  </a:gs>
                  <a:gs pos="48000">
                    <a:schemeClr val="bg1"/>
                  </a:gs>
                </a:gsLst>
                <a:lin ang="5400000" scaled="0"/>
              </a:gradFill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4327529" y="2318257"/>
            <a:ext cx="7328616" cy="1167794"/>
            <a:chOff x="4341967" y="2982887"/>
            <a:chExt cx="7328616" cy="1167794"/>
          </a:xfrm>
        </p:grpSpPr>
        <p:cxnSp>
          <p:nvCxnSpPr>
            <p:cNvPr id="36" name="Straight Connector 35"/>
            <p:cNvCxnSpPr/>
            <p:nvPr/>
          </p:nvCxnSpPr>
          <p:spPr>
            <a:xfrm flipV="1">
              <a:off x="4341967" y="3011418"/>
              <a:ext cx="801672" cy="1139263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5143639" y="2982887"/>
              <a:ext cx="6526944" cy="43697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5434640" y="1493233"/>
            <a:ext cx="656301" cy="656301"/>
            <a:chOff x="5804997" y="2176429"/>
            <a:chExt cx="656301" cy="656301"/>
          </a:xfrm>
        </p:grpSpPr>
        <p:sp>
          <p:nvSpPr>
            <p:cNvPr id="70" name="Oval 69"/>
            <p:cNvSpPr/>
            <p:nvPr/>
          </p:nvSpPr>
          <p:spPr>
            <a:xfrm flipH="1">
              <a:off x="5804997" y="2176429"/>
              <a:ext cx="656301" cy="656301"/>
            </a:xfrm>
            <a:prstGeom prst="ellipse">
              <a:avLst/>
            </a:prstGeom>
            <a:solidFill>
              <a:schemeClr val="accent1"/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43" name="Freeform 12"/>
            <p:cNvSpPr>
              <a:spLocks noChangeAspect="1" noEditPoints="1"/>
            </p:cNvSpPr>
            <p:nvPr/>
          </p:nvSpPr>
          <p:spPr bwMode="auto">
            <a:xfrm>
              <a:off x="5992462" y="2365376"/>
              <a:ext cx="281370" cy="278406"/>
            </a:xfrm>
            <a:custGeom>
              <a:avLst/>
              <a:gdLst>
                <a:gd name="T0" fmla="*/ 1210 w 3228"/>
                <a:gd name="T1" fmla="*/ 2995 h 3195"/>
                <a:gd name="T2" fmla="*/ 1118 w 3228"/>
                <a:gd name="T3" fmla="*/ 2762 h 3195"/>
                <a:gd name="T4" fmla="*/ 822 w 3228"/>
                <a:gd name="T5" fmla="*/ 1897 h 3195"/>
                <a:gd name="T6" fmla="*/ 2035 w 3228"/>
                <a:gd name="T7" fmla="*/ 1697 h 3195"/>
                <a:gd name="T8" fmla="*/ 2490 w 3228"/>
                <a:gd name="T9" fmla="*/ 1561 h 3195"/>
                <a:gd name="T10" fmla="*/ 2490 w 3228"/>
                <a:gd name="T11" fmla="*/ 1235 h 3195"/>
                <a:gd name="T12" fmla="*/ 2035 w 3228"/>
                <a:gd name="T13" fmla="*/ 1099 h 3195"/>
                <a:gd name="T14" fmla="*/ 234 w 3228"/>
                <a:gd name="T15" fmla="*/ 1235 h 3195"/>
                <a:gd name="T16" fmla="*/ 234 w 3228"/>
                <a:gd name="T17" fmla="*/ 1561 h 3195"/>
                <a:gd name="T18" fmla="*/ 1111 w 3228"/>
                <a:gd name="T19" fmla="*/ 1697 h 3195"/>
                <a:gd name="T20" fmla="*/ 1011 w 3228"/>
                <a:gd name="T21" fmla="*/ 1347 h 3195"/>
                <a:gd name="T22" fmla="*/ 1859 w 3228"/>
                <a:gd name="T23" fmla="*/ 897 h 3195"/>
                <a:gd name="T24" fmla="*/ 1334 w 3228"/>
                <a:gd name="T25" fmla="*/ 1099 h 3195"/>
                <a:gd name="T26" fmla="*/ 1142 w 3228"/>
                <a:gd name="T27" fmla="*/ 1235 h 3195"/>
                <a:gd name="T28" fmla="*/ 1142 w 3228"/>
                <a:gd name="T29" fmla="*/ 1561 h 3195"/>
                <a:gd name="T30" fmla="*/ 1311 w 3228"/>
                <a:gd name="T31" fmla="*/ 1698 h 3195"/>
                <a:gd name="T32" fmla="*/ 1800 w 3228"/>
                <a:gd name="T33" fmla="*/ 1856 h 3195"/>
                <a:gd name="T34" fmla="*/ 1823 w 3228"/>
                <a:gd name="T35" fmla="*/ 1194 h 3195"/>
                <a:gd name="T36" fmla="*/ 2376 w 3228"/>
                <a:gd name="T37" fmla="*/ 251 h 3195"/>
                <a:gd name="T38" fmla="*/ 2141 w 3228"/>
                <a:gd name="T39" fmla="*/ 616 h 3195"/>
                <a:gd name="T40" fmla="*/ 2449 w 3228"/>
                <a:gd name="T41" fmla="*/ 923 h 3195"/>
                <a:gd name="T42" fmla="*/ 2689 w 3228"/>
                <a:gd name="T43" fmla="*/ 1190 h 3195"/>
                <a:gd name="T44" fmla="*/ 2689 w 3228"/>
                <a:gd name="T45" fmla="*/ 1606 h 3195"/>
                <a:gd name="T46" fmla="*/ 2449 w 3228"/>
                <a:gd name="T47" fmla="*/ 1872 h 3195"/>
                <a:gd name="T48" fmla="*/ 2141 w 3228"/>
                <a:gd name="T49" fmla="*/ 2180 h 3195"/>
                <a:gd name="T50" fmla="*/ 2376 w 3228"/>
                <a:gd name="T51" fmla="*/ 2545 h 3195"/>
                <a:gd name="T52" fmla="*/ 2674 w 3228"/>
                <a:gd name="T53" fmla="*/ 2541 h 3195"/>
                <a:gd name="T54" fmla="*/ 2916 w 3228"/>
                <a:gd name="T55" fmla="*/ 2148 h 3195"/>
                <a:gd name="T56" fmla="*/ 3025 w 3228"/>
                <a:gd name="T57" fmla="*/ 1491 h 3195"/>
                <a:gd name="T58" fmla="*/ 2958 w 3228"/>
                <a:gd name="T59" fmla="*/ 794 h 3195"/>
                <a:gd name="T60" fmla="*/ 2745 w 3228"/>
                <a:gd name="T61" fmla="*/ 322 h 3195"/>
                <a:gd name="T62" fmla="*/ 2573 w 3228"/>
                <a:gd name="T63" fmla="*/ 3 h 3195"/>
                <a:gd name="T64" fmla="*/ 2912 w 3228"/>
                <a:gd name="T65" fmla="*/ 208 h 3195"/>
                <a:gd name="T66" fmla="*/ 3129 w 3228"/>
                <a:gd name="T67" fmla="*/ 659 h 3195"/>
                <a:gd name="T68" fmla="*/ 3224 w 3228"/>
                <a:gd name="T69" fmla="*/ 1244 h 3195"/>
                <a:gd name="T70" fmla="*/ 3193 w 3228"/>
                <a:gd name="T71" fmla="*/ 1855 h 3195"/>
                <a:gd name="T72" fmla="*/ 3035 w 3228"/>
                <a:gd name="T73" fmla="*/ 2386 h 3195"/>
                <a:gd name="T74" fmla="*/ 2757 w 3228"/>
                <a:gd name="T75" fmla="*/ 2728 h 3195"/>
                <a:gd name="T76" fmla="*/ 2375 w 3228"/>
                <a:gd name="T77" fmla="*/ 2771 h 3195"/>
                <a:gd name="T78" fmla="*/ 2067 w 3228"/>
                <a:gd name="T79" fmla="*/ 2491 h 3195"/>
                <a:gd name="T80" fmla="*/ 1773 w 3228"/>
                <a:gd name="T81" fmla="*/ 2088 h 3195"/>
                <a:gd name="T82" fmla="*/ 1382 w 3228"/>
                <a:gd name="T83" fmla="*/ 1906 h 3195"/>
                <a:gd name="T84" fmla="*/ 1343 w 3228"/>
                <a:gd name="T85" fmla="*/ 1926 h 3195"/>
                <a:gd name="T86" fmla="*/ 1311 w 3228"/>
                <a:gd name="T87" fmla="*/ 2696 h 3195"/>
                <a:gd name="T88" fmla="*/ 1394 w 3228"/>
                <a:gd name="T89" fmla="*/ 2825 h 3195"/>
                <a:gd name="T90" fmla="*/ 1373 w 3228"/>
                <a:gd name="T91" fmla="*/ 3114 h 3195"/>
                <a:gd name="T92" fmla="*/ 774 w 3228"/>
                <a:gd name="T93" fmla="*/ 3192 h 3195"/>
                <a:gd name="T94" fmla="*/ 608 w 3228"/>
                <a:gd name="T95" fmla="*/ 3028 h 3195"/>
                <a:gd name="T96" fmla="*/ 506 w 3228"/>
                <a:gd name="T97" fmla="*/ 1925 h 3195"/>
                <a:gd name="T98" fmla="*/ 198 w 3228"/>
                <a:gd name="T99" fmla="*/ 1830 h 3195"/>
                <a:gd name="T100" fmla="*/ 9 w 3228"/>
                <a:gd name="T101" fmla="*/ 1506 h 3195"/>
                <a:gd name="T102" fmla="*/ 77 w 3228"/>
                <a:gd name="T103" fmla="*/ 1101 h 3195"/>
                <a:gd name="T104" fmla="*/ 359 w 3228"/>
                <a:gd name="T105" fmla="*/ 902 h 3195"/>
                <a:gd name="T106" fmla="*/ 1673 w 3228"/>
                <a:gd name="T107" fmla="*/ 788 h 3195"/>
                <a:gd name="T108" fmla="*/ 2034 w 3228"/>
                <a:gd name="T109" fmla="*/ 356 h 3195"/>
                <a:gd name="T110" fmla="*/ 2286 w 3228"/>
                <a:gd name="T111" fmla="*/ 68 h 3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228" h="3195">
                  <a:moveTo>
                    <a:pt x="752" y="1897"/>
                  </a:moveTo>
                  <a:lnTo>
                    <a:pt x="771" y="1933"/>
                  </a:lnTo>
                  <a:lnTo>
                    <a:pt x="786" y="1972"/>
                  </a:lnTo>
                  <a:lnTo>
                    <a:pt x="798" y="2012"/>
                  </a:lnTo>
                  <a:lnTo>
                    <a:pt x="804" y="2054"/>
                  </a:lnTo>
                  <a:lnTo>
                    <a:pt x="807" y="2097"/>
                  </a:lnTo>
                  <a:lnTo>
                    <a:pt x="807" y="2995"/>
                  </a:lnTo>
                  <a:lnTo>
                    <a:pt x="1210" y="2995"/>
                  </a:lnTo>
                  <a:lnTo>
                    <a:pt x="1210" y="2910"/>
                  </a:lnTo>
                  <a:lnTo>
                    <a:pt x="1196" y="2894"/>
                  </a:lnTo>
                  <a:lnTo>
                    <a:pt x="1183" y="2879"/>
                  </a:lnTo>
                  <a:lnTo>
                    <a:pt x="1169" y="2860"/>
                  </a:lnTo>
                  <a:lnTo>
                    <a:pt x="1155" y="2840"/>
                  </a:lnTo>
                  <a:lnTo>
                    <a:pt x="1141" y="2817"/>
                  </a:lnTo>
                  <a:lnTo>
                    <a:pt x="1129" y="2791"/>
                  </a:lnTo>
                  <a:lnTo>
                    <a:pt x="1118" y="2762"/>
                  </a:lnTo>
                  <a:lnTo>
                    <a:pt x="1112" y="2731"/>
                  </a:lnTo>
                  <a:lnTo>
                    <a:pt x="1109" y="2696"/>
                  </a:lnTo>
                  <a:lnTo>
                    <a:pt x="1109" y="1997"/>
                  </a:lnTo>
                  <a:lnTo>
                    <a:pt x="1111" y="1963"/>
                  </a:lnTo>
                  <a:lnTo>
                    <a:pt x="1117" y="1930"/>
                  </a:lnTo>
                  <a:lnTo>
                    <a:pt x="1127" y="1898"/>
                  </a:lnTo>
                  <a:lnTo>
                    <a:pt x="822" y="1898"/>
                  </a:lnTo>
                  <a:lnTo>
                    <a:pt x="822" y="1897"/>
                  </a:lnTo>
                  <a:lnTo>
                    <a:pt x="752" y="1897"/>
                  </a:lnTo>
                  <a:close/>
                  <a:moveTo>
                    <a:pt x="2035" y="1099"/>
                  </a:moveTo>
                  <a:lnTo>
                    <a:pt x="2025" y="1196"/>
                  </a:lnTo>
                  <a:lnTo>
                    <a:pt x="2020" y="1296"/>
                  </a:lnTo>
                  <a:lnTo>
                    <a:pt x="2018" y="1398"/>
                  </a:lnTo>
                  <a:lnTo>
                    <a:pt x="2020" y="1500"/>
                  </a:lnTo>
                  <a:lnTo>
                    <a:pt x="2025" y="1600"/>
                  </a:lnTo>
                  <a:lnTo>
                    <a:pt x="2035" y="1697"/>
                  </a:lnTo>
                  <a:lnTo>
                    <a:pt x="2320" y="1697"/>
                  </a:lnTo>
                  <a:lnTo>
                    <a:pt x="2350" y="1694"/>
                  </a:lnTo>
                  <a:lnTo>
                    <a:pt x="2378" y="1685"/>
                  </a:lnTo>
                  <a:lnTo>
                    <a:pt x="2405" y="1670"/>
                  </a:lnTo>
                  <a:lnTo>
                    <a:pt x="2430" y="1649"/>
                  </a:lnTo>
                  <a:lnTo>
                    <a:pt x="2453" y="1624"/>
                  </a:lnTo>
                  <a:lnTo>
                    <a:pt x="2472" y="1594"/>
                  </a:lnTo>
                  <a:lnTo>
                    <a:pt x="2490" y="1561"/>
                  </a:lnTo>
                  <a:lnTo>
                    <a:pt x="2503" y="1525"/>
                  </a:lnTo>
                  <a:lnTo>
                    <a:pt x="2513" y="1485"/>
                  </a:lnTo>
                  <a:lnTo>
                    <a:pt x="2520" y="1442"/>
                  </a:lnTo>
                  <a:lnTo>
                    <a:pt x="2523" y="1398"/>
                  </a:lnTo>
                  <a:lnTo>
                    <a:pt x="2520" y="1353"/>
                  </a:lnTo>
                  <a:lnTo>
                    <a:pt x="2513" y="1311"/>
                  </a:lnTo>
                  <a:lnTo>
                    <a:pt x="2503" y="1271"/>
                  </a:lnTo>
                  <a:lnTo>
                    <a:pt x="2490" y="1235"/>
                  </a:lnTo>
                  <a:lnTo>
                    <a:pt x="2472" y="1201"/>
                  </a:lnTo>
                  <a:lnTo>
                    <a:pt x="2453" y="1171"/>
                  </a:lnTo>
                  <a:lnTo>
                    <a:pt x="2430" y="1147"/>
                  </a:lnTo>
                  <a:lnTo>
                    <a:pt x="2405" y="1126"/>
                  </a:lnTo>
                  <a:lnTo>
                    <a:pt x="2378" y="1111"/>
                  </a:lnTo>
                  <a:lnTo>
                    <a:pt x="2350" y="1102"/>
                  </a:lnTo>
                  <a:lnTo>
                    <a:pt x="2320" y="1099"/>
                  </a:lnTo>
                  <a:lnTo>
                    <a:pt x="2035" y="1099"/>
                  </a:lnTo>
                  <a:close/>
                  <a:moveTo>
                    <a:pt x="403" y="1099"/>
                  </a:moveTo>
                  <a:lnTo>
                    <a:pt x="373" y="1102"/>
                  </a:lnTo>
                  <a:lnTo>
                    <a:pt x="346" y="1111"/>
                  </a:lnTo>
                  <a:lnTo>
                    <a:pt x="319" y="1126"/>
                  </a:lnTo>
                  <a:lnTo>
                    <a:pt x="294" y="1147"/>
                  </a:lnTo>
                  <a:lnTo>
                    <a:pt x="271" y="1171"/>
                  </a:lnTo>
                  <a:lnTo>
                    <a:pt x="252" y="1201"/>
                  </a:lnTo>
                  <a:lnTo>
                    <a:pt x="234" y="1235"/>
                  </a:lnTo>
                  <a:lnTo>
                    <a:pt x="221" y="1271"/>
                  </a:lnTo>
                  <a:lnTo>
                    <a:pt x="210" y="1311"/>
                  </a:lnTo>
                  <a:lnTo>
                    <a:pt x="204" y="1353"/>
                  </a:lnTo>
                  <a:lnTo>
                    <a:pt x="202" y="1398"/>
                  </a:lnTo>
                  <a:lnTo>
                    <a:pt x="204" y="1442"/>
                  </a:lnTo>
                  <a:lnTo>
                    <a:pt x="210" y="1485"/>
                  </a:lnTo>
                  <a:lnTo>
                    <a:pt x="221" y="1525"/>
                  </a:lnTo>
                  <a:lnTo>
                    <a:pt x="234" y="1561"/>
                  </a:lnTo>
                  <a:lnTo>
                    <a:pt x="252" y="1594"/>
                  </a:lnTo>
                  <a:lnTo>
                    <a:pt x="271" y="1624"/>
                  </a:lnTo>
                  <a:lnTo>
                    <a:pt x="294" y="1649"/>
                  </a:lnTo>
                  <a:lnTo>
                    <a:pt x="319" y="1670"/>
                  </a:lnTo>
                  <a:lnTo>
                    <a:pt x="346" y="1685"/>
                  </a:lnTo>
                  <a:lnTo>
                    <a:pt x="373" y="1694"/>
                  </a:lnTo>
                  <a:lnTo>
                    <a:pt x="403" y="1697"/>
                  </a:lnTo>
                  <a:lnTo>
                    <a:pt x="1111" y="1697"/>
                  </a:lnTo>
                  <a:lnTo>
                    <a:pt x="1086" y="1665"/>
                  </a:lnTo>
                  <a:lnTo>
                    <a:pt x="1064" y="1628"/>
                  </a:lnTo>
                  <a:lnTo>
                    <a:pt x="1045" y="1587"/>
                  </a:lnTo>
                  <a:lnTo>
                    <a:pt x="1030" y="1544"/>
                  </a:lnTo>
                  <a:lnTo>
                    <a:pt x="1018" y="1497"/>
                  </a:lnTo>
                  <a:lnTo>
                    <a:pt x="1011" y="1449"/>
                  </a:lnTo>
                  <a:lnTo>
                    <a:pt x="1009" y="1398"/>
                  </a:lnTo>
                  <a:lnTo>
                    <a:pt x="1011" y="1347"/>
                  </a:lnTo>
                  <a:lnTo>
                    <a:pt x="1018" y="1298"/>
                  </a:lnTo>
                  <a:lnTo>
                    <a:pt x="1030" y="1252"/>
                  </a:lnTo>
                  <a:lnTo>
                    <a:pt x="1045" y="1208"/>
                  </a:lnTo>
                  <a:lnTo>
                    <a:pt x="1064" y="1168"/>
                  </a:lnTo>
                  <a:lnTo>
                    <a:pt x="1086" y="1132"/>
                  </a:lnTo>
                  <a:lnTo>
                    <a:pt x="1111" y="1099"/>
                  </a:lnTo>
                  <a:lnTo>
                    <a:pt x="403" y="1099"/>
                  </a:lnTo>
                  <a:close/>
                  <a:moveTo>
                    <a:pt x="1859" y="897"/>
                  </a:moveTo>
                  <a:lnTo>
                    <a:pt x="1800" y="943"/>
                  </a:lnTo>
                  <a:lnTo>
                    <a:pt x="1739" y="982"/>
                  </a:lnTo>
                  <a:lnTo>
                    <a:pt x="1675" y="1017"/>
                  </a:lnTo>
                  <a:lnTo>
                    <a:pt x="1610" y="1046"/>
                  </a:lnTo>
                  <a:lnTo>
                    <a:pt x="1542" y="1068"/>
                  </a:lnTo>
                  <a:lnTo>
                    <a:pt x="1474" y="1085"/>
                  </a:lnTo>
                  <a:lnTo>
                    <a:pt x="1405" y="1095"/>
                  </a:lnTo>
                  <a:lnTo>
                    <a:pt x="1334" y="1099"/>
                  </a:lnTo>
                  <a:lnTo>
                    <a:pt x="1311" y="1099"/>
                  </a:lnTo>
                  <a:lnTo>
                    <a:pt x="1281" y="1102"/>
                  </a:lnTo>
                  <a:lnTo>
                    <a:pt x="1254" y="1111"/>
                  </a:lnTo>
                  <a:lnTo>
                    <a:pt x="1227" y="1126"/>
                  </a:lnTo>
                  <a:lnTo>
                    <a:pt x="1202" y="1147"/>
                  </a:lnTo>
                  <a:lnTo>
                    <a:pt x="1179" y="1171"/>
                  </a:lnTo>
                  <a:lnTo>
                    <a:pt x="1160" y="1201"/>
                  </a:lnTo>
                  <a:lnTo>
                    <a:pt x="1142" y="1235"/>
                  </a:lnTo>
                  <a:lnTo>
                    <a:pt x="1129" y="1271"/>
                  </a:lnTo>
                  <a:lnTo>
                    <a:pt x="1118" y="1311"/>
                  </a:lnTo>
                  <a:lnTo>
                    <a:pt x="1112" y="1353"/>
                  </a:lnTo>
                  <a:lnTo>
                    <a:pt x="1110" y="1398"/>
                  </a:lnTo>
                  <a:lnTo>
                    <a:pt x="1112" y="1442"/>
                  </a:lnTo>
                  <a:lnTo>
                    <a:pt x="1118" y="1485"/>
                  </a:lnTo>
                  <a:lnTo>
                    <a:pt x="1129" y="1525"/>
                  </a:lnTo>
                  <a:lnTo>
                    <a:pt x="1142" y="1561"/>
                  </a:lnTo>
                  <a:lnTo>
                    <a:pt x="1160" y="1594"/>
                  </a:lnTo>
                  <a:lnTo>
                    <a:pt x="1179" y="1624"/>
                  </a:lnTo>
                  <a:lnTo>
                    <a:pt x="1202" y="1649"/>
                  </a:lnTo>
                  <a:lnTo>
                    <a:pt x="1227" y="1670"/>
                  </a:lnTo>
                  <a:lnTo>
                    <a:pt x="1254" y="1685"/>
                  </a:lnTo>
                  <a:lnTo>
                    <a:pt x="1281" y="1694"/>
                  </a:lnTo>
                  <a:lnTo>
                    <a:pt x="1311" y="1697"/>
                  </a:lnTo>
                  <a:lnTo>
                    <a:pt x="1311" y="1698"/>
                  </a:lnTo>
                  <a:lnTo>
                    <a:pt x="1334" y="1698"/>
                  </a:lnTo>
                  <a:lnTo>
                    <a:pt x="1405" y="1702"/>
                  </a:lnTo>
                  <a:lnTo>
                    <a:pt x="1474" y="1713"/>
                  </a:lnTo>
                  <a:lnTo>
                    <a:pt x="1542" y="1729"/>
                  </a:lnTo>
                  <a:lnTo>
                    <a:pt x="1610" y="1751"/>
                  </a:lnTo>
                  <a:lnTo>
                    <a:pt x="1675" y="1780"/>
                  </a:lnTo>
                  <a:lnTo>
                    <a:pt x="1739" y="1815"/>
                  </a:lnTo>
                  <a:lnTo>
                    <a:pt x="1800" y="1856"/>
                  </a:lnTo>
                  <a:lnTo>
                    <a:pt x="1859" y="1901"/>
                  </a:lnTo>
                  <a:lnTo>
                    <a:pt x="1844" y="1802"/>
                  </a:lnTo>
                  <a:lnTo>
                    <a:pt x="1831" y="1703"/>
                  </a:lnTo>
                  <a:lnTo>
                    <a:pt x="1823" y="1602"/>
                  </a:lnTo>
                  <a:lnTo>
                    <a:pt x="1818" y="1500"/>
                  </a:lnTo>
                  <a:lnTo>
                    <a:pt x="1816" y="1398"/>
                  </a:lnTo>
                  <a:lnTo>
                    <a:pt x="1818" y="1296"/>
                  </a:lnTo>
                  <a:lnTo>
                    <a:pt x="1823" y="1194"/>
                  </a:lnTo>
                  <a:lnTo>
                    <a:pt x="1831" y="1094"/>
                  </a:lnTo>
                  <a:lnTo>
                    <a:pt x="1844" y="995"/>
                  </a:lnTo>
                  <a:lnTo>
                    <a:pt x="1859" y="897"/>
                  </a:lnTo>
                  <a:close/>
                  <a:moveTo>
                    <a:pt x="2523" y="200"/>
                  </a:moveTo>
                  <a:lnTo>
                    <a:pt x="2485" y="203"/>
                  </a:lnTo>
                  <a:lnTo>
                    <a:pt x="2447" y="213"/>
                  </a:lnTo>
                  <a:lnTo>
                    <a:pt x="2411" y="229"/>
                  </a:lnTo>
                  <a:lnTo>
                    <a:pt x="2376" y="251"/>
                  </a:lnTo>
                  <a:lnTo>
                    <a:pt x="2342" y="279"/>
                  </a:lnTo>
                  <a:lnTo>
                    <a:pt x="2309" y="313"/>
                  </a:lnTo>
                  <a:lnTo>
                    <a:pt x="2277" y="351"/>
                  </a:lnTo>
                  <a:lnTo>
                    <a:pt x="2247" y="394"/>
                  </a:lnTo>
                  <a:lnTo>
                    <a:pt x="2218" y="443"/>
                  </a:lnTo>
                  <a:lnTo>
                    <a:pt x="2190" y="496"/>
                  </a:lnTo>
                  <a:lnTo>
                    <a:pt x="2165" y="554"/>
                  </a:lnTo>
                  <a:lnTo>
                    <a:pt x="2141" y="616"/>
                  </a:lnTo>
                  <a:lnTo>
                    <a:pt x="2118" y="681"/>
                  </a:lnTo>
                  <a:lnTo>
                    <a:pt x="2099" y="751"/>
                  </a:lnTo>
                  <a:lnTo>
                    <a:pt x="2080" y="823"/>
                  </a:lnTo>
                  <a:lnTo>
                    <a:pt x="2065" y="899"/>
                  </a:lnTo>
                  <a:lnTo>
                    <a:pt x="2320" y="899"/>
                  </a:lnTo>
                  <a:lnTo>
                    <a:pt x="2365" y="902"/>
                  </a:lnTo>
                  <a:lnTo>
                    <a:pt x="2408" y="910"/>
                  </a:lnTo>
                  <a:lnTo>
                    <a:pt x="2449" y="923"/>
                  </a:lnTo>
                  <a:lnTo>
                    <a:pt x="2489" y="943"/>
                  </a:lnTo>
                  <a:lnTo>
                    <a:pt x="2526" y="966"/>
                  </a:lnTo>
                  <a:lnTo>
                    <a:pt x="2560" y="994"/>
                  </a:lnTo>
                  <a:lnTo>
                    <a:pt x="2592" y="1025"/>
                  </a:lnTo>
                  <a:lnTo>
                    <a:pt x="2622" y="1061"/>
                  </a:lnTo>
                  <a:lnTo>
                    <a:pt x="2648" y="1101"/>
                  </a:lnTo>
                  <a:lnTo>
                    <a:pt x="2670" y="1144"/>
                  </a:lnTo>
                  <a:lnTo>
                    <a:pt x="2689" y="1190"/>
                  </a:lnTo>
                  <a:lnTo>
                    <a:pt x="2704" y="1239"/>
                  </a:lnTo>
                  <a:lnTo>
                    <a:pt x="2715" y="1290"/>
                  </a:lnTo>
                  <a:lnTo>
                    <a:pt x="2722" y="1343"/>
                  </a:lnTo>
                  <a:lnTo>
                    <a:pt x="2724" y="1398"/>
                  </a:lnTo>
                  <a:lnTo>
                    <a:pt x="2722" y="1453"/>
                  </a:lnTo>
                  <a:lnTo>
                    <a:pt x="2715" y="1506"/>
                  </a:lnTo>
                  <a:lnTo>
                    <a:pt x="2704" y="1557"/>
                  </a:lnTo>
                  <a:lnTo>
                    <a:pt x="2689" y="1606"/>
                  </a:lnTo>
                  <a:lnTo>
                    <a:pt x="2670" y="1651"/>
                  </a:lnTo>
                  <a:lnTo>
                    <a:pt x="2648" y="1694"/>
                  </a:lnTo>
                  <a:lnTo>
                    <a:pt x="2622" y="1734"/>
                  </a:lnTo>
                  <a:lnTo>
                    <a:pt x="2592" y="1770"/>
                  </a:lnTo>
                  <a:lnTo>
                    <a:pt x="2560" y="1802"/>
                  </a:lnTo>
                  <a:lnTo>
                    <a:pt x="2526" y="1830"/>
                  </a:lnTo>
                  <a:lnTo>
                    <a:pt x="2489" y="1854"/>
                  </a:lnTo>
                  <a:lnTo>
                    <a:pt x="2449" y="1872"/>
                  </a:lnTo>
                  <a:lnTo>
                    <a:pt x="2408" y="1885"/>
                  </a:lnTo>
                  <a:lnTo>
                    <a:pt x="2365" y="1894"/>
                  </a:lnTo>
                  <a:lnTo>
                    <a:pt x="2320" y="1897"/>
                  </a:lnTo>
                  <a:lnTo>
                    <a:pt x="2065" y="1897"/>
                  </a:lnTo>
                  <a:lnTo>
                    <a:pt x="2080" y="1973"/>
                  </a:lnTo>
                  <a:lnTo>
                    <a:pt x="2099" y="2046"/>
                  </a:lnTo>
                  <a:lnTo>
                    <a:pt x="2118" y="2115"/>
                  </a:lnTo>
                  <a:lnTo>
                    <a:pt x="2141" y="2180"/>
                  </a:lnTo>
                  <a:lnTo>
                    <a:pt x="2165" y="2242"/>
                  </a:lnTo>
                  <a:lnTo>
                    <a:pt x="2190" y="2300"/>
                  </a:lnTo>
                  <a:lnTo>
                    <a:pt x="2218" y="2353"/>
                  </a:lnTo>
                  <a:lnTo>
                    <a:pt x="2247" y="2401"/>
                  </a:lnTo>
                  <a:lnTo>
                    <a:pt x="2277" y="2445"/>
                  </a:lnTo>
                  <a:lnTo>
                    <a:pt x="2309" y="2484"/>
                  </a:lnTo>
                  <a:lnTo>
                    <a:pt x="2342" y="2517"/>
                  </a:lnTo>
                  <a:lnTo>
                    <a:pt x="2376" y="2545"/>
                  </a:lnTo>
                  <a:lnTo>
                    <a:pt x="2411" y="2567"/>
                  </a:lnTo>
                  <a:lnTo>
                    <a:pt x="2447" y="2583"/>
                  </a:lnTo>
                  <a:lnTo>
                    <a:pt x="2485" y="2593"/>
                  </a:lnTo>
                  <a:lnTo>
                    <a:pt x="2523" y="2596"/>
                  </a:lnTo>
                  <a:lnTo>
                    <a:pt x="2562" y="2593"/>
                  </a:lnTo>
                  <a:lnTo>
                    <a:pt x="2600" y="2582"/>
                  </a:lnTo>
                  <a:lnTo>
                    <a:pt x="2638" y="2564"/>
                  </a:lnTo>
                  <a:lnTo>
                    <a:pt x="2674" y="2541"/>
                  </a:lnTo>
                  <a:lnTo>
                    <a:pt x="2710" y="2510"/>
                  </a:lnTo>
                  <a:lnTo>
                    <a:pt x="2745" y="2474"/>
                  </a:lnTo>
                  <a:lnTo>
                    <a:pt x="2777" y="2433"/>
                  </a:lnTo>
                  <a:lnTo>
                    <a:pt x="2809" y="2386"/>
                  </a:lnTo>
                  <a:lnTo>
                    <a:pt x="2837" y="2332"/>
                  </a:lnTo>
                  <a:lnTo>
                    <a:pt x="2865" y="2275"/>
                  </a:lnTo>
                  <a:lnTo>
                    <a:pt x="2892" y="2214"/>
                  </a:lnTo>
                  <a:lnTo>
                    <a:pt x="2916" y="2148"/>
                  </a:lnTo>
                  <a:lnTo>
                    <a:pt x="2937" y="2077"/>
                  </a:lnTo>
                  <a:lnTo>
                    <a:pt x="2958" y="2003"/>
                  </a:lnTo>
                  <a:lnTo>
                    <a:pt x="2976" y="1925"/>
                  </a:lnTo>
                  <a:lnTo>
                    <a:pt x="2991" y="1843"/>
                  </a:lnTo>
                  <a:lnTo>
                    <a:pt x="3004" y="1760"/>
                  </a:lnTo>
                  <a:lnTo>
                    <a:pt x="3014" y="1673"/>
                  </a:lnTo>
                  <a:lnTo>
                    <a:pt x="3021" y="1583"/>
                  </a:lnTo>
                  <a:lnTo>
                    <a:pt x="3025" y="1491"/>
                  </a:lnTo>
                  <a:lnTo>
                    <a:pt x="3026" y="1398"/>
                  </a:lnTo>
                  <a:lnTo>
                    <a:pt x="3025" y="1304"/>
                  </a:lnTo>
                  <a:lnTo>
                    <a:pt x="3021" y="1212"/>
                  </a:lnTo>
                  <a:lnTo>
                    <a:pt x="3014" y="1123"/>
                  </a:lnTo>
                  <a:lnTo>
                    <a:pt x="3004" y="1037"/>
                  </a:lnTo>
                  <a:lnTo>
                    <a:pt x="2991" y="952"/>
                  </a:lnTo>
                  <a:lnTo>
                    <a:pt x="2976" y="871"/>
                  </a:lnTo>
                  <a:lnTo>
                    <a:pt x="2958" y="794"/>
                  </a:lnTo>
                  <a:lnTo>
                    <a:pt x="2937" y="719"/>
                  </a:lnTo>
                  <a:lnTo>
                    <a:pt x="2916" y="649"/>
                  </a:lnTo>
                  <a:lnTo>
                    <a:pt x="2892" y="582"/>
                  </a:lnTo>
                  <a:lnTo>
                    <a:pt x="2865" y="520"/>
                  </a:lnTo>
                  <a:lnTo>
                    <a:pt x="2837" y="463"/>
                  </a:lnTo>
                  <a:lnTo>
                    <a:pt x="2809" y="411"/>
                  </a:lnTo>
                  <a:lnTo>
                    <a:pt x="2777" y="364"/>
                  </a:lnTo>
                  <a:lnTo>
                    <a:pt x="2745" y="322"/>
                  </a:lnTo>
                  <a:lnTo>
                    <a:pt x="2710" y="286"/>
                  </a:lnTo>
                  <a:lnTo>
                    <a:pt x="2674" y="255"/>
                  </a:lnTo>
                  <a:lnTo>
                    <a:pt x="2638" y="232"/>
                  </a:lnTo>
                  <a:lnTo>
                    <a:pt x="2600" y="214"/>
                  </a:lnTo>
                  <a:lnTo>
                    <a:pt x="2562" y="203"/>
                  </a:lnTo>
                  <a:lnTo>
                    <a:pt x="2523" y="200"/>
                  </a:lnTo>
                  <a:close/>
                  <a:moveTo>
                    <a:pt x="2523" y="0"/>
                  </a:moveTo>
                  <a:lnTo>
                    <a:pt x="2573" y="3"/>
                  </a:lnTo>
                  <a:lnTo>
                    <a:pt x="2622" y="11"/>
                  </a:lnTo>
                  <a:lnTo>
                    <a:pt x="2668" y="25"/>
                  </a:lnTo>
                  <a:lnTo>
                    <a:pt x="2714" y="44"/>
                  </a:lnTo>
                  <a:lnTo>
                    <a:pt x="2757" y="67"/>
                  </a:lnTo>
                  <a:lnTo>
                    <a:pt x="2798" y="96"/>
                  </a:lnTo>
                  <a:lnTo>
                    <a:pt x="2837" y="130"/>
                  </a:lnTo>
                  <a:lnTo>
                    <a:pt x="2876" y="166"/>
                  </a:lnTo>
                  <a:lnTo>
                    <a:pt x="2912" y="208"/>
                  </a:lnTo>
                  <a:lnTo>
                    <a:pt x="2946" y="253"/>
                  </a:lnTo>
                  <a:lnTo>
                    <a:pt x="2978" y="302"/>
                  </a:lnTo>
                  <a:lnTo>
                    <a:pt x="3008" y="354"/>
                  </a:lnTo>
                  <a:lnTo>
                    <a:pt x="3035" y="410"/>
                  </a:lnTo>
                  <a:lnTo>
                    <a:pt x="3062" y="468"/>
                  </a:lnTo>
                  <a:lnTo>
                    <a:pt x="3087" y="529"/>
                  </a:lnTo>
                  <a:lnTo>
                    <a:pt x="3109" y="592"/>
                  </a:lnTo>
                  <a:lnTo>
                    <a:pt x="3129" y="659"/>
                  </a:lnTo>
                  <a:lnTo>
                    <a:pt x="3149" y="726"/>
                  </a:lnTo>
                  <a:lnTo>
                    <a:pt x="3166" y="797"/>
                  </a:lnTo>
                  <a:lnTo>
                    <a:pt x="3180" y="868"/>
                  </a:lnTo>
                  <a:lnTo>
                    <a:pt x="3193" y="942"/>
                  </a:lnTo>
                  <a:lnTo>
                    <a:pt x="3204" y="1015"/>
                  </a:lnTo>
                  <a:lnTo>
                    <a:pt x="3213" y="1091"/>
                  </a:lnTo>
                  <a:lnTo>
                    <a:pt x="3220" y="1167"/>
                  </a:lnTo>
                  <a:lnTo>
                    <a:pt x="3224" y="1244"/>
                  </a:lnTo>
                  <a:lnTo>
                    <a:pt x="3227" y="1320"/>
                  </a:lnTo>
                  <a:lnTo>
                    <a:pt x="3228" y="1398"/>
                  </a:lnTo>
                  <a:lnTo>
                    <a:pt x="3227" y="1475"/>
                  </a:lnTo>
                  <a:lnTo>
                    <a:pt x="3224" y="1552"/>
                  </a:lnTo>
                  <a:lnTo>
                    <a:pt x="3220" y="1629"/>
                  </a:lnTo>
                  <a:lnTo>
                    <a:pt x="3213" y="1704"/>
                  </a:lnTo>
                  <a:lnTo>
                    <a:pt x="3204" y="1780"/>
                  </a:lnTo>
                  <a:lnTo>
                    <a:pt x="3193" y="1855"/>
                  </a:lnTo>
                  <a:lnTo>
                    <a:pt x="3180" y="1927"/>
                  </a:lnTo>
                  <a:lnTo>
                    <a:pt x="3166" y="1999"/>
                  </a:lnTo>
                  <a:lnTo>
                    <a:pt x="3149" y="2069"/>
                  </a:lnTo>
                  <a:lnTo>
                    <a:pt x="3129" y="2137"/>
                  </a:lnTo>
                  <a:lnTo>
                    <a:pt x="3109" y="2203"/>
                  </a:lnTo>
                  <a:lnTo>
                    <a:pt x="3087" y="2266"/>
                  </a:lnTo>
                  <a:lnTo>
                    <a:pt x="3062" y="2327"/>
                  </a:lnTo>
                  <a:lnTo>
                    <a:pt x="3035" y="2386"/>
                  </a:lnTo>
                  <a:lnTo>
                    <a:pt x="3008" y="2442"/>
                  </a:lnTo>
                  <a:lnTo>
                    <a:pt x="2978" y="2494"/>
                  </a:lnTo>
                  <a:lnTo>
                    <a:pt x="2946" y="2543"/>
                  </a:lnTo>
                  <a:lnTo>
                    <a:pt x="2912" y="2588"/>
                  </a:lnTo>
                  <a:lnTo>
                    <a:pt x="2876" y="2629"/>
                  </a:lnTo>
                  <a:lnTo>
                    <a:pt x="2837" y="2666"/>
                  </a:lnTo>
                  <a:lnTo>
                    <a:pt x="2798" y="2699"/>
                  </a:lnTo>
                  <a:lnTo>
                    <a:pt x="2757" y="2728"/>
                  </a:lnTo>
                  <a:lnTo>
                    <a:pt x="2714" y="2751"/>
                  </a:lnTo>
                  <a:lnTo>
                    <a:pt x="2668" y="2771"/>
                  </a:lnTo>
                  <a:lnTo>
                    <a:pt x="2622" y="2784"/>
                  </a:lnTo>
                  <a:lnTo>
                    <a:pt x="2573" y="2793"/>
                  </a:lnTo>
                  <a:lnTo>
                    <a:pt x="2523" y="2795"/>
                  </a:lnTo>
                  <a:lnTo>
                    <a:pt x="2471" y="2793"/>
                  </a:lnTo>
                  <a:lnTo>
                    <a:pt x="2423" y="2784"/>
                  </a:lnTo>
                  <a:lnTo>
                    <a:pt x="2375" y="2771"/>
                  </a:lnTo>
                  <a:lnTo>
                    <a:pt x="2330" y="2751"/>
                  </a:lnTo>
                  <a:lnTo>
                    <a:pt x="2286" y="2727"/>
                  </a:lnTo>
                  <a:lnTo>
                    <a:pt x="2245" y="2698"/>
                  </a:lnTo>
                  <a:lnTo>
                    <a:pt x="2206" y="2665"/>
                  </a:lnTo>
                  <a:lnTo>
                    <a:pt x="2168" y="2628"/>
                  </a:lnTo>
                  <a:lnTo>
                    <a:pt x="2132" y="2586"/>
                  </a:lnTo>
                  <a:lnTo>
                    <a:pt x="2099" y="2540"/>
                  </a:lnTo>
                  <a:lnTo>
                    <a:pt x="2067" y="2491"/>
                  </a:lnTo>
                  <a:lnTo>
                    <a:pt x="2036" y="2439"/>
                  </a:lnTo>
                  <a:lnTo>
                    <a:pt x="2034" y="2440"/>
                  </a:lnTo>
                  <a:lnTo>
                    <a:pt x="1995" y="2371"/>
                  </a:lnTo>
                  <a:lnTo>
                    <a:pt x="1955" y="2306"/>
                  </a:lnTo>
                  <a:lnTo>
                    <a:pt x="1913" y="2246"/>
                  </a:lnTo>
                  <a:lnTo>
                    <a:pt x="1869" y="2188"/>
                  </a:lnTo>
                  <a:lnTo>
                    <a:pt x="1822" y="2136"/>
                  </a:lnTo>
                  <a:lnTo>
                    <a:pt x="1773" y="2088"/>
                  </a:lnTo>
                  <a:lnTo>
                    <a:pt x="1723" y="2047"/>
                  </a:lnTo>
                  <a:lnTo>
                    <a:pt x="1670" y="2009"/>
                  </a:lnTo>
                  <a:lnTo>
                    <a:pt x="1617" y="1976"/>
                  </a:lnTo>
                  <a:lnTo>
                    <a:pt x="1562" y="1950"/>
                  </a:lnTo>
                  <a:lnTo>
                    <a:pt x="1505" y="1928"/>
                  </a:lnTo>
                  <a:lnTo>
                    <a:pt x="1449" y="1913"/>
                  </a:lnTo>
                  <a:lnTo>
                    <a:pt x="1390" y="1904"/>
                  </a:lnTo>
                  <a:lnTo>
                    <a:pt x="1382" y="1906"/>
                  </a:lnTo>
                  <a:lnTo>
                    <a:pt x="1372" y="1908"/>
                  </a:lnTo>
                  <a:lnTo>
                    <a:pt x="1363" y="1912"/>
                  </a:lnTo>
                  <a:lnTo>
                    <a:pt x="1363" y="1912"/>
                  </a:lnTo>
                  <a:lnTo>
                    <a:pt x="1362" y="1912"/>
                  </a:lnTo>
                  <a:lnTo>
                    <a:pt x="1362" y="1913"/>
                  </a:lnTo>
                  <a:lnTo>
                    <a:pt x="1361" y="1913"/>
                  </a:lnTo>
                  <a:lnTo>
                    <a:pt x="1361" y="1913"/>
                  </a:lnTo>
                  <a:lnTo>
                    <a:pt x="1343" y="1926"/>
                  </a:lnTo>
                  <a:lnTo>
                    <a:pt x="1330" y="1942"/>
                  </a:lnTo>
                  <a:lnTo>
                    <a:pt x="1324" y="1952"/>
                  </a:lnTo>
                  <a:lnTo>
                    <a:pt x="1317" y="1970"/>
                  </a:lnTo>
                  <a:lnTo>
                    <a:pt x="1312" y="1990"/>
                  </a:lnTo>
                  <a:lnTo>
                    <a:pt x="1312" y="1992"/>
                  </a:lnTo>
                  <a:lnTo>
                    <a:pt x="1311" y="1994"/>
                  </a:lnTo>
                  <a:lnTo>
                    <a:pt x="1311" y="1997"/>
                  </a:lnTo>
                  <a:lnTo>
                    <a:pt x="1311" y="2696"/>
                  </a:lnTo>
                  <a:lnTo>
                    <a:pt x="1313" y="2711"/>
                  </a:lnTo>
                  <a:lnTo>
                    <a:pt x="1320" y="2726"/>
                  </a:lnTo>
                  <a:lnTo>
                    <a:pt x="1329" y="2740"/>
                  </a:lnTo>
                  <a:lnTo>
                    <a:pt x="1341" y="2755"/>
                  </a:lnTo>
                  <a:lnTo>
                    <a:pt x="1355" y="2771"/>
                  </a:lnTo>
                  <a:lnTo>
                    <a:pt x="1368" y="2788"/>
                  </a:lnTo>
                  <a:lnTo>
                    <a:pt x="1382" y="2805"/>
                  </a:lnTo>
                  <a:lnTo>
                    <a:pt x="1394" y="2825"/>
                  </a:lnTo>
                  <a:lnTo>
                    <a:pt x="1403" y="2846"/>
                  </a:lnTo>
                  <a:lnTo>
                    <a:pt x="1409" y="2870"/>
                  </a:lnTo>
                  <a:lnTo>
                    <a:pt x="1411" y="2895"/>
                  </a:lnTo>
                  <a:lnTo>
                    <a:pt x="1411" y="2995"/>
                  </a:lnTo>
                  <a:lnTo>
                    <a:pt x="1409" y="3028"/>
                  </a:lnTo>
                  <a:lnTo>
                    <a:pt x="1401" y="3059"/>
                  </a:lnTo>
                  <a:lnTo>
                    <a:pt x="1390" y="3087"/>
                  </a:lnTo>
                  <a:lnTo>
                    <a:pt x="1373" y="3114"/>
                  </a:lnTo>
                  <a:lnTo>
                    <a:pt x="1353" y="3137"/>
                  </a:lnTo>
                  <a:lnTo>
                    <a:pt x="1329" y="3157"/>
                  </a:lnTo>
                  <a:lnTo>
                    <a:pt x="1303" y="3173"/>
                  </a:lnTo>
                  <a:lnTo>
                    <a:pt x="1274" y="3185"/>
                  </a:lnTo>
                  <a:lnTo>
                    <a:pt x="1243" y="3192"/>
                  </a:lnTo>
                  <a:lnTo>
                    <a:pt x="1210" y="3195"/>
                  </a:lnTo>
                  <a:lnTo>
                    <a:pt x="807" y="3195"/>
                  </a:lnTo>
                  <a:lnTo>
                    <a:pt x="774" y="3192"/>
                  </a:lnTo>
                  <a:lnTo>
                    <a:pt x="743" y="3185"/>
                  </a:lnTo>
                  <a:lnTo>
                    <a:pt x="714" y="3173"/>
                  </a:lnTo>
                  <a:lnTo>
                    <a:pt x="687" y="3157"/>
                  </a:lnTo>
                  <a:lnTo>
                    <a:pt x="664" y="3137"/>
                  </a:lnTo>
                  <a:lnTo>
                    <a:pt x="644" y="3114"/>
                  </a:lnTo>
                  <a:lnTo>
                    <a:pt x="627" y="3087"/>
                  </a:lnTo>
                  <a:lnTo>
                    <a:pt x="615" y="3059"/>
                  </a:lnTo>
                  <a:lnTo>
                    <a:pt x="608" y="3028"/>
                  </a:lnTo>
                  <a:lnTo>
                    <a:pt x="605" y="2995"/>
                  </a:lnTo>
                  <a:lnTo>
                    <a:pt x="605" y="2097"/>
                  </a:lnTo>
                  <a:lnTo>
                    <a:pt x="602" y="2061"/>
                  </a:lnTo>
                  <a:lnTo>
                    <a:pt x="592" y="2027"/>
                  </a:lnTo>
                  <a:lnTo>
                    <a:pt x="578" y="1997"/>
                  </a:lnTo>
                  <a:lnTo>
                    <a:pt x="557" y="1968"/>
                  </a:lnTo>
                  <a:lnTo>
                    <a:pt x="533" y="1944"/>
                  </a:lnTo>
                  <a:lnTo>
                    <a:pt x="506" y="1925"/>
                  </a:lnTo>
                  <a:lnTo>
                    <a:pt x="474" y="1910"/>
                  </a:lnTo>
                  <a:lnTo>
                    <a:pt x="440" y="1901"/>
                  </a:lnTo>
                  <a:lnTo>
                    <a:pt x="403" y="1897"/>
                  </a:lnTo>
                  <a:lnTo>
                    <a:pt x="359" y="1894"/>
                  </a:lnTo>
                  <a:lnTo>
                    <a:pt x="316" y="1885"/>
                  </a:lnTo>
                  <a:lnTo>
                    <a:pt x="274" y="1872"/>
                  </a:lnTo>
                  <a:lnTo>
                    <a:pt x="235" y="1854"/>
                  </a:lnTo>
                  <a:lnTo>
                    <a:pt x="198" y="1830"/>
                  </a:lnTo>
                  <a:lnTo>
                    <a:pt x="164" y="1802"/>
                  </a:lnTo>
                  <a:lnTo>
                    <a:pt x="132" y="1770"/>
                  </a:lnTo>
                  <a:lnTo>
                    <a:pt x="103" y="1734"/>
                  </a:lnTo>
                  <a:lnTo>
                    <a:pt x="77" y="1694"/>
                  </a:lnTo>
                  <a:lnTo>
                    <a:pt x="55" y="1651"/>
                  </a:lnTo>
                  <a:lnTo>
                    <a:pt x="35" y="1606"/>
                  </a:lnTo>
                  <a:lnTo>
                    <a:pt x="21" y="1557"/>
                  </a:lnTo>
                  <a:lnTo>
                    <a:pt x="9" y="1506"/>
                  </a:lnTo>
                  <a:lnTo>
                    <a:pt x="2" y="1453"/>
                  </a:lnTo>
                  <a:lnTo>
                    <a:pt x="0" y="1398"/>
                  </a:lnTo>
                  <a:lnTo>
                    <a:pt x="2" y="1343"/>
                  </a:lnTo>
                  <a:lnTo>
                    <a:pt x="9" y="1290"/>
                  </a:lnTo>
                  <a:lnTo>
                    <a:pt x="21" y="1239"/>
                  </a:lnTo>
                  <a:lnTo>
                    <a:pt x="35" y="1190"/>
                  </a:lnTo>
                  <a:lnTo>
                    <a:pt x="55" y="1144"/>
                  </a:lnTo>
                  <a:lnTo>
                    <a:pt x="77" y="1101"/>
                  </a:lnTo>
                  <a:lnTo>
                    <a:pt x="103" y="1061"/>
                  </a:lnTo>
                  <a:lnTo>
                    <a:pt x="132" y="1025"/>
                  </a:lnTo>
                  <a:lnTo>
                    <a:pt x="164" y="994"/>
                  </a:lnTo>
                  <a:lnTo>
                    <a:pt x="198" y="966"/>
                  </a:lnTo>
                  <a:lnTo>
                    <a:pt x="235" y="943"/>
                  </a:lnTo>
                  <a:lnTo>
                    <a:pt x="274" y="923"/>
                  </a:lnTo>
                  <a:lnTo>
                    <a:pt x="316" y="910"/>
                  </a:lnTo>
                  <a:lnTo>
                    <a:pt x="359" y="902"/>
                  </a:lnTo>
                  <a:lnTo>
                    <a:pt x="403" y="899"/>
                  </a:lnTo>
                  <a:lnTo>
                    <a:pt x="1334" y="899"/>
                  </a:lnTo>
                  <a:lnTo>
                    <a:pt x="1393" y="896"/>
                  </a:lnTo>
                  <a:lnTo>
                    <a:pt x="1452" y="885"/>
                  </a:lnTo>
                  <a:lnTo>
                    <a:pt x="1508" y="870"/>
                  </a:lnTo>
                  <a:lnTo>
                    <a:pt x="1564" y="849"/>
                  </a:lnTo>
                  <a:lnTo>
                    <a:pt x="1619" y="821"/>
                  </a:lnTo>
                  <a:lnTo>
                    <a:pt x="1673" y="788"/>
                  </a:lnTo>
                  <a:lnTo>
                    <a:pt x="1724" y="751"/>
                  </a:lnTo>
                  <a:lnTo>
                    <a:pt x="1774" y="708"/>
                  </a:lnTo>
                  <a:lnTo>
                    <a:pt x="1822" y="660"/>
                  </a:lnTo>
                  <a:lnTo>
                    <a:pt x="1869" y="608"/>
                  </a:lnTo>
                  <a:lnTo>
                    <a:pt x="1914" y="551"/>
                  </a:lnTo>
                  <a:lnTo>
                    <a:pt x="1956" y="490"/>
                  </a:lnTo>
                  <a:lnTo>
                    <a:pt x="1995" y="426"/>
                  </a:lnTo>
                  <a:lnTo>
                    <a:pt x="2034" y="356"/>
                  </a:lnTo>
                  <a:lnTo>
                    <a:pt x="2036" y="357"/>
                  </a:lnTo>
                  <a:lnTo>
                    <a:pt x="2066" y="305"/>
                  </a:lnTo>
                  <a:lnTo>
                    <a:pt x="2098" y="256"/>
                  </a:lnTo>
                  <a:lnTo>
                    <a:pt x="2132" y="210"/>
                  </a:lnTo>
                  <a:lnTo>
                    <a:pt x="2168" y="169"/>
                  </a:lnTo>
                  <a:lnTo>
                    <a:pt x="2205" y="131"/>
                  </a:lnTo>
                  <a:lnTo>
                    <a:pt x="2245" y="97"/>
                  </a:lnTo>
                  <a:lnTo>
                    <a:pt x="2286" y="68"/>
                  </a:lnTo>
                  <a:lnTo>
                    <a:pt x="2330" y="45"/>
                  </a:lnTo>
                  <a:lnTo>
                    <a:pt x="2375" y="26"/>
                  </a:lnTo>
                  <a:lnTo>
                    <a:pt x="2423" y="11"/>
                  </a:lnTo>
                  <a:lnTo>
                    <a:pt x="2471" y="3"/>
                  </a:lnTo>
                  <a:lnTo>
                    <a:pt x="2523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s-ES" sz="1600"/>
            </a:p>
          </p:txBody>
        </p:sp>
      </p:grpSp>
      <p:sp>
        <p:nvSpPr>
          <p:cNvPr id="51" name="Rectangle 50"/>
          <p:cNvSpPr/>
          <p:nvPr/>
        </p:nvSpPr>
        <p:spPr>
          <a:xfrm>
            <a:off x="4691960" y="2432635"/>
            <a:ext cx="2180654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2400" dirty="0">
                <a:cs typeface="Calibri"/>
              </a:rPr>
              <a:t>Sole proprietorship</a:t>
            </a:r>
            <a:r>
              <a:rPr lang="en-US" sz="2000" dirty="0">
                <a:cs typeface="Calibri"/>
              </a:rPr>
              <a:t>:</a:t>
            </a:r>
          </a:p>
          <a:p>
            <a:pPr algn="ctr">
              <a:spcBef>
                <a:spcPts val="1200"/>
              </a:spcBef>
            </a:pPr>
            <a:r>
              <a:rPr lang="en-US" sz="2000" dirty="0">
                <a:cs typeface="Calibri"/>
              </a:rPr>
              <a:t> Single owner who manages the company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7277873" y="1520128"/>
            <a:ext cx="656301" cy="656301"/>
            <a:chOff x="7420437" y="2176429"/>
            <a:chExt cx="656301" cy="656301"/>
          </a:xfrm>
        </p:grpSpPr>
        <p:sp>
          <p:nvSpPr>
            <p:cNvPr id="72" name="Oval 71"/>
            <p:cNvSpPr/>
            <p:nvPr/>
          </p:nvSpPr>
          <p:spPr>
            <a:xfrm flipH="1">
              <a:off x="7420437" y="2176429"/>
              <a:ext cx="656301" cy="656301"/>
            </a:xfrm>
            <a:prstGeom prst="ellipse">
              <a:avLst/>
            </a:prstGeom>
            <a:solidFill>
              <a:schemeClr val="accent2"/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grpSp>
          <p:nvGrpSpPr>
            <p:cNvPr id="40" name="Group 4"/>
            <p:cNvGrpSpPr>
              <a:grpSpLocks noChangeAspect="1"/>
            </p:cNvGrpSpPr>
            <p:nvPr/>
          </p:nvGrpSpPr>
          <p:grpSpPr bwMode="auto">
            <a:xfrm>
              <a:off x="7654545" y="2365375"/>
              <a:ext cx="191470" cy="278408"/>
              <a:chOff x="14052" y="2464"/>
              <a:chExt cx="1099" cy="1598"/>
            </a:xfrm>
            <a:solidFill>
              <a:srgbClr val="FFFFFF"/>
            </a:solidFill>
          </p:grpSpPr>
          <p:sp>
            <p:nvSpPr>
              <p:cNvPr id="41" name="Freeform 6"/>
              <p:cNvSpPr>
                <a:spLocks noEditPoints="1"/>
              </p:cNvSpPr>
              <p:nvPr/>
            </p:nvSpPr>
            <p:spPr bwMode="auto">
              <a:xfrm>
                <a:off x="14052" y="2464"/>
                <a:ext cx="1099" cy="1598"/>
              </a:xfrm>
              <a:custGeom>
                <a:avLst/>
                <a:gdLst>
                  <a:gd name="T0" fmla="*/ 934 w 2198"/>
                  <a:gd name="T1" fmla="*/ 2932 h 3195"/>
                  <a:gd name="T2" fmla="*/ 1014 w 2198"/>
                  <a:gd name="T3" fmla="*/ 2988 h 3195"/>
                  <a:gd name="T4" fmla="*/ 1127 w 2198"/>
                  <a:gd name="T5" fmla="*/ 2995 h 3195"/>
                  <a:gd name="T6" fmla="*/ 1215 w 2198"/>
                  <a:gd name="T7" fmla="*/ 2979 h 3195"/>
                  <a:gd name="T8" fmla="*/ 1278 w 2198"/>
                  <a:gd name="T9" fmla="*/ 2915 h 3195"/>
                  <a:gd name="T10" fmla="*/ 1420 w 2198"/>
                  <a:gd name="T11" fmla="*/ 2506 h 3195"/>
                  <a:gd name="T12" fmla="*/ 816 w 2198"/>
                  <a:gd name="T13" fmla="*/ 2631 h 3195"/>
                  <a:gd name="T14" fmla="*/ 862 w 2198"/>
                  <a:gd name="T15" fmla="*/ 2775 h 3195"/>
                  <a:gd name="T16" fmla="*/ 1394 w 2198"/>
                  <a:gd name="T17" fmla="*/ 2594 h 3195"/>
                  <a:gd name="T18" fmla="*/ 734 w 2198"/>
                  <a:gd name="T19" fmla="*/ 2362 h 3195"/>
                  <a:gd name="T20" fmla="*/ 1469 w 2198"/>
                  <a:gd name="T21" fmla="*/ 2350 h 3195"/>
                  <a:gd name="T22" fmla="*/ 1026 w 2198"/>
                  <a:gd name="T23" fmla="*/ 203 h 3195"/>
                  <a:gd name="T24" fmla="*/ 749 w 2198"/>
                  <a:gd name="T25" fmla="*/ 271 h 3195"/>
                  <a:gd name="T26" fmla="*/ 514 w 2198"/>
                  <a:gd name="T27" fmla="*/ 417 h 3195"/>
                  <a:gd name="T28" fmla="*/ 335 w 2198"/>
                  <a:gd name="T29" fmla="*/ 625 h 3195"/>
                  <a:gd name="T30" fmla="*/ 226 w 2198"/>
                  <a:gd name="T31" fmla="*/ 882 h 3195"/>
                  <a:gd name="T32" fmla="*/ 202 w 2198"/>
                  <a:gd name="T33" fmla="*/ 1150 h 3195"/>
                  <a:gd name="T34" fmla="*/ 261 w 2198"/>
                  <a:gd name="T35" fmla="*/ 1368 h 3195"/>
                  <a:gd name="T36" fmla="*/ 369 w 2198"/>
                  <a:gd name="T37" fmla="*/ 1600 h 3195"/>
                  <a:gd name="T38" fmla="*/ 524 w 2198"/>
                  <a:gd name="T39" fmla="*/ 1882 h 3195"/>
                  <a:gd name="T40" fmla="*/ 1619 w 2198"/>
                  <a:gd name="T41" fmla="*/ 1989 h 3195"/>
                  <a:gd name="T42" fmla="*/ 1798 w 2198"/>
                  <a:gd name="T43" fmla="*/ 1658 h 3195"/>
                  <a:gd name="T44" fmla="*/ 1915 w 2198"/>
                  <a:gd name="T45" fmla="*/ 1425 h 3195"/>
                  <a:gd name="T46" fmla="*/ 1987 w 2198"/>
                  <a:gd name="T47" fmla="*/ 1202 h 3195"/>
                  <a:gd name="T48" fmla="*/ 1986 w 2198"/>
                  <a:gd name="T49" fmla="*/ 953 h 3195"/>
                  <a:gd name="T50" fmla="*/ 1898 w 2198"/>
                  <a:gd name="T51" fmla="*/ 685 h 3195"/>
                  <a:gd name="T52" fmla="*/ 1735 w 2198"/>
                  <a:gd name="T53" fmla="*/ 464 h 3195"/>
                  <a:gd name="T54" fmla="*/ 1512 w 2198"/>
                  <a:gd name="T55" fmla="*/ 300 h 3195"/>
                  <a:gd name="T56" fmla="*/ 1245 w 2198"/>
                  <a:gd name="T57" fmla="*/ 211 h 3195"/>
                  <a:gd name="T58" fmla="*/ 1181 w 2198"/>
                  <a:gd name="T59" fmla="*/ 3 h 3195"/>
                  <a:gd name="T60" fmla="*/ 1491 w 2198"/>
                  <a:gd name="T61" fmla="*/ 72 h 3195"/>
                  <a:gd name="T62" fmla="*/ 1761 w 2198"/>
                  <a:gd name="T63" fmla="*/ 221 h 3195"/>
                  <a:gd name="T64" fmla="*/ 1977 w 2198"/>
                  <a:gd name="T65" fmla="*/ 437 h 3195"/>
                  <a:gd name="T66" fmla="*/ 2126 w 2198"/>
                  <a:gd name="T67" fmla="*/ 707 h 3195"/>
                  <a:gd name="T68" fmla="*/ 2195 w 2198"/>
                  <a:gd name="T69" fmla="*/ 1016 h 3195"/>
                  <a:gd name="T70" fmla="*/ 2170 w 2198"/>
                  <a:gd name="T71" fmla="*/ 1300 h 3195"/>
                  <a:gd name="T72" fmla="*/ 2066 w 2198"/>
                  <a:gd name="T73" fmla="*/ 1574 h 3195"/>
                  <a:gd name="T74" fmla="*/ 1923 w 2198"/>
                  <a:gd name="T75" fmla="*/ 1846 h 3195"/>
                  <a:gd name="T76" fmla="*/ 1779 w 2198"/>
                  <a:gd name="T77" fmla="*/ 2112 h 3195"/>
                  <a:gd name="T78" fmla="*/ 1673 w 2198"/>
                  <a:gd name="T79" fmla="*/ 2370 h 3195"/>
                  <a:gd name="T80" fmla="*/ 1597 w 2198"/>
                  <a:gd name="T81" fmla="*/ 2611 h 3195"/>
                  <a:gd name="T82" fmla="*/ 1536 w 2198"/>
                  <a:gd name="T83" fmla="*/ 2815 h 3195"/>
                  <a:gd name="T84" fmla="*/ 1472 w 2198"/>
                  <a:gd name="T85" fmla="*/ 2977 h 3195"/>
                  <a:gd name="T86" fmla="*/ 1390 w 2198"/>
                  <a:gd name="T87" fmla="*/ 3096 h 3195"/>
                  <a:gd name="T88" fmla="*/ 1271 w 2198"/>
                  <a:gd name="T89" fmla="*/ 3170 h 3195"/>
                  <a:gd name="T90" fmla="*/ 1099 w 2198"/>
                  <a:gd name="T91" fmla="*/ 3195 h 3195"/>
                  <a:gd name="T92" fmla="*/ 924 w 2198"/>
                  <a:gd name="T93" fmla="*/ 3168 h 3195"/>
                  <a:gd name="T94" fmla="*/ 803 w 2198"/>
                  <a:gd name="T95" fmla="*/ 3088 h 3195"/>
                  <a:gd name="T96" fmla="*/ 719 w 2198"/>
                  <a:gd name="T97" fmla="*/ 2958 h 3195"/>
                  <a:gd name="T98" fmla="*/ 653 w 2198"/>
                  <a:gd name="T99" fmla="*/ 2782 h 3195"/>
                  <a:gd name="T100" fmla="*/ 588 w 2198"/>
                  <a:gd name="T101" fmla="*/ 2562 h 3195"/>
                  <a:gd name="T102" fmla="*/ 503 w 2198"/>
                  <a:gd name="T103" fmla="*/ 2302 h 3195"/>
                  <a:gd name="T104" fmla="*/ 377 w 2198"/>
                  <a:gd name="T105" fmla="*/ 2030 h 3195"/>
                  <a:gd name="T106" fmla="*/ 221 w 2198"/>
                  <a:gd name="T107" fmla="*/ 1746 h 3195"/>
                  <a:gd name="T108" fmla="*/ 81 w 2198"/>
                  <a:gd name="T109" fmla="*/ 1457 h 3195"/>
                  <a:gd name="T110" fmla="*/ 4 w 2198"/>
                  <a:gd name="T111" fmla="*/ 1169 h 3195"/>
                  <a:gd name="T112" fmla="*/ 27 w 2198"/>
                  <a:gd name="T113" fmla="*/ 858 h 3195"/>
                  <a:gd name="T114" fmla="*/ 137 w 2198"/>
                  <a:gd name="T115" fmla="*/ 566 h 3195"/>
                  <a:gd name="T116" fmla="*/ 322 w 2198"/>
                  <a:gd name="T117" fmla="*/ 322 h 3195"/>
                  <a:gd name="T118" fmla="*/ 567 w 2198"/>
                  <a:gd name="T119" fmla="*/ 137 h 3195"/>
                  <a:gd name="T120" fmla="*/ 858 w 2198"/>
                  <a:gd name="T121" fmla="*/ 27 h 3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198" h="3195">
                    <a:moveTo>
                      <a:pt x="1323" y="2818"/>
                    </a:moveTo>
                    <a:lnTo>
                      <a:pt x="899" y="2871"/>
                    </a:lnTo>
                    <a:lnTo>
                      <a:pt x="917" y="2904"/>
                    </a:lnTo>
                    <a:lnTo>
                      <a:pt x="934" y="2932"/>
                    </a:lnTo>
                    <a:lnTo>
                      <a:pt x="951" y="2953"/>
                    </a:lnTo>
                    <a:lnTo>
                      <a:pt x="971" y="2970"/>
                    </a:lnTo>
                    <a:lnTo>
                      <a:pt x="991" y="2981"/>
                    </a:lnTo>
                    <a:lnTo>
                      <a:pt x="1014" y="2988"/>
                    </a:lnTo>
                    <a:lnTo>
                      <a:pt x="1039" y="2993"/>
                    </a:lnTo>
                    <a:lnTo>
                      <a:pt x="1067" y="2995"/>
                    </a:lnTo>
                    <a:lnTo>
                      <a:pt x="1099" y="2995"/>
                    </a:lnTo>
                    <a:lnTo>
                      <a:pt x="1127" y="2995"/>
                    </a:lnTo>
                    <a:lnTo>
                      <a:pt x="1153" y="2994"/>
                    </a:lnTo>
                    <a:lnTo>
                      <a:pt x="1175" y="2991"/>
                    </a:lnTo>
                    <a:lnTo>
                      <a:pt x="1196" y="2986"/>
                    </a:lnTo>
                    <a:lnTo>
                      <a:pt x="1215" y="2979"/>
                    </a:lnTo>
                    <a:lnTo>
                      <a:pt x="1232" y="2969"/>
                    </a:lnTo>
                    <a:lnTo>
                      <a:pt x="1249" y="2954"/>
                    </a:lnTo>
                    <a:lnTo>
                      <a:pt x="1264" y="2937"/>
                    </a:lnTo>
                    <a:lnTo>
                      <a:pt x="1278" y="2915"/>
                    </a:lnTo>
                    <a:lnTo>
                      <a:pt x="1294" y="2888"/>
                    </a:lnTo>
                    <a:lnTo>
                      <a:pt x="1308" y="2855"/>
                    </a:lnTo>
                    <a:lnTo>
                      <a:pt x="1323" y="2818"/>
                    </a:lnTo>
                    <a:close/>
                    <a:moveTo>
                      <a:pt x="1420" y="2506"/>
                    </a:moveTo>
                    <a:lnTo>
                      <a:pt x="802" y="2583"/>
                    </a:lnTo>
                    <a:lnTo>
                      <a:pt x="802" y="2585"/>
                    </a:lnTo>
                    <a:lnTo>
                      <a:pt x="803" y="2587"/>
                    </a:lnTo>
                    <a:lnTo>
                      <a:pt x="816" y="2631"/>
                    </a:lnTo>
                    <a:lnTo>
                      <a:pt x="829" y="2672"/>
                    </a:lnTo>
                    <a:lnTo>
                      <a:pt x="841" y="2709"/>
                    </a:lnTo>
                    <a:lnTo>
                      <a:pt x="852" y="2743"/>
                    </a:lnTo>
                    <a:lnTo>
                      <a:pt x="862" y="2775"/>
                    </a:lnTo>
                    <a:lnTo>
                      <a:pt x="1358" y="2713"/>
                    </a:lnTo>
                    <a:lnTo>
                      <a:pt x="1369" y="2677"/>
                    </a:lnTo>
                    <a:lnTo>
                      <a:pt x="1381" y="2637"/>
                    </a:lnTo>
                    <a:lnTo>
                      <a:pt x="1394" y="2594"/>
                    </a:lnTo>
                    <a:lnTo>
                      <a:pt x="1407" y="2551"/>
                    </a:lnTo>
                    <a:lnTo>
                      <a:pt x="1420" y="2506"/>
                    </a:lnTo>
                    <a:close/>
                    <a:moveTo>
                      <a:pt x="711" y="2297"/>
                    </a:moveTo>
                    <a:lnTo>
                      <a:pt x="734" y="2362"/>
                    </a:lnTo>
                    <a:lnTo>
                      <a:pt x="754" y="2425"/>
                    </a:lnTo>
                    <a:lnTo>
                      <a:pt x="772" y="2487"/>
                    </a:lnTo>
                    <a:lnTo>
                      <a:pt x="1452" y="2402"/>
                    </a:lnTo>
                    <a:lnTo>
                      <a:pt x="1469" y="2350"/>
                    </a:lnTo>
                    <a:lnTo>
                      <a:pt x="1488" y="2297"/>
                    </a:lnTo>
                    <a:lnTo>
                      <a:pt x="711" y="2297"/>
                    </a:lnTo>
                    <a:close/>
                    <a:moveTo>
                      <a:pt x="1099" y="200"/>
                    </a:moveTo>
                    <a:lnTo>
                      <a:pt x="1026" y="203"/>
                    </a:lnTo>
                    <a:lnTo>
                      <a:pt x="953" y="211"/>
                    </a:lnTo>
                    <a:lnTo>
                      <a:pt x="883" y="226"/>
                    </a:lnTo>
                    <a:lnTo>
                      <a:pt x="815" y="246"/>
                    </a:lnTo>
                    <a:lnTo>
                      <a:pt x="749" y="271"/>
                    </a:lnTo>
                    <a:lnTo>
                      <a:pt x="686" y="300"/>
                    </a:lnTo>
                    <a:lnTo>
                      <a:pt x="625" y="335"/>
                    </a:lnTo>
                    <a:lnTo>
                      <a:pt x="568" y="374"/>
                    </a:lnTo>
                    <a:lnTo>
                      <a:pt x="514" y="417"/>
                    </a:lnTo>
                    <a:lnTo>
                      <a:pt x="464" y="464"/>
                    </a:lnTo>
                    <a:lnTo>
                      <a:pt x="417" y="514"/>
                    </a:lnTo>
                    <a:lnTo>
                      <a:pt x="374" y="568"/>
                    </a:lnTo>
                    <a:lnTo>
                      <a:pt x="335" y="625"/>
                    </a:lnTo>
                    <a:lnTo>
                      <a:pt x="300" y="685"/>
                    </a:lnTo>
                    <a:lnTo>
                      <a:pt x="271" y="749"/>
                    </a:lnTo>
                    <a:lnTo>
                      <a:pt x="246" y="815"/>
                    </a:lnTo>
                    <a:lnTo>
                      <a:pt x="226" y="882"/>
                    </a:lnTo>
                    <a:lnTo>
                      <a:pt x="212" y="953"/>
                    </a:lnTo>
                    <a:lnTo>
                      <a:pt x="203" y="1024"/>
                    </a:lnTo>
                    <a:lnTo>
                      <a:pt x="200" y="1099"/>
                    </a:lnTo>
                    <a:lnTo>
                      <a:pt x="202" y="1150"/>
                    </a:lnTo>
                    <a:lnTo>
                      <a:pt x="210" y="1203"/>
                    </a:lnTo>
                    <a:lnTo>
                      <a:pt x="223" y="1257"/>
                    </a:lnTo>
                    <a:lnTo>
                      <a:pt x="240" y="1312"/>
                    </a:lnTo>
                    <a:lnTo>
                      <a:pt x="261" y="1368"/>
                    </a:lnTo>
                    <a:lnTo>
                      <a:pt x="284" y="1426"/>
                    </a:lnTo>
                    <a:lnTo>
                      <a:pt x="310" y="1484"/>
                    </a:lnTo>
                    <a:lnTo>
                      <a:pt x="338" y="1541"/>
                    </a:lnTo>
                    <a:lnTo>
                      <a:pt x="369" y="1600"/>
                    </a:lnTo>
                    <a:lnTo>
                      <a:pt x="401" y="1658"/>
                    </a:lnTo>
                    <a:lnTo>
                      <a:pt x="432" y="1718"/>
                    </a:lnTo>
                    <a:lnTo>
                      <a:pt x="465" y="1776"/>
                    </a:lnTo>
                    <a:lnTo>
                      <a:pt x="524" y="1882"/>
                    </a:lnTo>
                    <a:lnTo>
                      <a:pt x="580" y="1989"/>
                    </a:lnTo>
                    <a:lnTo>
                      <a:pt x="634" y="2097"/>
                    </a:lnTo>
                    <a:lnTo>
                      <a:pt x="1566" y="2097"/>
                    </a:lnTo>
                    <a:lnTo>
                      <a:pt x="1619" y="1989"/>
                    </a:lnTo>
                    <a:lnTo>
                      <a:pt x="1675" y="1882"/>
                    </a:lnTo>
                    <a:lnTo>
                      <a:pt x="1733" y="1777"/>
                    </a:lnTo>
                    <a:lnTo>
                      <a:pt x="1766" y="1718"/>
                    </a:lnTo>
                    <a:lnTo>
                      <a:pt x="1798" y="1658"/>
                    </a:lnTo>
                    <a:lnTo>
                      <a:pt x="1829" y="1600"/>
                    </a:lnTo>
                    <a:lnTo>
                      <a:pt x="1860" y="1541"/>
                    </a:lnTo>
                    <a:lnTo>
                      <a:pt x="1888" y="1483"/>
                    </a:lnTo>
                    <a:lnTo>
                      <a:pt x="1915" y="1425"/>
                    </a:lnTo>
                    <a:lnTo>
                      <a:pt x="1938" y="1367"/>
                    </a:lnTo>
                    <a:lnTo>
                      <a:pt x="1959" y="1311"/>
                    </a:lnTo>
                    <a:lnTo>
                      <a:pt x="1975" y="1256"/>
                    </a:lnTo>
                    <a:lnTo>
                      <a:pt x="1987" y="1202"/>
                    </a:lnTo>
                    <a:lnTo>
                      <a:pt x="1996" y="1150"/>
                    </a:lnTo>
                    <a:lnTo>
                      <a:pt x="1999" y="1099"/>
                    </a:lnTo>
                    <a:lnTo>
                      <a:pt x="1996" y="1024"/>
                    </a:lnTo>
                    <a:lnTo>
                      <a:pt x="1986" y="953"/>
                    </a:lnTo>
                    <a:lnTo>
                      <a:pt x="1972" y="882"/>
                    </a:lnTo>
                    <a:lnTo>
                      <a:pt x="1953" y="815"/>
                    </a:lnTo>
                    <a:lnTo>
                      <a:pt x="1927" y="749"/>
                    </a:lnTo>
                    <a:lnTo>
                      <a:pt x="1898" y="685"/>
                    </a:lnTo>
                    <a:lnTo>
                      <a:pt x="1864" y="625"/>
                    </a:lnTo>
                    <a:lnTo>
                      <a:pt x="1825" y="568"/>
                    </a:lnTo>
                    <a:lnTo>
                      <a:pt x="1781" y="514"/>
                    </a:lnTo>
                    <a:lnTo>
                      <a:pt x="1735" y="464"/>
                    </a:lnTo>
                    <a:lnTo>
                      <a:pt x="1684" y="417"/>
                    </a:lnTo>
                    <a:lnTo>
                      <a:pt x="1630" y="374"/>
                    </a:lnTo>
                    <a:lnTo>
                      <a:pt x="1573" y="335"/>
                    </a:lnTo>
                    <a:lnTo>
                      <a:pt x="1512" y="300"/>
                    </a:lnTo>
                    <a:lnTo>
                      <a:pt x="1449" y="271"/>
                    </a:lnTo>
                    <a:lnTo>
                      <a:pt x="1383" y="246"/>
                    </a:lnTo>
                    <a:lnTo>
                      <a:pt x="1315" y="226"/>
                    </a:lnTo>
                    <a:lnTo>
                      <a:pt x="1245" y="211"/>
                    </a:lnTo>
                    <a:lnTo>
                      <a:pt x="1173" y="203"/>
                    </a:lnTo>
                    <a:lnTo>
                      <a:pt x="1099" y="200"/>
                    </a:lnTo>
                    <a:close/>
                    <a:moveTo>
                      <a:pt x="1099" y="0"/>
                    </a:moveTo>
                    <a:lnTo>
                      <a:pt x="1181" y="3"/>
                    </a:lnTo>
                    <a:lnTo>
                      <a:pt x="1262" y="12"/>
                    </a:lnTo>
                    <a:lnTo>
                      <a:pt x="1340" y="27"/>
                    </a:lnTo>
                    <a:lnTo>
                      <a:pt x="1416" y="46"/>
                    </a:lnTo>
                    <a:lnTo>
                      <a:pt x="1491" y="72"/>
                    </a:lnTo>
                    <a:lnTo>
                      <a:pt x="1562" y="102"/>
                    </a:lnTo>
                    <a:lnTo>
                      <a:pt x="1632" y="137"/>
                    </a:lnTo>
                    <a:lnTo>
                      <a:pt x="1697" y="177"/>
                    </a:lnTo>
                    <a:lnTo>
                      <a:pt x="1761" y="221"/>
                    </a:lnTo>
                    <a:lnTo>
                      <a:pt x="1820" y="270"/>
                    </a:lnTo>
                    <a:lnTo>
                      <a:pt x="1876" y="322"/>
                    </a:lnTo>
                    <a:lnTo>
                      <a:pt x="1928" y="378"/>
                    </a:lnTo>
                    <a:lnTo>
                      <a:pt x="1977" y="437"/>
                    </a:lnTo>
                    <a:lnTo>
                      <a:pt x="2021" y="500"/>
                    </a:lnTo>
                    <a:lnTo>
                      <a:pt x="2061" y="566"/>
                    </a:lnTo>
                    <a:lnTo>
                      <a:pt x="2096" y="635"/>
                    </a:lnTo>
                    <a:lnTo>
                      <a:pt x="2126" y="707"/>
                    </a:lnTo>
                    <a:lnTo>
                      <a:pt x="2152" y="781"/>
                    </a:lnTo>
                    <a:lnTo>
                      <a:pt x="2171" y="858"/>
                    </a:lnTo>
                    <a:lnTo>
                      <a:pt x="2187" y="936"/>
                    </a:lnTo>
                    <a:lnTo>
                      <a:pt x="2195" y="1016"/>
                    </a:lnTo>
                    <a:lnTo>
                      <a:pt x="2198" y="1099"/>
                    </a:lnTo>
                    <a:lnTo>
                      <a:pt x="2195" y="1165"/>
                    </a:lnTo>
                    <a:lnTo>
                      <a:pt x="2186" y="1233"/>
                    </a:lnTo>
                    <a:lnTo>
                      <a:pt x="2170" y="1300"/>
                    </a:lnTo>
                    <a:lnTo>
                      <a:pt x="2150" y="1368"/>
                    </a:lnTo>
                    <a:lnTo>
                      <a:pt x="2126" y="1437"/>
                    </a:lnTo>
                    <a:lnTo>
                      <a:pt x="2098" y="1505"/>
                    </a:lnTo>
                    <a:lnTo>
                      <a:pt x="2066" y="1574"/>
                    </a:lnTo>
                    <a:lnTo>
                      <a:pt x="2032" y="1642"/>
                    </a:lnTo>
                    <a:lnTo>
                      <a:pt x="1998" y="1711"/>
                    </a:lnTo>
                    <a:lnTo>
                      <a:pt x="1961" y="1778"/>
                    </a:lnTo>
                    <a:lnTo>
                      <a:pt x="1923" y="1846"/>
                    </a:lnTo>
                    <a:lnTo>
                      <a:pt x="1885" y="1914"/>
                    </a:lnTo>
                    <a:lnTo>
                      <a:pt x="1848" y="1980"/>
                    </a:lnTo>
                    <a:lnTo>
                      <a:pt x="1813" y="2047"/>
                    </a:lnTo>
                    <a:lnTo>
                      <a:pt x="1779" y="2112"/>
                    </a:lnTo>
                    <a:lnTo>
                      <a:pt x="1748" y="2177"/>
                    </a:lnTo>
                    <a:lnTo>
                      <a:pt x="1720" y="2241"/>
                    </a:lnTo>
                    <a:lnTo>
                      <a:pt x="1695" y="2304"/>
                    </a:lnTo>
                    <a:lnTo>
                      <a:pt x="1673" y="2370"/>
                    </a:lnTo>
                    <a:lnTo>
                      <a:pt x="1651" y="2434"/>
                    </a:lnTo>
                    <a:lnTo>
                      <a:pt x="1632" y="2495"/>
                    </a:lnTo>
                    <a:lnTo>
                      <a:pt x="1614" y="2554"/>
                    </a:lnTo>
                    <a:lnTo>
                      <a:pt x="1597" y="2611"/>
                    </a:lnTo>
                    <a:lnTo>
                      <a:pt x="1582" y="2665"/>
                    </a:lnTo>
                    <a:lnTo>
                      <a:pt x="1566" y="2717"/>
                    </a:lnTo>
                    <a:lnTo>
                      <a:pt x="1551" y="2768"/>
                    </a:lnTo>
                    <a:lnTo>
                      <a:pt x="1536" y="2815"/>
                    </a:lnTo>
                    <a:lnTo>
                      <a:pt x="1521" y="2859"/>
                    </a:lnTo>
                    <a:lnTo>
                      <a:pt x="1506" y="2901"/>
                    </a:lnTo>
                    <a:lnTo>
                      <a:pt x="1490" y="2940"/>
                    </a:lnTo>
                    <a:lnTo>
                      <a:pt x="1472" y="2977"/>
                    </a:lnTo>
                    <a:lnTo>
                      <a:pt x="1454" y="3012"/>
                    </a:lnTo>
                    <a:lnTo>
                      <a:pt x="1435" y="3042"/>
                    </a:lnTo>
                    <a:lnTo>
                      <a:pt x="1413" y="3071"/>
                    </a:lnTo>
                    <a:lnTo>
                      <a:pt x="1390" y="3096"/>
                    </a:lnTo>
                    <a:lnTo>
                      <a:pt x="1364" y="3120"/>
                    </a:lnTo>
                    <a:lnTo>
                      <a:pt x="1336" y="3139"/>
                    </a:lnTo>
                    <a:lnTo>
                      <a:pt x="1305" y="3157"/>
                    </a:lnTo>
                    <a:lnTo>
                      <a:pt x="1271" y="3170"/>
                    </a:lnTo>
                    <a:lnTo>
                      <a:pt x="1233" y="3181"/>
                    </a:lnTo>
                    <a:lnTo>
                      <a:pt x="1192" y="3189"/>
                    </a:lnTo>
                    <a:lnTo>
                      <a:pt x="1148" y="3193"/>
                    </a:lnTo>
                    <a:lnTo>
                      <a:pt x="1099" y="3195"/>
                    </a:lnTo>
                    <a:lnTo>
                      <a:pt x="1049" y="3193"/>
                    </a:lnTo>
                    <a:lnTo>
                      <a:pt x="1003" y="3188"/>
                    </a:lnTo>
                    <a:lnTo>
                      <a:pt x="962" y="3180"/>
                    </a:lnTo>
                    <a:lnTo>
                      <a:pt x="924" y="3168"/>
                    </a:lnTo>
                    <a:lnTo>
                      <a:pt x="889" y="3153"/>
                    </a:lnTo>
                    <a:lnTo>
                      <a:pt x="857" y="3134"/>
                    </a:lnTo>
                    <a:lnTo>
                      <a:pt x="829" y="3113"/>
                    </a:lnTo>
                    <a:lnTo>
                      <a:pt x="803" y="3088"/>
                    </a:lnTo>
                    <a:lnTo>
                      <a:pt x="780" y="3061"/>
                    </a:lnTo>
                    <a:lnTo>
                      <a:pt x="757" y="3029"/>
                    </a:lnTo>
                    <a:lnTo>
                      <a:pt x="738" y="2995"/>
                    </a:lnTo>
                    <a:lnTo>
                      <a:pt x="719" y="2958"/>
                    </a:lnTo>
                    <a:lnTo>
                      <a:pt x="702" y="2919"/>
                    </a:lnTo>
                    <a:lnTo>
                      <a:pt x="685" y="2876"/>
                    </a:lnTo>
                    <a:lnTo>
                      <a:pt x="669" y="2831"/>
                    </a:lnTo>
                    <a:lnTo>
                      <a:pt x="653" y="2782"/>
                    </a:lnTo>
                    <a:lnTo>
                      <a:pt x="638" y="2731"/>
                    </a:lnTo>
                    <a:lnTo>
                      <a:pt x="621" y="2678"/>
                    </a:lnTo>
                    <a:lnTo>
                      <a:pt x="605" y="2621"/>
                    </a:lnTo>
                    <a:lnTo>
                      <a:pt x="588" y="2562"/>
                    </a:lnTo>
                    <a:lnTo>
                      <a:pt x="568" y="2501"/>
                    </a:lnTo>
                    <a:lnTo>
                      <a:pt x="549" y="2437"/>
                    </a:lnTo>
                    <a:lnTo>
                      <a:pt x="526" y="2371"/>
                    </a:lnTo>
                    <a:lnTo>
                      <a:pt x="503" y="2302"/>
                    </a:lnTo>
                    <a:lnTo>
                      <a:pt x="476" y="2235"/>
                    </a:lnTo>
                    <a:lnTo>
                      <a:pt x="447" y="2168"/>
                    </a:lnTo>
                    <a:lnTo>
                      <a:pt x="413" y="2100"/>
                    </a:lnTo>
                    <a:lnTo>
                      <a:pt x="377" y="2030"/>
                    </a:lnTo>
                    <a:lnTo>
                      <a:pt x="338" y="1960"/>
                    </a:lnTo>
                    <a:lnTo>
                      <a:pt x="299" y="1889"/>
                    </a:lnTo>
                    <a:lnTo>
                      <a:pt x="260" y="1818"/>
                    </a:lnTo>
                    <a:lnTo>
                      <a:pt x="221" y="1746"/>
                    </a:lnTo>
                    <a:lnTo>
                      <a:pt x="182" y="1675"/>
                    </a:lnTo>
                    <a:lnTo>
                      <a:pt x="145" y="1602"/>
                    </a:lnTo>
                    <a:lnTo>
                      <a:pt x="111" y="1530"/>
                    </a:lnTo>
                    <a:lnTo>
                      <a:pt x="81" y="1457"/>
                    </a:lnTo>
                    <a:lnTo>
                      <a:pt x="53" y="1386"/>
                    </a:lnTo>
                    <a:lnTo>
                      <a:pt x="31" y="1313"/>
                    </a:lnTo>
                    <a:lnTo>
                      <a:pt x="14" y="1241"/>
                    </a:lnTo>
                    <a:lnTo>
                      <a:pt x="4" y="1169"/>
                    </a:lnTo>
                    <a:lnTo>
                      <a:pt x="0" y="1099"/>
                    </a:lnTo>
                    <a:lnTo>
                      <a:pt x="3" y="1016"/>
                    </a:lnTo>
                    <a:lnTo>
                      <a:pt x="12" y="936"/>
                    </a:lnTo>
                    <a:lnTo>
                      <a:pt x="27" y="858"/>
                    </a:lnTo>
                    <a:lnTo>
                      <a:pt x="47" y="781"/>
                    </a:lnTo>
                    <a:lnTo>
                      <a:pt x="72" y="707"/>
                    </a:lnTo>
                    <a:lnTo>
                      <a:pt x="102" y="635"/>
                    </a:lnTo>
                    <a:lnTo>
                      <a:pt x="137" y="566"/>
                    </a:lnTo>
                    <a:lnTo>
                      <a:pt x="177" y="500"/>
                    </a:lnTo>
                    <a:lnTo>
                      <a:pt x="221" y="437"/>
                    </a:lnTo>
                    <a:lnTo>
                      <a:pt x="270" y="378"/>
                    </a:lnTo>
                    <a:lnTo>
                      <a:pt x="322" y="322"/>
                    </a:lnTo>
                    <a:lnTo>
                      <a:pt x="378" y="270"/>
                    </a:lnTo>
                    <a:lnTo>
                      <a:pt x="437" y="221"/>
                    </a:lnTo>
                    <a:lnTo>
                      <a:pt x="501" y="177"/>
                    </a:lnTo>
                    <a:lnTo>
                      <a:pt x="567" y="137"/>
                    </a:lnTo>
                    <a:lnTo>
                      <a:pt x="636" y="102"/>
                    </a:lnTo>
                    <a:lnTo>
                      <a:pt x="707" y="72"/>
                    </a:lnTo>
                    <a:lnTo>
                      <a:pt x="782" y="46"/>
                    </a:lnTo>
                    <a:lnTo>
                      <a:pt x="858" y="27"/>
                    </a:lnTo>
                    <a:lnTo>
                      <a:pt x="937" y="12"/>
                    </a:lnTo>
                    <a:lnTo>
                      <a:pt x="1017" y="3"/>
                    </a:lnTo>
                    <a:lnTo>
                      <a:pt x="109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600"/>
              </a:p>
            </p:txBody>
          </p:sp>
          <p:sp>
            <p:nvSpPr>
              <p:cNvPr id="42" name="Freeform 7"/>
              <p:cNvSpPr>
                <a:spLocks/>
              </p:cNvSpPr>
              <p:nvPr/>
            </p:nvSpPr>
            <p:spPr bwMode="auto">
              <a:xfrm>
                <a:off x="14302" y="2714"/>
                <a:ext cx="324" cy="324"/>
              </a:xfrm>
              <a:custGeom>
                <a:avLst/>
                <a:gdLst>
                  <a:gd name="T0" fmla="*/ 599 w 649"/>
                  <a:gd name="T1" fmla="*/ 0 h 649"/>
                  <a:gd name="T2" fmla="*/ 615 w 649"/>
                  <a:gd name="T3" fmla="*/ 2 h 649"/>
                  <a:gd name="T4" fmla="*/ 628 w 649"/>
                  <a:gd name="T5" fmla="*/ 10 h 649"/>
                  <a:gd name="T6" fmla="*/ 639 w 649"/>
                  <a:gd name="T7" fmla="*/ 21 h 649"/>
                  <a:gd name="T8" fmla="*/ 646 w 649"/>
                  <a:gd name="T9" fmla="*/ 34 h 649"/>
                  <a:gd name="T10" fmla="*/ 649 w 649"/>
                  <a:gd name="T11" fmla="*/ 49 h 649"/>
                  <a:gd name="T12" fmla="*/ 646 w 649"/>
                  <a:gd name="T13" fmla="*/ 66 h 649"/>
                  <a:gd name="T14" fmla="*/ 639 w 649"/>
                  <a:gd name="T15" fmla="*/ 80 h 649"/>
                  <a:gd name="T16" fmla="*/ 628 w 649"/>
                  <a:gd name="T17" fmla="*/ 90 h 649"/>
                  <a:gd name="T18" fmla="*/ 615 w 649"/>
                  <a:gd name="T19" fmla="*/ 97 h 649"/>
                  <a:gd name="T20" fmla="*/ 599 w 649"/>
                  <a:gd name="T21" fmla="*/ 100 h 649"/>
                  <a:gd name="T22" fmla="*/ 544 w 649"/>
                  <a:gd name="T23" fmla="*/ 104 h 649"/>
                  <a:gd name="T24" fmla="*/ 492 w 649"/>
                  <a:gd name="T25" fmla="*/ 112 h 649"/>
                  <a:gd name="T26" fmla="*/ 441 w 649"/>
                  <a:gd name="T27" fmla="*/ 126 h 649"/>
                  <a:gd name="T28" fmla="*/ 393 w 649"/>
                  <a:gd name="T29" fmla="*/ 144 h 649"/>
                  <a:gd name="T30" fmla="*/ 347 w 649"/>
                  <a:gd name="T31" fmla="*/ 168 h 649"/>
                  <a:gd name="T32" fmla="*/ 304 w 649"/>
                  <a:gd name="T33" fmla="*/ 196 h 649"/>
                  <a:gd name="T34" fmla="*/ 264 w 649"/>
                  <a:gd name="T35" fmla="*/ 229 h 649"/>
                  <a:gd name="T36" fmla="*/ 229 w 649"/>
                  <a:gd name="T37" fmla="*/ 265 h 649"/>
                  <a:gd name="T38" fmla="*/ 196 w 649"/>
                  <a:gd name="T39" fmla="*/ 305 h 649"/>
                  <a:gd name="T40" fmla="*/ 168 w 649"/>
                  <a:gd name="T41" fmla="*/ 348 h 649"/>
                  <a:gd name="T42" fmla="*/ 144 w 649"/>
                  <a:gd name="T43" fmla="*/ 394 h 649"/>
                  <a:gd name="T44" fmla="*/ 125 w 649"/>
                  <a:gd name="T45" fmla="*/ 442 h 649"/>
                  <a:gd name="T46" fmla="*/ 111 w 649"/>
                  <a:gd name="T47" fmla="*/ 493 h 649"/>
                  <a:gd name="T48" fmla="*/ 103 w 649"/>
                  <a:gd name="T49" fmla="*/ 545 h 649"/>
                  <a:gd name="T50" fmla="*/ 100 w 649"/>
                  <a:gd name="T51" fmla="*/ 600 h 649"/>
                  <a:gd name="T52" fmla="*/ 97 w 649"/>
                  <a:gd name="T53" fmla="*/ 615 h 649"/>
                  <a:gd name="T54" fmla="*/ 90 w 649"/>
                  <a:gd name="T55" fmla="*/ 628 h 649"/>
                  <a:gd name="T56" fmla="*/ 79 w 649"/>
                  <a:gd name="T57" fmla="*/ 640 h 649"/>
                  <a:gd name="T58" fmla="*/ 65 w 649"/>
                  <a:gd name="T59" fmla="*/ 647 h 649"/>
                  <a:gd name="T60" fmla="*/ 50 w 649"/>
                  <a:gd name="T61" fmla="*/ 649 h 649"/>
                  <a:gd name="T62" fmla="*/ 33 w 649"/>
                  <a:gd name="T63" fmla="*/ 647 h 649"/>
                  <a:gd name="T64" fmla="*/ 20 w 649"/>
                  <a:gd name="T65" fmla="*/ 640 h 649"/>
                  <a:gd name="T66" fmla="*/ 9 w 649"/>
                  <a:gd name="T67" fmla="*/ 628 h 649"/>
                  <a:gd name="T68" fmla="*/ 2 w 649"/>
                  <a:gd name="T69" fmla="*/ 615 h 649"/>
                  <a:gd name="T70" fmla="*/ 0 w 649"/>
                  <a:gd name="T71" fmla="*/ 600 h 649"/>
                  <a:gd name="T72" fmla="*/ 3 w 649"/>
                  <a:gd name="T73" fmla="*/ 539 h 649"/>
                  <a:gd name="T74" fmla="*/ 12 w 649"/>
                  <a:gd name="T75" fmla="*/ 478 h 649"/>
                  <a:gd name="T76" fmla="*/ 26 w 649"/>
                  <a:gd name="T77" fmla="*/ 421 h 649"/>
                  <a:gd name="T78" fmla="*/ 47 w 649"/>
                  <a:gd name="T79" fmla="*/ 366 h 649"/>
                  <a:gd name="T80" fmla="*/ 72 w 649"/>
                  <a:gd name="T81" fmla="*/ 314 h 649"/>
                  <a:gd name="T82" fmla="*/ 102 w 649"/>
                  <a:gd name="T83" fmla="*/ 265 h 649"/>
                  <a:gd name="T84" fmla="*/ 137 w 649"/>
                  <a:gd name="T85" fmla="*/ 218 h 649"/>
                  <a:gd name="T86" fmla="*/ 175 w 649"/>
                  <a:gd name="T87" fmla="*/ 176 h 649"/>
                  <a:gd name="T88" fmla="*/ 218 w 649"/>
                  <a:gd name="T89" fmla="*/ 137 h 649"/>
                  <a:gd name="T90" fmla="*/ 264 w 649"/>
                  <a:gd name="T91" fmla="*/ 103 h 649"/>
                  <a:gd name="T92" fmla="*/ 313 w 649"/>
                  <a:gd name="T93" fmla="*/ 73 h 649"/>
                  <a:gd name="T94" fmla="*/ 365 w 649"/>
                  <a:gd name="T95" fmla="*/ 47 h 649"/>
                  <a:gd name="T96" fmla="*/ 421 w 649"/>
                  <a:gd name="T97" fmla="*/ 27 h 649"/>
                  <a:gd name="T98" fmla="*/ 479 w 649"/>
                  <a:gd name="T99" fmla="*/ 13 h 649"/>
                  <a:gd name="T100" fmla="*/ 538 w 649"/>
                  <a:gd name="T101" fmla="*/ 3 h 649"/>
                  <a:gd name="T102" fmla="*/ 599 w 649"/>
                  <a:gd name="T103" fmla="*/ 0 h 6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649" h="649">
                    <a:moveTo>
                      <a:pt x="599" y="0"/>
                    </a:moveTo>
                    <a:lnTo>
                      <a:pt x="615" y="2"/>
                    </a:lnTo>
                    <a:lnTo>
                      <a:pt x="628" y="10"/>
                    </a:lnTo>
                    <a:lnTo>
                      <a:pt x="639" y="21"/>
                    </a:lnTo>
                    <a:lnTo>
                      <a:pt x="646" y="34"/>
                    </a:lnTo>
                    <a:lnTo>
                      <a:pt x="649" y="49"/>
                    </a:lnTo>
                    <a:lnTo>
                      <a:pt x="646" y="66"/>
                    </a:lnTo>
                    <a:lnTo>
                      <a:pt x="639" y="80"/>
                    </a:lnTo>
                    <a:lnTo>
                      <a:pt x="628" y="90"/>
                    </a:lnTo>
                    <a:lnTo>
                      <a:pt x="615" y="97"/>
                    </a:lnTo>
                    <a:lnTo>
                      <a:pt x="599" y="100"/>
                    </a:lnTo>
                    <a:lnTo>
                      <a:pt x="544" y="104"/>
                    </a:lnTo>
                    <a:lnTo>
                      <a:pt x="492" y="112"/>
                    </a:lnTo>
                    <a:lnTo>
                      <a:pt x="441" y="126"/>
                    </a:lnTo>
                    <a:lnTo>
                      <a:pt x="393" y="144"/>
                    </a:lnTo>
                    <a:lnTo>
                      <a:pt x="347" y="168"/>
                    </a:lnTo>
                    <a:lnTo>
                      <a:pt x="304" y="196"/>
                    </a:lnTo>
                    <a:lnTo>
                      <a:pt x="264" y="229"/>
                    </a:lnTo>
                    <a:lnTo>
                      <a:pt x="229" y="265"/>
                    </a:lnTo>
                    <a:lnTo>
                      <a:pt x="196" y="305"/>
                    </a:lnTo>
                    <a:lnTo>
                      <a:pt x="168" y="348"/>
                    </a:lnTo>
                    <a:lnTo>
                      <a:pt x="144" y="394"/>
                    </a:lnTo>
                    <a:lnTo>
                      <a:pt x="125" y="442"/>
                    </a:lnTo>
                    <a:lnTo>
                      <a:pt x="111" y="493"/>
                    </a:lnTo>
                    <a:lnTo>
                      <a:pt x="103" y="545"/>
                    </a:lnTo>
                    <a:lnTo>
                      <a:pt x="100" y="600"/>
                    </a:lnTo>
                    <a:lnTo>
                      <a:pt x="97" y="615"/>
                    </a:lnTo>
                    <a:lnTo>
                      <a:pt x="90" y="628"/>
                    </a:lnTo>
                    <a:lnTo>
                      <a:pt x="79" y="640"/>
                    </a:lnTo>
                    <a:lnTo>
                      <a:pt x="65" y="647"/>
                    </a:lnTo>
                    <a:lnTo>
                      <a:pt x="50" y="649"/>
                    </a:lnTo>
                    <a:lnTo>
                      <a:pt x="33" y="647"/>
                    </a:lnTo>
                    <a:lnTo>
                      <a:pt x="20" y="640"/>
                    </a:lnTo>
                    <a:lnTo>
                      <a:pt x="9" y="628"/>
                    </a:lnTo>
                    <a:lnTo>
                      <a:pt x="2" y="615"/>
                    </a:lnTo>
                    <a:lnTo>
                      <a:pt x="0" y="600"/>
                    </a:lnTo>
                    <a:lnTo>
                      <a:pt x="3" y="539"/>
                    </a:lnTo>
                    <a:lnTo>
                      <a:pt x="12" y="478"/>
                    </a:lnTo>
                    <a:lnTo>
                      <a:pt x="26" y="421"/>
                    </a:lnTo>
                    <a:lnTo>
                      <a:pt x="47" y="366"/>
                    </a:lnTo>
                    <a:lnTo>
                      <a:pt x="72" y="314"/>
                    </a:lnTo>
                    <a:lnTo>
                      <a:pt x="102" y="265"/>
                    </a:lnTo>
                    <a:lnTo>
                      <a:pt x="137" y="218"/>
                    </a:lnTo>
                    <a:lnTo>
                      <a:pt x="175" y="176"/>
                    </a:lnTo>
                    <a:lnTo>
                      <a:pt x="218" y="137"/>
                    </a:lnTo>
                    <a:lnTo>
                      <a:pt x="264" y="103"/>
                    </a:lnTo>
                    <a:lnTo>
                      <a:pt x="313" y="73"/>
                    </a:lnTo>
                    <a:lnTo>
                      <a:pt x="365" y="47"/>
                    </a:lnTo>
                    <a:lnTo>
                      <a:pt x="421" y="27"/>
                    </a:lnTo>
                    <a:lnTo>
                      <a:pt x="479" y="13"/>
                    </a:lnTo>
                    <a:lnTo>
                      <a:pt x="538" y="3"/>
                    </a:lnTo>
                    <a:lnTo>
                      <a:pt x="59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600"/>
              </a:p>
            </p:txBody>
          </p:sp>
        </p:grpSp>
      </p:grpSp>
      <p:sp>
        <p:nvSpPr>
          <p:cNvPr id="53" name="Rectangle 52"/>
          <p:cNvSpPr/>
          <p:nvPr/>
        </p:nvSpPr>
        <p:spPr>
          <a:xfrm>
            <a:off x="6745651" y="2399030"/>
            <a:ext cx="1763647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2400" dirty="0">
                <a:cs typeface="Calibri"/>
              </a:rPr>
              <a:t>Partnership</a:t>
            </a:r>
            <a:r>
              <a:rPr lang="en-US" sz="2000" dirty="0">
                <a:cs typeface="Calibri"/>
              </a:rPr>
              <a:t>:</a:t>
            </a:r>
          </a:p>
          <a:p>
            <a:pPr algn="ctr">
              <a:spcBef>
                <a:spcPts val="1200"/>
              </a:spcBef>
            </a:pPr>
            <a:r>
              <a:rPr lang="en-US" sz="2000" dirty="0">
                <a:cs typeface="Calibri"/>
              </a:rPr>
              <a:t>Voluntary agreement between two or more co-owners of a business for profit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8969506" y="1521188"/>
            <a:ext cx="656301" cy="656301"/>
            <a:chOff x="9046037" y="2176429"/>
            <a:chExt cx="656301" cy="656301"/>
          </a:xfrm>
        </p:grpSpPr>
        <p:sp>
          <p:nvSpPr>
            <p:cNvPr id="73" name="Oval 72"/>
            <p:cNvSpPr/>
            <p:nvPr/>
          </p:nvSpPr>
          <p:spPr>
            <a:xfrm flipH="1">
              <a:off x="9046037" y="2176429"/>
              <a:ext cx="656301" cy="656301"/>
            </a:xfrm>
            <a:prstGeom prst="ellipse">
              <a:avLst/>
            </a:prstGeom>
            <a:solidFill>
              <a:schemeClr val="accent3"/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9227011" y="2357405"/>
              <a:ext cx="294352" cy="294348"/>
              <a:chOff x="8204317" y="2115665"/>
              <a:chExt cx="464344" cy="464344"/>
            </a:xfrm>
            <a:solidFill>
              <a:srgbClr val="FFFFFF"/>
            </a:solidFill>
          </p:grpSpPr>
          <p:sp>
            <p:nvSpPr>
              <p:cNvPr id="46" name="AutoShape 81"/>
              <p:cNvSpPr>
                <a:spLocks/>
              </p:cNvSpPr>
              <p:nvPr/>
            </p:nvSpPr>
            <p:spPr bwMode="auto">
              <a:xfrm>
                <a:off x="8204317" y="2115665"/>
                <a:ext cx="464344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35" y="9811"/>
                    </a:moveTo>
                    <a:cubicBezTo>
                      <a:pt x="20220" y="10144"/>
                      <a:pt x="20081" y="10800"/>
                      <a:pt x="18899" y="10800"/>
                    </a:cubicBezTo>
                    <a:lnTo>
                      <a:pt x="17549" y="10800"/>
                    </a:lnTo>
                    <a:cubicBezTo>
                      <a:pt x="17363" y="10800"/>
                      <a:pt x="17212" y="10950"/>
                      <a:pt x="17212" y="11137"/>
                    </a:cubicBezTo>
                    <a:cubicBezTo>
                      <a:pt x="17212" y="11324"/>
                      <a:pt x="17363" y="11475"/>
                      <a:pt x="17549" y="11475"/>
                    </a:cubicBezTo>
                    <a:lnTo>
                      <a:pt x="18858" y="11475"/>
                    </a:lnTo>
                    <a:cubicBezTo>
                      <a:pt x="19870" y="11475"/>
                      <a:pt x="20003" y="12314"/>
                      <a:pt x="19938" y="12719"/>
                    </a:cubicBezTo>
                    <a:cubicBezTo>
                      <a:pt x="19855" y="13223"/>
                      <a:pt x="19618" y="14175"/>
                      <a:pt x="18478" y="14175"/>
                    </a:cubicBezTo>
                    <a:lnTo>
                      <a:pt x="16874" y="14175"/>
                    </a:lnTo>
                    <a:cubicBezTo>
                      <a:pt x="16688" y="14175"/>
                      <a:pt x="16537" y="14325"/>
                      <a:pt x="16537" y="14512"/>
                    </a:cubicBezTo>
                    <a:cubicBezTo>
                      <a:pt x="16537" y="14699"/>
                      <a:pt x="16688" y="14850"/>
                      <a:pt x="16874" y="14850"/>
                    </a:cubicBezTo>
                    <a:lnTo>
                      <a:pt x="18203" y="14850"/>
                    </a:lnTo>
                    <a:cubicBezTo>
                      <a:pt x="19343" y="14850"/>
                      <a:pt x="19243" y="15718"/>
                      <a:pt x="19079" y="16237"/>
                    </a:cubicBezTo>
                    <a:cubicBezTo>
                      <a:pt x="18864" y="16918"/>
                      <a:pt x="18732" y="17549"/>
                      <a:pt x="17297" y="17549"/>
                    </a:cubicBezTo>
                    <a:lnTo>
                      <a:pt x="16196" y="17549"/>
                    </a:lnTo>
                    <a:cubicBezTo>
                      <a:pt x="16009" y="17549"/>
                      <a:pt x="15859" y="17700"/>
                      <a:pt x="15859" y="17887"/>
                    </a:cubicBezTo>
                    <a:cubicBezTo>
                      <a:pt x="15859" y="18073"/>
                      <a:pt x="16009" y="18225"/>
                      <a:pt x="16196" y="18225"/>
                    </a:cubicBezTo>
                    <a:lnTo>
                      <a:pt x="17255" y="18225"/>
                    </a:lnTo>
                    <a:cubicBezTo>
                      <a:pt x="17993" y="18225"/>
                      <a:pt x="18027" y="18923"/>
                      <a:pt x="17950" y="19174"/>
                    </a:cubicBezTo>
                    <a:cubicBezTo>
                      <a:pt x="17866" y="19448"/>
                      <a:pt x="17767" y="19651"/>
                      <a:pt x="17762" y="19660"/>
                    </a:cubicBezTo>
                    <a:cubicBezTo>
                      <a:pt x="17558" y="20028"/>
                      <a:pt x="17229" y="20249"/>
                      <a:pt x="16534" y="20249"/>
                    </a:cubicBezTo>
                    <a:lnTo>
                      <a:pt x="12844" y="20249"/>
                    </a:lnTo>
                    <a:cubicBezTo>
                      <a:pt x="10990" y="20249"/>
                      <a:pt x="9151" y="19829"/>
                      <a:pt x="9104" y="19818"/>
                    </a:cubicBezTo>
                    <a:cubicBezTo>
                      <a:pt x="6299" y="19172"/>
                      <a:pt x="6152" y="19122"/>
                      <a:pt x="5976" y="19072"/>
                    </a:cubicBezTo>
                    <a:cubicBezTo>
                      <a:pt x="5976" y="19072"/>
                      <a:pt x="5405" y="18976"/>
                      <a:pt x="5405" y="18478"/>
                    </a:cubicBezTo>
                    <a:lnTo>
                      <a:pt x="5399" y="9155"/>
                    </a:lnTo>
                    <a:cubicBezTo>
                      <a:pt x="5399" y="8839"/>
                      <a:pt x="5601" y="8552"/>
                      <a:pt x="5935" y="8452"/>
                    </a:cubicBezTo>
                    <a:cubicBezTo>
                      <a:pt x="5977" y="8435"/>
                      <a:pt x="6034" y="8419"/>
                      <a:pt x="6074" y="8401"/>
                    </a:cubicBezTo>
                    <a:cubicBezTo>
                      <a:pt x="9158" y="7125"/>
                      <a:pt x="10097" y="4324"/>
                      <a:pt x="10124" y="2025"/>
                    </a:cubicBezTo>
                    <a:cubicBezTo>
                      <a:pt x="10128" y="1702"/>
                      <a:pt x="10378" y="1350"/>
                      <a:pt x="10800" y="1350"/>
                    </a:cubicBezTo>
                    <a:cubicBezTo>
                      <a:pt x="11514" y="1350"/>
                      <a:pt x="12774" y="2782"/>
                      <a:pt x="12774" y="4554"/>
                    </a:cubicBezTo>
                    <a:cubicBezTo>
                      <a:pt x="12774" y="6155"/>
                      <a:pt x="12711" y="6432"/>
                      <a:pt x="12149" y="8100"/>
                    </a:cubicBezTo>
                    <a:cubicBezTo>
                      <a:pt x="18899" y="8100"/>
                      <a:pt x="18852" y="8196"/>
                      <a:pt x="19448" y="8353"/>
                    </a:cubicBezTo>
                    <a:cubicBezTo>
                      <a:pt x="20187" y="8564"/>
                      <a:pt x="20249" y="9175"/>
                      <a:pt x="20249" y="9386"/>
                    </a:cubicBezTo>
                    <a:cubicBezTo>
                      <a:pt x="20249" y="9618"/>
                      <a:pt x="20243" y="9584"/>
                      <a:pt x="20235" y="9811"/>
                    </a:cubicBezTo>
                    <a:moveTo>
                      <a:pt x="4724" y="19575"/>
                    </a:moveTo>
                    <a:cubicBezTo>
                      <a:pt x="4724" y="19948"/>
                      <a:pt x="4423" y="20249"/>
                      <a:pt x="4049" y="20249"/>
                    </a:cubicBezTo>
                    <a:lnTo>
                      <a:pt x="2024" y="20249"/>
                    </a:lnTo>
                    <a:cubicBezTo>
                      <a:pt x="1652" y="20249"/>
                      <a:pt x="1349" y="19948"/>
                      <a:pt x="1349" y="19575"/>
                    </a:cubicBezTo>
                    <a:lnTo>
                      <a:pt x="1349" y="8774"/>
                    </a:lnTo>
                    <a:cubicBezTo>
                      <a:pt x="1349" y="8401"/>
                      <a:pt x="1652" y="8100"/>
                      <a:pt x="2024" y="8100"/>
                    </a:cubicBezTo>
                    <a:lnTo>
                      <a:pt x="4049" y="8100"/>
                    </a:lnTo>
                    <a:cubicBezTo>
                      <a:pt x="4423" y="8100"/>
                      <a:pt x="4724" y="8401"/>
                      <a:pt x="4724" y="8774"/>
                    </a:cubicBezTo>
                    <a:cubicBezTo>
                      <a:pt x="4724" y="8774"/>
                      <a:pt x="4724" y="19575"/>
                      <a:pt x="4724" y="19575"/>
                    </a:cubicBezTo>
                    <a:close/>
                    <a:moveTo>
                      <a:pt x="19686" y="7069"/>
                    </a:moveTo>
                    <a:cubicBezTo>
                      <a:pt x="18842" y="6846"/>
                      <a:pt x="16858" y="6849"/>
                      <a:pt x="13956" y="6773"/>
                    </a:cubicBezTo>
                    <a:cubicBezTo>
                      <a:pt x="14093" y="6139"/>
                      <a:pt x="14124" y="5568"/>
                      <a:pt x="14124" y="4554"/>
                    </a:cubicBezTo>
                    <a:cubicBezTo>
                      <a:pt x="14124" y="2133"/>
                      <a:pt x="12361" y="0"/>
                      <a:pt x="10800" y="0"/>
                    </a:cubicBezTo>
                    <a:cubicBezTo>
                      <a:pt x="9698" y="0"/>
                      <a:pt x="8789" y="901"/>
                      <a:pt x="8774" y="2009"/>
                    </a:cubicBezTo>
                    <a:cubicBezTo>
                      <a:pt x="8760" y="3368"/>
                      <a:pt x="8340" y="5716"/>
                      <a:pt x="6074" y="6906"/>
                    </a:cubicBezTo>
                    <a:cubicBezTo>
                      <a:pt x="5908" y="6994"/>
                      <a:pt x="5433" y="7228"/>
                      <a:pt x="5364" y="7259"/>
                    </a:cubicBezTo>
                    <a:lnTo>
                      <a:pt x="5399" y="7289"/>
                    </a:lnTo>
                    <a:cubicBezTo>
                      <a:pt x="5045" y="6984"/>
                      <a:pt x="4554" y="6750"/>
                      <a:pt x="4049" y="6750"/>
                    </a:cubicBezTo>
                    <a:lnTo>
                      <a:pt x="2024" y="6750"/>
                    </a:lnTo>
                    <a:cubicBezTo>
                      <a:pt x="908" y="6750"/>
                      <a:pt x="0" y="7658"/>
                      <a:pt x="0" y="8774"/>
                    </a:cubicBezTo>
                    <a:lnTo>
                      <a:pt x="0" y="19575"/>
                    </a:lnTo>
                    <a:cubicBezTo>
                      <a:pt x="0" y="20691"/>
                      <a:pt x="908" y="21599"/>
                      <a:pt x="2024" y="21599"/>
                    </a:cubicBezTo>
                    <a:lnTo>
                      <a:pt x="4049" y="21599"/>
                    </a:lnTo>
                    <a:cubicBezTo>
                      <a:pt x="4853" y="21599"/>
                      <a:pt x="5525" y="21114"/>
                      <a:pt x="5850" y="20434"/>
                    </a:cubicBezTo>
                    <a:cubicBezTo>
                      <a:pt x="5859" y="20437"/>
                      <a:pt x="5873" y="20441"/>
                      <a:pt x="5882" y="20442"/>
                    </a:cubicBezTo>
                    <a:cubicBezTo>
                      <a:pt x="5927" y="20454"/>
                      <a:pt x="5979" y="20467"/>
                      <a:pt x="6044" y="20485"/>
                    </a:cubicBezTo>
                    <a:cubicBezTo>
                      <a:pt x="6056" y="20487"/>
                      <a:pt x="6062" y="20488"/>
                      <a:pt x="6074" y="20492"/>
                    </a:cubicBezTo>
                    <a:cubicBezTo>
                      <a:pt x="6464" y="20588"/>
                      <a:pt x="7212" y="20768"/>
                      <a:pt x="8812" y="21135"/>
                    </a:cubicBezTo>
                    <a:cubicBezTo>
                      <a:pt x="9155" y="21213"/>
                      <a:pt x="10966" y="21599"/>
                      <a:pt x="12844" y="21599"/>
                    </a:cubicBezTo>
                    <a:lnTo>
                      <a:pt x="16534" y="21599"/>
                    </a:lnTo>
                    <a:cubicBezTo>
                      <a:pt x="17659" y="21599"/>
                      <a:pt x="18469" y="21167"/>
                      <a:pt x="18952" y="20298"/>
                    </a:cubicBezTo>
                    <a:cubicBezTo>
                      <a:pt x="18958" y="20285"/>
                      <a:pt x="19114" y="19982"/>
                      <a:pt x="19240" y="19572"/>
                    </a:cubicBezTo>
                    <a:cubicBezTo>
                      <a:pt x="19336" y="19263"/>
                      <a:pt x="19371" y="18827"/>
                      <a:pt x="19256" y="18384"/>
                    </a:cubicBezTo>
                    <a:cubicBezTo>
                      <a:pt x="19981" y="17886"/>
                      <a:pt x="20214" y="17133"/>
                      <a:pt x="20366" y="16643"/>
                    </a:cubicBezTo>
                    <a:cubicBezTo>
                      <a:pt x="20620" y="15838"/>
                      <a:pt x="20544" y="15235"/>
                      <a:pt x="20367" y="14803"/>
                    </a:cubicBezTo>
                    <a:cubicBezTo>
                      <a:pt x="20775" y="14418"/>
                      <a:pt x="21122" y="13831"/>
                      <a:pt x="21269" y="12935"/>
                    </a:cubicBezTo>
                    <a:cubicBezTo>
                      <a:pt x="21361" y="12380"/>
                      <a:pt x="21263" y="11809"/>
                      <a:pt x="21007" y="11334"/>
                    </a:cubicBezTo>
                    <a:cubicBezTo>
                      <a:pt x="21389" y="10905"/>
                      <a:pt x="21564" y="10365"/>
                      <a:pt x="21583" y="9865"/>
                    </a:cubicBezTo>
                    <a:lnTo>
                      <a:pt x="21591" y="9724"/>
                    </a:lnTo>
                    <a:cubicBezTo>
                      <a:pt x="21596" y="9635"/>
                      <a:pt x="21600" y="9581"/>
                      <a:pt x="21600" y="9386"/>
                    </a:cubicBezTo>
                    <a:cubicBezTo>
                      <a:pt x="21600" y="8533"/>
                      <a:pt x="21010" y="7446"/>
                      <a:pt x="19686" y="7069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4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47" name="AutoShape 82"/>
              <p:cNvSpPr>
                <a:spLocks/>
              </p:cNvSpPr>
              <p:nvPr/>
            </p:nvSpPr>
            <p:spPr bwMode="auto">
              <a:xfrm>
                <a:off x="8247973" y="2492697"/>
                <a:ext cx="43657" cy="4365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4400"/>
                    </a:moveTo>
                    <a:cubicBezTo>
                      <a:pt x="8820" y="14400"/>
                      <a:pt x="7200" y="12782"/>
                      <a:pt x="7200" y="10800"/>
                    </a:cubicBezTo>
                    <a:cubicBezTo>
                      <a:pt x="7200" y="8817"/>
                      <a:pt x="8820" y="7200"/>
                      <a:pt x="10800" y="7200"/>
                    </a:cubicBezTo>
                    <a:cubicBezTo>
                      <a:pt x="12779" y="7200"/>
                      <a:pt x="14400" y="8817"/>
                      <a:pt x="14400" y="10800"/>
                    </a:cubicBezTo>
                    <a:cubicBezTo>
                      <a:pt x="14400" y="12782"/>
                      <a:pt x="12779" y="14400"/>
                      <a:pt x="10800" y="14400"/>
                    </a:cubicBezTo>
                    <a:moveTo>
                      <a:pt x="10800" y="0"/>
                    </a:moveTo>
                    <a:cubicBezTo>
                      <a:pt x="4837" y="0"/>
                      <a:pt x="0" y="4837"/>
                      <a:pt x="0" y="10800"/>
                    </a:cubicBezTo>
                    <a:cubicBezTo>
                      <a:pt x="0" y="16762"/>
                      <a:pt x="4837" y="21599"/>
                      <a:pt x="10800" y="21599"/>
                    </a:cubicBezTo>
                    <a:cubicBezTo>
                      <a:pt x="16762" y="21599"/>
                      <a:pt x="21600" y="16762"/>
                      <a:pt x="21600" y="10800"/>
                    </a:cubicBezTo>
                    <a:cubicBezTo>
                      <a:pt x="21600" y="4837"/>
                      <a:pt x="16762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4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</p:grpSp>
      </p:grpSp>
      <p:sp>
        <p:nvSpPr>
          <p:cNvPr id="57" name="Rectangle 56"/>
          <p:cNvSpPr/>
          <p:nvPr/>
        </p:nvSpPr>
        <p:spPr>
          <a:xfrm>
            <a:off x="8578909" y="2389335"/>
            <a:ext cx="1752657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2400" dirty="0">
                <a:cs typeface="Calibri"/>
              </a:rPr>
              <a:t>Corporation</a:t>
            </a:r>
          </a:p>
          <a:p>
            <a:pPr algn="ctr">
              <a:spcBef>
                <a:spcPts val="1200"/>
              </a:spcBef>
            </a:pPr>
            <a:r>
              <a:rPr lang="en-US" sz="2000" dirty="0">
                <a:cs typeface="Calibri"/>
              </a:rPr>
              <a:t>Business is considered a legal entity that is separate and distinct from its owners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10625273" y="1568150"/>
            <a:ext cx="656301" cy="656301"/>
            <a:chOff x="10661477" y="2176429"/>
            <a:chExt cx="656301" cy="656301"/>
          </a:xfrm>
        </p:grpSpPr>
        <p:sp>
          <p:nvSpPr>
            <p:cNvPr id="74" name="Oval 73"/>
            <p:cNvSpPr/>
            <p:nvPr/>
          </p:nvSpPr>
          <p:spPr>
            <a:xfrm flipH="1">
              <a:off x="10661477" y="2176429"/>
              <a:ext cx="656301" cy="656301"/>
            </a:xfrm>
            <a:prstGeom prst="ellipse">
              <a:avLst/>
            </a:prstGeom>
            <a:solidFill>
              <a:schemeClr val="accent4"/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44" name="AutoShape 59"/>
            <p:cNvSpPr>
              <a:spLocks/>
            </p:cNvSpPr>
            <p:nvPr/>
          </p:nvSpPr>
          <p:spPr bwMode="auto">
            <a:xfrm>
              <a:off x="10836821" y="2357105"/>
              <a:ext cx="295452" cy="294948"/>
            </a:xfrm>
            <a:custGeom>
              <a:avLst/>
              <a:gdLst>
                <a:gd name="T0" fmla="+- 0 10794 23"/>
                <a:gd name="T1" fmla="*/ T0 w 21543"/>
                <a:gd name="T2" fmla="*/ 10800 h 21600"/>
                <a:gd name="T3" fmla="+- 0 10794 23"/>
                <a:gd name="T4" fmla="*/ T3 w 21543"/>
                <a:gd name="T5" fmla="*/ 10800 h 21600"/>
                <a:gd name="T6" fmla="+- 0 10794 23"/>
                <a:gd name="T7" fmla="*/ T6 w 21543"/>
                <a:gd name="T8" fmla="*/ 10800 h 21600"/>
                <a:gd name="T9" fmla="+- 0 10794 23"/>
                <a:gd name="T10" fmla="*/ T9 w 21543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43" h="21600">
                  <a:moveTo>
                    <a:pt x="16976" y="19986"/>
                  </a:moveTo>
                  <a:lnTo>
                    <a:pt x="11226" y="17680"/>
                  </a:lnTo>
                  <a:cubicBezTo>
                    <a:pt x="11088" y="17626"/>
                    <a:pt x="10946" y="17608"/>
                    <a:pt x="10806" y="17600"/>
                  </a:cubicBezTo>
                  <a:lnTo>
                    <a:pt x="19660" y="3837"/>
                  </a:lnTo>
                  <a:cubicBezTo>
                    <a:pt x="19660" y="3837"/>
                    <a:pt x="16976" y="19986"/>
                    <a:pt x="16976" y="19986"/>
                  </a:cubicBezTo>
                  <a:close/>
                  <a:moveTo>
                    <a:pt x="6859" y="16244"/>
                  </a:moveTo>
                  <a:cubicBezTo>
                    <a:pt x="6858" y="16242"/>
                    <a:pt x="6855" y="16240"/>
                    <a:pt x="6854" y="16238"/>
                  </a:cubicBezTo>
                  <a:lnTo>
                    <a:pt x="19606" y="2552"/>
                  </a:lnTo>
                  <a:lnTo>
                    <a:pt x="8735" y="19536"/>
                  </a:lnTo>
                  <a:cubicBezTo>
                    <a:pt x="8735" y="19536"/>
                    <a:pt x="6859" y="16244"/>
                    <a:pt x="6859" y="16244"/>
                  </a:cubicBezTo>
                  <a:close/>
                  <a:moveTo>
                    <a:pt x="2111" y="14024"/>
                  </a:moveTo>
                  <a:lnTo>
                    <a:pt x="17712" y="3595"/>
                  </a:lnTo>
                  <a:lnTo>
                    <a:pt x="6369" y="15770"/>
                  </a:lnTo>
                  <a:cubicBezTo>
                    <a:pt x="6309" y="15734"/>
                    <a:pt x="6256" y="15687"/>
                    <a:pt x="6190" y="15660"/>
                  </a:cubicBezTo>
                  <a:cubicBezTo>
                    <a:pt x="6190" y="15660"/>
                    <a:pt x="2111" y="14024"/>
                    <a:pt x="2111" y="14024"/>
                  </a:cubicBezTo>
                  <a:close/>
                  <a:moveTo>
                    <a:pt x="21234" y="108"/>
                  </a:moveTo>
                  <a:cubicBezTo>
                    <a:pt x="21123" y="35"/>
                    <a:pt x="20996" y="0"/>
                    <a:pt x="20868" y="0"/>
                  </a:cubicBezTo>
                  <a:cubicBezTo>
                    <a:pt x="20738" y="0"/>
                    <a:pt x="20608" y="36"/>
                    <a:pt x="20495" y="113"/>
                  </a:cubicBezTo>
                  <a:lnTo>
                    <a:pt x="299" y="13613"/>
                  </a:lnTo>
                  <a:cubicBezTo>
                    <a:pt x="91" y="13751"/>
                    <a:pt x="-23" y="13995"/>
                    <a:pt x="3" y="14244"/>
                  </a:cubicBezTo>
                  <a:cubicBezTo>
                    <a:pt x="28" y="14494"/>
                    <a:pt x="190" y="14708"/>
                    <a:pt x="422" y="14801"/>
                  </a:cubicBezTo>
                  <a:lnTo>
                    <a:pt x="5689" y="16914"/>
                  </a:lnTo>
                  <a:lnTo>
                    <a:pt x="8166" y="21259"/>
                  </a:lnTo>
                  <a:cubicBezTo>
                    <a:pt x="8284" y="21468"/>
                    <a:pt x="8505" y="21597"/>
                    <a:pt x="8743" y="21599"/>
                  </a:cubicBezTo>
                  <a:lnTo>
                    <a:pt x="8751" y="21599"/>
                  </a:lnTo>
                  <a:cubicBezTo>
                    <a:pt x="8987" y="21599"/>
                    <a:pt x="9206" y="21474"/>
                    <a:pt x="9328" y="21271"/>
                  </a:cubicBezTo>
                  <a:lnTo>
                    <a:pt x="10726" y="18934"/>
                  </a:lnTo>
                  <a:lnTo>
                    <a:pt x="17253" y="21551"/>
                  </a:lnTo>
                  <a:cubicBezTo>
                    <a:pt x="17332" y="21584"/>
                    <a:pt x="17418" y="21599"/>
                    <a:pt x="17502" y="21599"/>
                  </a:cubicBezTo>
                  <a:cubicBezTo>
                    <a:pt x="17617" y="21599"/>
                    <a:pt x="17731" y="21571"/>
                    <a:pt x="17832" y="21512"/>
                  </a:cubicBezTo>
                  <a:cubicBezTo>
                    <a:pt x="18010" y="21412"/>
                    <a:pt x="18133" y="21238"/>
                    <a:pt x="18167" y="21035"/>
                  </a:cubicBezTo>
                  <a:lnTo>
                    <a:pt x="21533" y="785"/>
                  </a:lnTo>
                  <a:cubicBezTo>
                    <a:pt x="21576" y="520"/>
                    <a:pt x="21459" y="254"/>
                    <a:pt x="21234" y="10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</p:grpSp>
      <p:sp>
        <p:nvSpPr>
          <p:cNvPr id="59" name="Rectangle 58"/>
          <p:cNvSpPr/>
          <p:nvPr/>
        </p:nvSpPr>
        <p:spPr>
          <a:xfrm>
            <a:off x="10420437" y="2408623"/>
            <a:ext cx="1542700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2400" dirty="0">
                <a:cs typeface="Calibri"/>
              </a:rPr>
              <a:t>Limited liability company (LLC) </a:t>
            </a:r>
          </a:p>
          <a:p>
            <a:pPr algn="ctr">
              <a:spcBef>
                <a:spcPts val="1200"/>
              </a:spcBef>
            </a:pPr>
            <a:r>
              <a:rPr lang="en-US" sz="2000" dirty="0">
                <a:cs typeface="Calibri"/>
              </a:rPr>
              <a:t>Offers limited liability to owners and flexible tax treatment</a:t>
            </a:r>
          </a:p>
        </p:txBody>
      </p:sp>
      <p:cxnSp>
        <p:nvCxnSpPr>
          <p:cNvPr id="66" name="Straight Connector 65"/>
          <p:cNvCxnSpPr/>
          <p:nvPr/>
        </p:nvCxnSpPr>
        <p:spPr>
          <a:xfrm>
            <a:off x="6744443" y="2389335"/>
            <a:ext cx="1208" cy="358949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8509298" y="2432635"/>
            <a:ext cx="0" cy="354619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10331566" y="2451367"/>
            <a:ext cx="0" cy="3527464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3918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3" grpId="0"/>
      <p:bldP spid="57" grpId="0"/>
      <p:bldP spid="5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3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12" b="30312"/>
          <a:stretch>
            <a:fillRect/>
          </a:stretch>
        </p:blipFill>
        <p:spPr>
          <a:xfrm>
            <a:off x="0" y="-175137"/>
            <a:ext cx="12192000" cy="3390804"/>
          </a:xfrm>
        </p:spPr>
      </p:pic>
      <p:sp>
        <p:nvSpPr>
          <p:cNvPr id="11" name="Rectangle 10"/>
          <p:cNvSpPr/>
          <p:nvPr/>
        </p:nvSpPr>
        <p:spPr>
          <a:xfrm>
            <a:off x="48382" y="3296767"/>
            <a:ext cx="708808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Offers limited liability to all its stockholders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Issues common stock as the basic ownership interest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I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Stockholders can be institutional investors</a:t>
            </a:r>
          </a:p>
          <a:p>
            <a:pPr marL="639763" marR="0" lvl="1" indent="-2730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Institutional investor: Organization that pools contributions from investors, clients, or depositors</a:t>
            </a:r>
          </a:p>
        </p:txBody>
      </p:sp>
      <p:sp>
        <p:nvSpPr>
          <p:cNvPr id="15" name="Up Arrow 14"/>
          <p:cNvSpPr/>
          <p:nvPr/>
        </p:nvSpPr>
        <p:spPr>
          <a:xfrm>
            <a:off x="11140361" y="3643086"/>
            <a:ext cx="1411127" cy="3214914"/>
          </a:xfrm>
          <a:prstGeom prst="upArrow">
            <a:avLst>
              <a:gd name="adj1" fmla="val 76966"/>
              <a:gd name="adj2" fmla="val 5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 Light" panose="00000400000000000000" pitchFamily="50" charset="0"/>
              <a:ea typeface="+mn-ea"/>
              <a:cs typeface="+mn-cs"/>
            </a:endParaRPr>
          </a:p>
        </p:txBody>
      </p:sp>
      <p:sp>
        <p:nvSpPr>
          <p:cNvPr id="16" name="Up Arrow 15"/>
          <p:cNvSpPr/>
          <p:nvPr/>
        </p:nvSpPr>
        <p:spPr>
          <a:xfrm>
            <a:off x="10220654" y="4324853"/>
            <a:ext cx="1411127" cy="2540028"/>
          </a:xfrm>
          <a:prstGeom prst="upArrow">
            <a:avLst>
              <a:gd name="adj1" fmla="val 76966"/>
              <a:gd name="adj2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 Light" panose="00000400000000000000" pitchFamily="50" charset="0"/>
              <a:ea typeface="+mn-ea"/>
              <a:cs typeface="+mn-cs"/>
            </a:endParaRPr>
          </a:p>
        </p:txBody>
      </p:sp>
      <p:sp>
        <p:nvSpPr>
          <p:cNvPr id="17" name="Up Arrow 16"/>
          <p:cNvSpPr/>
          <p:nvPr/>
        </p:nvSpPr>
        <p:spPr>
          <a:xfrm>
            <a:off x="8171804" y="3998933"/>
            <a:ext cx="1411127" cy="2859067"/>
          </a:xfrm>
          <a:prstGeom prst="upArrow">
            <a:avLst>
              <a:gd name="adj1" fmla="val 76966"/>
              <a:gd name="adj2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 Light" panose="00000400000000000000" pitchFamily="50" charset="0"/>
              <a:ea typeface="+mn-ea"/>
              <a:cs typeface="+mn-cs"/>
            </a:endParaRPr>
          </a:p>
        </p:txBody>
      </p:sp>
      <p:sp>
        <p:nvSpPr>
          <p:cNvPr id="18" name="Up Arrow 17"/>
          <p:cNvSpPr/>
          <p:nvPr/>
        </p:nvSpPr>
        <p:spPr>
          <a:xfrm>
            <a:off x="7147379" y="5066482"/>
            <a:ext cx="1411127" cy="1791518"/>
          </a:xfrm>
          <a:prstGeom prst="upArrow">
            <a:avLst>
              <a:gd name="adj1" fmla="val 76966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 Light" panose="00000400000000000000" pitchFamily="50" charset="0"/>
              <a:ea typeface="+mn-ea"/>
              <a:cs typeface="+mn-cs"/>
            </a:endParaRPr>
          </a:p>
        </p:txBody>
      </p:sp>
      <p:sp>
        <p:nvSpPr>
          <p:cNvPr id="19" name="Up Arrow 18"/>
          <p:cNvSpPr/>
          <p:nvPr/>
        </p:nvSpPr>
        <p:spPr>
          <a:xfrm>
            <a:off x="9161323" y="4612467"/>
            <a:ext cx="1411127" cy="2245533"/>
          </a:xfrm>
          <a:prstGeom prst="upArrow">
            <a:avLst>
              <a:gd name="adj1" fmla="val 76966"/>
              <a:gd name="adj2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 Light" panose="00000400000000000000" pitchFamily="50" charset="0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980265" y="1454199"/>
            <a:ext cx="605165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 Black" panose="00000A00000000000000" pitchFamily="50" charset="0"/>
                <a:ea typeface="+mn-ea"/>
                <a:cs typeface="Arial"/>
              </a:rPr>
              <a:t>Corporations</a:t>
            </a:r>
            <a:endParaRPr kumimoji="0" lang="id-ID" sz="6600" b="1" i="0" u="none" strike="noStrike" kern="1200" cap="none" spc="-15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ontserrat Black" panose="00000A00000000000000" pitchFamily="50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68480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 animBg="1"/>
      <p:bldP spid="16" grpId="0" animBg="1"/>
      <p:bldP spid="17" grpId="0" animBg="1"/>
      <p:bldP spid="18" grpId="0" animBg="1"/>
      <p:bldP spid="19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2"/>
          </p:nvPr>
        </p:nvSpPr>
        <p:spPr/>
      </p:sp>
      <p:grpSp>
        <p:nvGrpSpPr>
          <p:cNvPr id="6" name="Group 20"/>
          <p:cNvGrpSpPr>
            <a:grpSpLocks noChangeAspect="1"/>
          </p:cNvGrpSpPr>
          <p:nvPr/>
        </p:nvGrpSpPr>
        <p:grpSpPr bwMode="auto">
          <a:xfrm>
            <a:off x="0" y="2200789"/>
            <a:ext cx="12192000" cy="4657212"/>
            <a:chOff x="0" y="2899"/>
            <a:chExt cx="3720" cy="1421"/>
          </a:xfrm>
          <a:solidFill>
            <a:schemeClr val="tx1"/>
          </a:solidFill>
        </p:grpSpPr>
        <p:sp>
          <p:nvSpPr>
            <p:cNvPr id="7" name="Freeform 21"/>
            <p:cNvSpPr>
              <a:spLocks/>
            </p:cNvSpPr>
            <p:nvPr/>
          </p:nvSpPr>
          <p:spPr bwMode="auto">
            <a:xfrm>
              <a:off x="0" y="2899"/>
              <a:ext cx="3720" cy="1421"/>
            </a:xfrm>
            <a:custGeom>
              <a:avLst/>
              <a:gdLst>
                <a:gd name="T0" fmla="*/ 3649 w 3720"/>
                <a:gd name="T1" fmla="*/ 1249 h 1421"/>
                <a:gd name="T2" fmla="*/ 3638 w 3720"/>
                <a:gd name="T3" fmla="*/ 1210 h 1421"/>
                <a:gd name="T4" fmla="*/ 3675 w 3720"/>
                <a:gd name="T5" fmla="*/ 1089 h 1421"/>
                <a:gd name="T6" fmla="*/ 3596 w 3720"/>
                <a:gd name="T7" fmla="*/ 1013 h 1421"/>
                <a:gd name="T8" fmla="*/ 3584 w 3720"/>
                <a:gd name="T9" fmla="*/ 970 h 1421"/>
                <a:gd name="T10" fmla="*/ 3547 w 3720"/>
                <a:gd name="T11" fmla="*/ 961 h 1421"/>
                <a:gd name="T12" fmla="*/ 3546 w 3720"/>
                <a:gd name="T13" fmla="*/ 876 h 1421"/>
                <a:gd name="T14" fmla="*/ 3537 w 3720"/>
                <a:gd name="T15" fmla="*/ 841 h 1421"/>
                <a:gd name="T16" fmla="*/ 3519 w 3720"/>
                <a:gd name="T17" fmla="*/ 874 h 1421"/>
                <a:gd name="T18" fmla="*/ 3515 w 3720"/>
                <a:gd name="T19" fmla="*/ 997 h 1421"/>
                <a:gd name="T20" fmla="*/ 3532 w 3720"/>
                <a:gd name="T21" fmla="*/ 1124 h 1421"/>
                <a:gd name="T22" fmla="*/ 3519 w 3720"/>
                <a:gd name="T23" fmla="*/ 1289 h 1421"/>
                <a:gd name="T24" fmla="*/ 3500 w 3720"/>
                <a:gd name="T25" fmla="*/ 1352 h 1421"/>
                <a:gd name="T26" fmla="*/ 3450 w 3720"/>
                <a:gd name="T27" fmla="*/ 1281 h 1421"/>
                <a:gd name="T28" fmla="*/ 3396 w 3720"/>
                <a:gd name="T29" fmla="*/ 1246 h 1421"/>
                <a:gd name="T30" fmla="*/ 3320 w 3720"/>
                <a:gd name="T31" fmla="*/ 1226 h 1421"/>
                <a:gd name="T32" fmla="*/ 3292 w 3720"/>
                <a:gd name="T33" fmla="*/ 1178 h 1421"/>
                <a:gd name="T34" fmla="*/ 3188 w 3720"/>
                <a:gd name="T35" fmla="*/ 1191 h 1421"/>
                <a:gd name="T36" fmla="*/ 3066 w 3720"/>
                <a:gd name="T37" fmla="*/ 640 h 1421"/>
                <a:gd name="T38" fmla="*/ 2887 w 3720"/>
                <a:gd name="T39" fmla="*/ 1019 h 1421"/>
                <a:gd name="T40" fmla="*/ 2879 w 3720"/>
                <a:gd name="T41" fmla="*/ 284 h 1421"/>
                <a:gd name="T42" fmla="*/ 2766 w 3720"/>
                <a:gd name="T43" fmla="*/ 293 h 1421"/>
                <a:gd name="T44" fmla="*/ 2710 w 3720"/>
                <a:gd name="T45" fmla="*/ 1010 h 1421"/>
                <a:gd name="T46" fmla="*/ 2668 w 3720"/>
                <a:gd name="T47" fmla="*/ 961 h 1421"/>
                <a:gd name="T48" fmla="*/ 2525 w 3720"/>
                <a:gd name="T49" fmla="*/ 1029 h 1421"/>
                <a:gd name="T50" fmla="*/ 2492 w 3720"/>
                <a:gd name="T51" fmla="*/ 993 h 1421"/>
                <a:gd name="T52" fmla="*/ 2357 w 3720"/>
                <a:gd name="T53" fmla="*/ 1162 h 1421"/>
                <a:gd name="T54" fmla="*/ 2291 w 3720"/>
                <a:gd name="T55" fmla="*/ 1179 h 1421"/>
                <a:gd name="T56" fmla="*/ 2122 w 3720"/>
                <a:gd name="T57" fmla="*/ 932 h 1421"/>
                <a:gd name="T58" fmla="*/ 2051 w 3720"/>
                <a:gd name="T59" fmla="*/ 1080 h 1421"/>
                <a:gd name="T60" fmla="*/ 1934 w 3720"/>
                <a:gd name="T61" fmla="*/ 1015 h 1421"/>
                <a:gd name="T62" fmla="*/ 1861 w 3720"/>
                <a:gd name="T63" fmla="*/ 1080 h 1421"/>
                <a:gd name="T64" fmla="*/ 1828 w 3720"/>
                <a:gd name="T65" fmla="*/ 1185 h 1421"/>
                <a:gd name="T66" fmla="*/ 1700 w 3720"/>
                <a:gd name="T67" fmla="*/ 942 h 1421"/>
                <a:gd name="T68" fmla="*/ 1606 w 3720"/>
                <a:gd name="T69" fmla="*/ 859 h 1421"/>
                <a:gd name="T70" fmla="*/ 1460 w 3720"/>
                <a:gd name="T71" fmla="*/ 1150 h 1421"/>
                <a:gd name="T72" fmla="*/ 1423 w 3720"/>
                <a:gd name="T73" fmla="*/ 472 h 1421"/>
                <a:gd name="T74" fmla="*/ 1391 w 3720"/>
                <a:gd name="T75" fmla="*/ 398 h 1421"/>
                <a:gd name="T76" fmla="*/ 1377 w 3720"/>
                <a:gd name="T77" fmla="*/ 323 h 1421"/>
                <a:gd name="T78" fmla="*/ 1355 w 3720"/>
                <a:gd name="T79" fmla="*/ 324 h 1421"/>
                <a:gd name="T80" fmla="*/ 1328 w 3720"/>
                <a:gd name="T81" fmla="*/ 470 h 1421"/>
                <a:gd name="T82" fmla="*/ 1283 w 3720"/>
                <a:gd name="T83" fmla="*/ 612 h 1421"/>
                <a:gd name="T84" fmla="*/ 1258 w 3720"/>
                <a:gd name="T85" fmla="*/ 1105 h 1421"/>
                <a:gd name="T86" fmla="*/ 1152 w 3720"/>
                <a:gd name="T87" fmla="*/ 871 h 1421"/>
                <a:gd name="T88" fmla="*/ 984 w 3720"/>
                <a:gd name="T89" fmla="*/ 988 h 1421"/>
                <a:gd name="T90" fmla="*/ 887 w 3720"/>
                <a:gd name="T91" fmla="*/ 1057 h 1421"/>
                <a:gd name="T92" fmla="*/ 776 w 3720"/>
                <a:gd name="T93" fmla="*/ 872 h 1421"/>
                <a:gd name="T94" fmla="*/ 665 w 3720"/>
                <a:gd name="T95" fmla="*/ 1033 h 1421"/>
                <a:gd name="T96" fmla="*/ 620 w 3720"/>
                <a:gd name="T97" fmla="*/ 841 h 1421"/>
                <a:gd name="T98" fmla="*/ 578 w 3720"/>
                <a:gd name="T99" fmla="*/ 657 h 1421"/>
                <a:gd name="T100" fmla="*/ 563 w 3720"/>
                <a:gd name="T101" fmla="*/ 557 h 1421"/>
                <a:gd name="T102" fmla="*/ 545 w 3720"/>
                <a:gd name="T103" fmla="*/ 525 h 1421"/>
                <a:gd name="T104" fmla="*/ 515 w 3720"/>
                <a:gd name="T105" fmla="*/ 654 h 1421"/>
                <a:gd name="T106" fmla="*/ 490 w 3720"/>
                <a:gd name="T107" fmla="*/ 787 h 1421"/>
                <a:gd name="T108" fmla="*/ 453 w 3720"/>
                <a:gd name="T109" fmla="*/ 961 h 1421"/>
                <a:gd name="T110" fmla="*/ 285 w 3720"/>
                <a:gd name="T111" fmla="*/ 1173 h 1421"/>
                <a:gd name="T112" fmla="*/ 217 w 3720"/>
                <a:gd name="T113" fmla="*/ 1078 h 1421"/>
                <a:gd name="T114" fmla="*/ 0 w 3720"/>
                <a:gd name="T115" fmla="*/ 1421 h 1421"/>
                <a:gd name="T116" fmla="*/ 3707 w 3720"/>
                <a:gd name="T117" fmla="*/ 1365 h 1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720" h="1421">
                  <a:moveTo>
                    <a:pt x="3665" y="1328"/>
                  </a:moveTo>
                  <a:lnTo>
                    <a:pt x="3682" y="1328"/>
                  </a:lnTo>
                  <a:lnTo>
                    <a:pt x="3682" y="1307"/>
                  </a:lnTo>
                  <a:lnTo>
                    <a:pt x="3665" y="1307"/>
                  </a:lnTo>
                  <a:lnTo>
                    <a:pt x="3665" y="1292"/>
                  </a:lnTo>
                  <a:lnTo>
                    <a:pt x="3649" y="1290"/>
                  </a:lnTo>
                  <a:lnTo>
                    <a:pt x="3649" y="1249"/>
                  </a:lnTo>
                  <a:lnTo>
                    <a:pt x="3639" y="1249"/>
                  </a:lnTo>
                  <a:lnTo>
                    <a:pt x="3639" y="1238"/>
                  </a:lnTo>
                  <a:lnTo>
                    <a:pt x="3612" y="1232"/>
                  </a:lnTo>
                  <a:lnTo>
                    <a:pt x="3614" y="1221"/>
                  </a:lnTo>
                  <a:lnTo>
                    <a:pt x="3628" y="1221"/>
                  </a:lnTo>
                  <a:lnTo>
                    <a:pt x="3629" y="1214"/>
                  </a:lnTo>
                  <a:lnTo>
                    <a:pt x="3638" y="1210"/>
                  </a:lnTo>
                  <a:lnTo>
                    <a:pt x="3641" y="1201"/>
                  </a:lnTo>
                  <a:lnTo>
                    <a:pt x="3649" y="1198"/>
                  </a:lnTo>
                  <a:lnTo>
                    <a:pt x="3643" y="1129"/>
                  </a:lnTo>
                  <a:lnTo>
                    <a:pt x="3643" y="1129"/>
                  </a:lnTo>
                  <a:lnTo>
                    <a:pt x="3660" y="1109"/>
                  </a:lnTo>
                  <a:lnTo>
                    <a:pt x="3675" y="1089"/>
                  </a:lnTo>
                  <a:lnTo>
                    <a:pt x="3675" y="1089"/>
                  </a:lnTo>
                  <a:lnTo>
                    <a:pt x="3665" y="1078"/>
                  </a:lnTo>
                  <a:lnTo>
                    <a:pt x="3655" y="1065"/>
                  </a:lnTo>
                  <a:lnTo>
                    <a:pt x="3637" y="1080"/>
                  </a:lnTo>
                  <a:lnTo>
                    <a:pt x="3616" y="1041"/>
                  </a:lnTo>
                  <a:lnTo>
                    <a:pt x="3598" y="1041"/>
                  </a:lnTo>
                  <a:lnTo>
                    <a:pt x="3584" y="1024"/>
                  </a:lnTo>
                  <a:lnTo>
                    <a:pt x="3596" y="1013"/>
                  </a:lnTo>
                  <a:lnTo>
                    <a:pt x="3597" y="995"/>
                  </a:lnTo>
                  <a:lnTo>
                    <a:pt x="3616" y="992"/>
                  </a:lnTo>
                  <a:lnTo>
                    <a:pt x="3598" y="986"/>
                  </a:lnTo>
                  <a:lnTo>
                    <a:pt x="3616" y="975"/>
                  </a:lnTo>
                  <a:lnTo>
                    <a:pt x="3593" y="975"/>
                  </a:lnTo>
                  <a:lnTo>
                    <a:pt x="3606" y="960"/>
                  </a:lnTo>
                  <a:lnTo>
                    <a:pt x="3584" y="970"/>
                  </a:lnTo>
                  <a:lnTo>
                    <a:pt x="3583" y="951"/>
                  </a:lnTo>
                  <a:lnTo>
                    <a:pt x="3574" y="969"/>
                  </a:lnTo>
                  <a:lnTo>
                    <a:pt x="3567" y="969"/>
                  </a:lnTo>
                  <a:lnTo>
                    <a:pt x="3555" y="959"/>
                  </a:lnTo>
                  <a:lnTo>
                    <a:pt x="3561" y="977"/>
                  </a:lnTo>
                  <a:lnTo>
                    <a:pt x="3547" y="975"/>
                  </a:lnTo>
                  <a:lnTo>
                    <a:pt x="3547" y="961"/>
                  </a:lnTo>
                  <a:lnTo>
                    <a:pt x="3544" y="960"/>
                  </a:lnTo>
                  <a:lnTo>
                    <a:pt x="3543" y="909"/>
                  </a:lnTo>
                  <a:lnTo>
                    <a:pt x="3534" y="897"/>
                  </a:lnTo>
                  <a:lnTo>
                    <a:pt x="3534" y="895"/>
                  </a:lnTo>
                  <a:lnTo>
                    <a:pt x="3550" y="895"/>
                  </a:lnTo>
                  <a:lnTo>
                    <a:pt x="3550" y="881"/>
                  </a:lnTo>
                  <a:lnTo>
                    <a:pt x="3546" y="876"/>
                  </a:lnTo>
                  <a:lnTo>
                    <a:pt x="3534" y="874"/>
                  </a:lnTo>
                  <a:lnTo>
                    <a:pt x="3534" y="871"/>
                  </a:lnTo>
                  <a:lnTo>
                    <a:pt x="3546" y="869"/>
                  </a:lnTo>
                  <a:lnTo>
                    <a:pt x="3546" y="858"/>
                  </a:lnTo>
                  <a:lnTo>
                    <a:pt x="3542" y="851"/>
                  </a:lnTo>
                  <a:lnTo>
                    <a:pt x="3542" y="846"/>
                  </a:lnTo>
                  <a:lnTo>
                    <a:pt x="3537" y="841"/>
                  </a:lnTo>
                  <a:lnTo>
                    <a:pt x="3543" y="827"/>
                  </a:lnTo>
                  <a:lnTo>
                    <a:pt x="3543" y="817"/>
                  </a:lnTo>
                  <a:lnTo>
                    <a:pt x="3517" y="851"/>
                  </a:lnTo>
                  <a:lnTo>
                    <a:pt x="3517" y="865"/>
                  </a:lnTo>
                  <a:lnTo>
                    <a:pt x="3521" y="871"/>
                  </a:lnTo>
                  <a:lnTo>
                    <a:pt x="3523" y="874"/>
                  </a:lnTo>
                  <a:lnTo>
                    <a:pt x="3519" y="874"/>
                  </a:lnTo>
                  <a:lnTo>
                    <a:pt x="3514" y="881"/>
                  </a:lnTo>
                  <a:lnTo>
                    <a:pt x="3514" y="895"/>
                  </a:lnTo>
                  <a:lnTo>
                    <a:pt x="3521" y="899"/>
                  </a:lnTo>
                  <a:lnTo>
                    <a:pt x="3521" y="917"/>
                  </a:lnTo>
                  <a:lnTo>
                    <a:pt x="3529" y="917"/>
                  </a:lnTo>
                  <a:lnTo>
                    <a:pt x="3529" y="935"/>
                  </a:lnTo>
                  <a:lnTo>
                    <a:pt x="3515" y="997"/>
                  </a:lnTo>
                  <a:lnTo>
                    <a:pt x="3515" y="1023"/>
                  </a:lnTo>
                  <a:lnTo>
                    <a:pt x="3524" y="1029"/>
                  </a:lnTo>
                  <a:lnTo>
                    <a:pt x="3524" y="1057"/>
                  </a:lnTo>
                  <a:lnTo>
                    <a:pt x="3530" y="1073"/>
                  </a:lnTo>
                  <a:lnTo>
                    <a:pt x="3524" y="1110"/>
                  </a:lnTo>
                  <a:lnTo>
                    <a:pt x="3524" y="1124"/>
                  </a:lnTo>
                  <a:lnTo>
                    <a:pt x="3532" y="1124"/>
                  </a:lnTo>
                  <a:lnTo>
                    <a:pt x="3533" y="1132"/>
                  </a:lnTo>
                  <a:lnTo>
                    <a:pt x="3532" y="1161"/>
                  </a:lnTo>
                  <a:lnTo>
                    <a:pt x="3538" y="1161"/>
                  </a:lnTo>
                  <a:lnTo>
                    <a:pt x="3538" y="1196"/>
                  </a:lnTo>
                  <a:lnTo>
                    <a:pt x="3532" y="1219"/>
                  </a:lnTo>
                  <a:lnTo>
                    <a:pt x="3532" y="1289"/>
                  </a:lnTo>
                  <a:lnTo>
                    <a:pt x="3519" y="1289"/>
                  </a:lnTo>
                  <a:lnTo>
                    <a:pt x="3519" y="1307"/>
                  </a:lnTo>
                  <a:lnTo>
                    <a:pt x="3500" y="1307"/>
                  </a:lnTo>
                  <a:lnTo>
                    <a:pt x="3505" y="1329"/>
                  </a:lnTo>
                  <a:lnTo>
                    <a:pt x="3520" y="1329"/>
                  </a:lnTo>
                  <a:lnTo>
                    <a:pt x="3502" y="1362"/>
                  </a:lnTo>
                  <a:lnTo>
                    <a:pt x="3502" y="1362"/>
                  </a:lnTo>
                  <a:lnTo>
                    <a:pt x="3500" y="1352"/>
                  </a:lnTo>
                  <a:lnTo>
                    <a:pt x="3496" y="1342"/>
                  </a:lnTo>
                  <a:lnTo>
                    <a:pt x="3489" y="1328"/>
                  </a:lnTo>
                  <a:lnTo>
                    <a:pt x="3480" y="1312"/>
                  </a:lnTo>
                  <a:lnTo>
                    <a:pt x="3474" y="1305"/>
                  </a:lnTo>
                  <a:lnTo>
                    <a:pt x="3467" y="1297"/>
                  </a:lnTo>
                  <a:lnTo>
                    <a:pt x="3458" y="1289"/>
                  </a:lnTo>
                  <a:lnTo>
                    <a:pt x="3450" y="1281"/>
                  </a:lnTo>
                  <a:lnTo>
                    <a:pt x="3439" y="1274"/>
                  </a:lnTo>
                  <a:lnTo>
                    <a:pt x="3426" y="1266"/>
                  </a:lnTo>
                  <a:lnTo>
                    <a:pt x="3426" y="1266"/>
                  </a:lnTo>
                  <a:lnTo>
                    <a:pt x="3409" y="1257"/>
                  </a:lnTo>
                  <a:lnTo>
                    <a:pt x="3409" y="1257"/>
                  </a:lnTo>
                  <a:lnTo>
                    <a:pt x="3402" y="1251"/>
                  </a:lnTo>
                  <a:lnTo>
                    <a:pt x="3396" y="1246"/>
                  </a:lnTo>
                  <a:lnTo>
                    <a:pt x="3389" y="1240"/>
                  </a:lnTo>
                  <a:lnTo>
                    <a:pt x="3382" y="1237"/>
                  </a:lnTo>
                  <a:lnTo>
                    <a:pt x="3367" y="1232"/>
                  </a:lnTo>
                  <a:lnTo>
                    <a:pt x="3353" y="1228"/>
                  </a:lnTo>
                  <a:lnTo>
                    <a:pt x="3339" y="1226"/>
                  </a:lnTo>
                  <a:lnTo>
                    <a:pt x="3329" y="1226"/>
                  </a:lnTo>
                  <a:lnTo>
                    <a:pt x="3320" y="1226"/>
                  </a:lnTo>
                  <a:lnTo>
                    <a:pt x="3320" y="1197"/>
                  </a:lnTo>
                  <a:lnTo>
                    <a:pt x="3307" y="1201"/>
                  </a:lnTo>
                  <a:lnTo>
                    <a:pt x="3307" y="1201"/>
                  </a:lnTo>
                  <a:lnTo>
                    <a:pt x="3305" y="1192"/>
                  </a:lnTo>
                  <a:lnTo>
                    <a:pt x="3301" y="1185"/>
                  </a:lnTo>
                  <a:lnTo>
                    <a:pt x="3296" y="1180"/>
                  </a:lnTo>
                  <a:lnTo>
                    <a:pt x="3292" y="1178"/>
                  </a:lnTo>
                  <a:lnTo>
                    <a:pt x="3292" y="967"/>
                  </a:lnTo>
                  <a:lnTo>
                    <a:pt x="3216" y="967"/>
                  </a:lnTo>
                  <a:lnTo>
                    <a:pt x="3216" y="1121"/>
                  </a:lnTo>
                  <a:lnTo>
                    <a:pt x="3211" y="1121"/>
                  </a:lnTo>
                  <a:lnTo>
                    <a:pt x="3211" y="1187"/>
                  </a:lnTo>
                  <a:lnTo>
                    <a:pt x="3209" y="1191"/>
                  </a:lnTo>
                  <a:lnTo>
                    <a:pt x="3188" y="1191"/>
                  </a:lnTo>
                  <a:lnTo>
                    <a:pt x="3188" y="589"/>
                  </a:lnTo>
                  <a:lnTo>
                    <a:pt x="3092" y="589"/>
                  </a:lnTo>
                  <a:lnTo>
                    <a:pt x="3092" y="1072"/>
                  </a:lnTo>
                  <a:lnTo>
                    <a:pt x="3092" y="1072"/>
                  </a:lnTo>
                  <a:lnTo>
                    <a:pt x="3078" y="1075"/>
                  </a:lnTo>
                  <a:lnTo>
                    <a:pt x="3066" y="1080"/>
                  </a:lnTo>
                  <a:lnTo>
                    <a:pt x="3066" y="640"/>
                  </a:lnTo>
                  <a:lnTo>
                    <a:pt x="2997" y="570"/>
                  </a:lnTo>
                  <a:lnTo>
                    <a:pt x="2912" y="639"/>
                  </a:lnTo>
                  <a:lnTo>
                    <a:pt x="2912" y="1016"/>
                  </a:lnTo>
                  <a:lnTo>
                    <a:pt x="2912" y="1016"/>
                  </a:lnTo>
                  <a:lnTo>
                    <a:pt x="2903" y="1016"/>
                  </a:lnTo>
                  <a:lnTo>
                    <a:pt x="2894" y="1016"/>
                  </a:lnTo>
                  <a:lnTo>
                    <a:pt x="2887" y="1019"/>
                  </a:lnTo>
                  <a:lnTo>
                    <a:pt x="2879" y="1020"/>
                  </a:lnTo>
                  <a:lnTo>
                    <a:pt x="2879" y="309"/>
                  </a:lnTo>
                  <a:lnTo>
                    <a:pt x="2832" y="307"/>
                  </a:lnTo>
                  <a:lnTo>
                    <a:pt x="2832" y="298"/>
                  </a:lnTo>
                  <a:lnTo>
                    <a:pt x="2869" y="298"/>
                  </a:lnTo>
                  <a:lnTo>
                    <a:pt x="2879" y="293"/>
                  </a:lnTo>
                  <a:lnTo>
                    <a:pt x="2879" y="284"/>
                  </a:lnTo>
                  <a:lnTo>
                    <a:pt x="2870" y="278"/>
                  </a:lnTo>
                  <a:lnTo>
                    <a:pt x="2830" y="277"/>
                  </a:lnTo>
                  <a:lnTo>
                    <a:pt x="2824" y="0"/>
                  </a:lnTo>
                  <a:lnTo>
                    <a:pt x="2818" y="277"/>
                  </a:lnTo>
                  <a:lnTo>
                    <a:pt x="2775" y="277"/>
                  </a:lnTo>
                  <a:lnTo>
                    <a:pt x="2766" y="283"/>
                  </a:lnTo>
                  <a:lnTo>
                    <a:pt x="2766" y="293"/>
                  </a:lnTo>
                  <a:lnTo>
                    <a:pt x="2777" y="298"/>
                  </a:lnTo>
                  <a:lnTo>
                    <a:pt x="2818" y="298"/>
                  </a:lnTo>
                  <a:lnTo>
                    <a:pt x="2818" y="306"/>
                  </a:lnTo>
                  <a:lnTo>
                    <a:pt x="2762" y="306"/>
                  </a:lnTo>
                  <a:lnTo>
                    <a:pt x="2762" y="991"/>
                  </a:lnTo>
                  <a:lnTo>
                    <a:pt x="2743" y="973"/>
                  </a:lnTo>
                  <a:lnTo>
                    <a:pt x="2710" y="1010"/>
                  </a:lnTo>
                  <a:lnTo>
                    <a:pt x="2710" y="1055"/>
                  </a:lnTo>
                  <a:lnTo>
                    <a:pt x="2700" y="1055"/>
                  </a:lnTo>
                  <a:lnTo>
                    <a:pt x="2700" y="1161"/>
                  </a:lnTo>
                  <a:lnTo>
                    <a:pt x="2689" y="1161"/>
                  </a:lnTo>
                  <a:lnTo>
                    <a:pt x="2689" y="1208"/>
                  </a:lnTo>
                  <a:lnTo>
                    <a:pt x="2668" y="1208"/>
                  </a:lnTo>
                  <a:lnTo>
                    <a:pt x="2668" y="961"/>
                  </a:lnTo>
                  <a:lnTo>
                    <a:pt x="2645" y="961"/>
                  </a:lnTo>
                  <a:lnTo>
                    <a:pt x="2645" y="886"/>
                  </a:lnTo>
                  <a:lnTo>
                    <a:pt x="2601" y="886"/>
                  </a:lnTo>
                  <a:lnTo>
                    <a:pt x="2601" y="961"/>
                  </a:lnTo>
                  <a:lnTo>
                    <a:pt x="2595" y="961"/>
                  </a:lnTo>
                  <a:lnTo>
                    <a:pt x="2595" y="1029"/>
                  </a:lnTo>
                  <a:lnTo>
                    <a:pt x="2525" y="1029"/>
                  </a:lnTo>
                  <a:lnTo>
                    <a:pt x="2525" y="1041"/>
                  </a:lnTo>
                  <a:lnTo>
                    <a:pt x="2525" y="1041"/>
                  </a:lnTo>
                  <a:lnTo>
                    <a:pt x="2510" y="1041"/>
                  </a:lnTo>
                  <a:lnTo>
                    <a:pt x="2510" y="1045"/>
                  </a:lnTo>
                  <a:lnTo>
                    <a:pt x="2505" y="1045"/>
                  </a:lnTo>
                  <a:lnTo>
                    <a:pt x="2505" y="993"/>
                  </a:lnTo>
                  <a:lnTo>
                    <a:pt x="2492" y="993"/>
                  </a:lnTo>
                  <a:lnTo>
                    <a:pt x="2492" y="970"/>
                  </a:lnTo>
                  <a:lnTo>
                    <a:pt x="2405" y="970"/>
                  </a:lnTo>
                  <a:lnTo>
                    <a:pt x="2405" y="1086"/>
                  </a:lnTo>
                  <a:lnTo>
                    <a:pt x="2373" y="1086"/>
                  </a:lnTo>
                  <a:lnTo>
                    <a:pt x="2373" y="1179"/>
                  </a:lnTo>
                  <a:lnTo>
                    <a:pt x="2357" y="1179"/>
                  </a:lnTo>
                  <a:lnTo>
                    <a:pt x="2357" y="1162"/>
                  </a:lnTo>
                  <a:lnTo>
                    <a:pt x="2330" y="1162"/>
                  </a:lnTo>
                  <a:lnTo>
                    <a:pt x="2330" y="1151"/>
                  </a:lnTo>
                  <a:lnTo>
                    <a:pt x="2318" y="1151"/>
                  </a:lnTo>
                  <a:lnTo>
                    <a:pt x="2318" y="1136"/>
                  </a:lnTo>
                  <a:lnTo>
                    <a:pt x="2301" y="1136"/>
                  </a:lnTo>
                  <a:lnTo>
                    <a:pt x="2301" y="1179"/>
                  </a:lnTo>
                  <a:lnTo>
                    <a:pt x="2291" y="1179"/>
                  </a:lnTo>
                  <a:lnTo>
                    <a:pt x="2291" y="1097"/>
                  </a:lnTo>
                  <a:lnTo>
                    <a:pt x="2268" y="961"/>
                  </a:lnTo>
                  <a:lnTo>
                    <a:pt x="2246" y="1097"/>
                  </a:lnTo>
                  <a:lnTo>
                    <a:pt x="2246" y="1175"/>
                  </a:lnTo>
                  <a:lnTo>
                    <a:pt x="2238" y="1176"/>
                  </a:lnTo>
                  <a:lnTo>
                    <a:pt x="2238" y="932"/>
                  </a:lnTo>
                  <a:lnTo>
                    <a:pt x="2122" y="932"/>
                  </a:lnTo>
                  <a:lnTo>
                    <a:pt x="2122" y="982"/>
                  </a:lnTo>
                  <a:lnTo>
                    <a:pt x="2105" y="982"/>
                  </a:lnTo>
                  <a:lnTo>
                    <a:pt x="2105" y="1080"/>
                  </a:lnTo>
                  <a:lnTo>
                    <a:pt x="2100" y="1080"/>
                  </a:lnTo>
                  <a:lnTo>
                    <a:pt x="2091" y="1041"/>
                  </a:lnTo>
                  <a:lnTo>
                    <a:pt x="2080" y="1080"/>
                  </a:lnTo>
                  <a:lnTo>
                    <a:pt x="2051" y="1080"/>
                  </a:lnTo>
                  <a:lnTo>
                    <a:pt x="2051" y="990"/>
                  </a:lnTo>
                  <a:lnTo>
                    <a:pt x="2028" y="990"/>
                  </a:lnTo>
                  <a:lnTo>
                    <a:pt x="2028" y="1009"/>
                  </a:lnTo>
                  <a:lnTo>
                    <a:pt x="1965" y="1009"/>
                  </a:lnTo>
                  <a:lnTo>
                    <a:pt x="1965" y="993"/>
                  </a:lnTo>
                  <a:lnTo>
                    <a:pt x="1934" y="993"/>
                  </a:lnTo>
                  <a:lnTo>
                    <a:pt x="1934" y="1015"/>
                  </a:lnTo>
                  <a:lnTo>
                    <a:pt x="1913" y="1015"/>
                  </a:lnTo>
                  <a:lnTo>
                    <a:pt x="1913" y="999"/>
                  </a:lnTo>
                  <a:lnTo>
                    <a:pt x="1888" y="999"/>
                  </a:lnTo>
                  <a:lnTo>
                    <a:pt x="1888" y="1082"/>
                  </a:lnTo>
                  <a:lnTo>
                    <a:pt x="1888" y="1082"/>
                  </a:lnTo>
                  <a:lnTo>
                    <a:pt x="1872" y="1082"/>
                  </a:lnTo>
                  <a:lnTo>
                    <a:pt x="1861" y="1080"/>
                  </a:lnTo>
                  <a:lnTo>
                    <a:pt x="1861" y="1080"/>
                  </a:lnTo>
                  <a:lnTo>
                    <a:pt x="1861" y="1092"/>
                  </a:lnTo>
                  <a:lnTo>
                    <a:pt x="1861" y="1109"/>
                  </a:lnTo>
                  <a:lnTo>
                    <a:pt x="1860" y="1132"/>
                  </a:lnTo>
                  <a:lnTo>
                    <a:pt x="1842" y="1132"/>
                  </a:lnTo>
                  <a:lnTo>
                    <a:pt x="1842" y="1185"/>
                  </a:lnTo>
                  <a:lnTo>
                    <a:pt x="1828" y="1185"/>
                  </a:lnTo>
                  <a:lnTo>
                    <a:pt x="1828" y="1100"/>
                  </a:lnTo>
                  <a:lnTo>
                    <a:pt x="1813" y="1069"/>
                  </a:lnTo>
                  <a:lnTo>
                    <a:pt x="1796" y="1106"/>
                  </a:lnTo>
                  <a:lnTo>
                    <a:pt x="1796" y="1166"/>
                  </a:lnTo>
                  <a:lnTo>
                    <a:pt x="1783" y="1166"/>
                  </a:lnTo>
                  <a:lnTo>
                    <a:pt x="1783" y="942"/>
                  </a:lnTo>
                  <a:lnTo>
                    <a:pt x="1700" y="942"/>
                  </a:lnTo>
                  <a:lnTo>
                    <a:pt x="1700" y="978"/>
                  </a:lnTo>
                  <a:lnTo>
                    <a:pt x="1691" y="978"/>
                  </a:lnTo>
                  <a:lnTo>
                    <a:pt x="1691" y="1055"/>
                  </a:lnTo>
                  <a:lnTo>
                    <a:pt x="1660" y="1055"/>
                  </a:lnTo>
                  <a:lnTo>
                    <a:pt x="1660" y="946"/>
                  </a:lnTo>
                  <a:lnTo>
                    <a:pt x="1606" y="946"/>
                  </a:lnTo>
                  <a:lnTo>
                    <a:pt x="1606" y="859"/>
                  </a:lnTo>
                  <a:lnTo>
                    <a:pt x="1538" y="859"/>
                  </a:lnTo>
                  <a:lnTo>
                    <a:pt x="1538" y="903"/>
                  </a:lnTo>
                  <a:lnTo>
                    <a:pt x="1473" y="903"/>
                  </a:lnTo>
                  <a:lnTo>
                    <a:pt x="1473" y="1073"/>
                  </a:lnTo>
                  <a:lnTo>
                    <a:pt x="1466" y="1073"/>
                  </a:lnTo>
                  <a:lnTo>
                    <a:pt x="1466" y="1143"/>
                  </a:lnTo>
                  <a:lnTo>
                    <a:pt x="1460" y="1150"/>
                  </a:lnTo>
                  <a:lnTo>
                    <a:pt x="1460" y="613"/>
                  </a:lnTo>
                  <a:lnTo>
                    <a:pt x="1449" y="613"/>
                  </a:lnTo>
                  <a:lnTo>
                    <a:pt x="1449" y="525"/>
                  </a:lnTo>
                  <a:lnTo>
                    <a:pt x="1436" y="525"/>
                  </a:lnTo>
                  <a:lnTo>
                    <a:pt x="1436" y="488"/>
                  </a:lnTo>
                  <a:lnTo>
                    <a:pt x="1423" y="488"/>
                  </a:lnTo>
                  <a:lnTo>
                    <a:pt x="1423" y="472"/>
                  </a:lnTo>
                  <a:lnTo>
                    <a:pt x="1410" y="472"/>
                  </a:lnTo>
                  <a:lnTo>
                    <a:pt x="1410" y="452"/>
                  </a:lnTo>
                  <a:lnTo>
                    <a:pt x="1399" y="454"/>
                  </a:lnTo>
                  <a:lnTo>
                    <a:pt x="1399" y="444"/>
                  </a:lnTo>
                  <a:lnTo>
                    <a:pt x="1391" y="443"/>
                  </a:lnTo>
                  <a:lnTo>
                    <a:pt x="1391" y="443"/>
                  </a:lnTo>
                  <a:lnTo>
                    <a:pt x="1391" y="398"/>
                  </a:lnTo>
                  <a:lnTo>
                    <a:pt x="1391" y="342"/>
                  </a:lnTo>
                  <a:lnTo>
                    <a:pt x="1391" y="342"/>
                  </a:lnTo>
                  <a:lnTo>
                    <a:pt x="1391" y="335"/>
                  </a:lnTo>
                  <a:lnTo>
                    <a:pt x="1390" y="330"/>
                  </a:lnTo>
                  <a:lnTo>
                    <a:pt x="1386" y="328"/>
                  </a:lnTo>
                  <a:lnTo>
                    <a:pt x="1383" y="325"/>
                  </a:lnTo>
                  <a:lnTo>
                    <a:pt x="1377" y="323"/>
                  </a:lnTo>
                  <a:lnTo>
                    <a:pt x="1373" y="321"/>
                  </a:lnTo>
                  <a:lnTo>
                    <a:pt x="1373" y="277"/>
                  </a:lnTo>
                  <a:lnTo>
                    <a:pt x="1368" y="277"/>
                  </a:lnTo>
                  <a:lnTo>
                    <a:pt x="1368" y="321"/>
                  </a:lnTo>
                  <a:lnTo>
                    <a:pt x="1368" y="321"/>
                  </a:lnTo>
                  <a:lnTo>
                    <a:pt x="1360" y="323"/>
                  </a:lnTo>
                  <a:lnTo>
                    <a:pt x="1355" y="324"/>
                  </a:lnTo>
                  <a:lnTo>
                    <a:pt x="1351" y="328"/>
                  </a:lnTo>
                  <a:lnTo>
                    <a:pt x="1349" y="330"/>
                  </a:lnTo>
                  <a:lnTo>
                    <a:pt x="1346" y="337"/>
                  </a:lnTo>
                  <a:lnTo>
                    <a:pt x="1345" y="339"/>
                  </a:lnTo>
                  <a:lnTo>
                    <a:pt x="1345" y="452"/>
                  </a:lnTo>
                  <a:lnTo>
                    <a:pt x="1328" y="452"/>
                  </a:lnTo>
                  <a:lnTo>
                    <a:pt x="1328" y="470"/>
                  </a:lnTo>
                  <a:lnTo>
                    <a:pt x="1314" y="470"/>
                  </a:lnTo>
                  <a:lnTo>
                    <a:pt x="1314" y="488"/>
                  </a:lnTo>
                  <a:lnTo>
                    <a:pt x="1301" y="489"/>
                  </a:lnTo>
                  <a:lnTo>
                    <a:pt x="1301" y="521"/>
                  </a:lnTo>
                  <a:lnTo>
                    <a:pt x="1291" y="522"/>
                  </a:lnTo>
                  <a:lnTo>
                    <a:pt x="1291" y="612"/>
                  </a:lnTo>
                  <a:lnTo>
                    <a:pt x="1283" y="612"/>
                  </a:lnTo>
                  <a:lnTo>
                    <a:pt x="1283" y="1061"/>
                  </a:lnTo>
                  <a:lnTo>
                    <a:pt x="1273" y="1070"/>
                  </a:lnTo>
                  <a:lnTo>
                    <a:pt x="1273" y="1079"/>
                  </a:lnTo>
                  <a:lnTo>
                    <a:pt x="1273" y="1079"/>
                  </a:lnTo>
                  <a:lnTo>
                    <a:pt x="1272" y="1079"/>
                  </a:lnTo>
                  <a:lnTo>
                    <a:pt x="1272" y="1105"/>
                  </a:lnTo>
                  <a:lnTo>
                    <a:pt x="1258" y="1105"/>
                  </a:lnTo>
                  <a:lnTo>
                    <a:pt x="1258" y="851"/>
                  </a:lnTo>
                  <a:lnTo>
                    <a:pt x="1188" y="851"/>
                  </a:lnTo>
                  <a:lnTo>
                    <a:pt x="1188" y="1124"/>
                  </a:lnTo>
                  <a:lnTo>
                    <a:pt x="1184" y="1124"/>
                  </a:lnTo>
                  <a:lnTo>
                    <a:pt x="1152" y="1092"/>
                  </a:lnTo>
                  <a:lnTo>
                    <a:pt x="1152" y="899"/>
                  </a:lnTo>
                  <a:lnTo>
                    <a:pt x="1152" y="871"/>
                  </a:lnTo>
                  <a:lnTo>
                    <a:pt x="1132" y="871"/>
                  </a:lnTo>
                  <a:lnTo>
                    <a:pt x="1132" y="851"/>
                  </a:lnTo>
                  <a:lnTo>
                    <a:pt x="1078" y="851"/>
                  </a:lnTo>
                  <a:lnTo>
                    <a:pt x="1078" y="723"/>
                  </a:lnTo>
                  <a:lnTo>
                    <a:pt x="1029" y="723"/>
                  </a:lnTo>
                  <a:lnTo>
                    <a:pt x="1029" y="988"/>
                  </a:lnTo>
                  <a:lnTo>
                    <a:pt x="984" y="988"/>
                  </a:lnTo>
                  <a:lnTo>
                    <a:pt x="984" y="764"/>
                  </a:lnTo>
                  <a:lnTo>
                    <a:pt x="926" y="764"/>
                  </a:lnTo>
                  <a:lnTo>
                    <a:pt x="926" y="1105"/>
                  </a:lnTo>
                  <a:lnTo>
                    <a:pt x="911" y="1105"/>
                  </a:lnTo>
                  <a:lnTo>
                    <a:pt x="911" y="1084"/>
                  </a:lnTo>
                  <a:lnTo>
                    <a:pt x="887" y="1086"/>
                  </a:lnTo>
                  <a:lnTo>
                    <a:pt x="887" y="1057"/>
                  </a:lnTo>
                  <a:lnTo>
                    <a:pt x="886" y="1057"/>
                  </a:lnTo>
                  <a:lnTo>
                    <a:pt x="886" y="1038"/>
                  </a:lnTo>
                  <a:lnTo>
                    <a:pt x="864" y="1038"/>
                  </a:lnTo>
                  <a:lnTo>
                    <a:pt x="864" y="1023"/>
                  </a:lnTo>
                  <a:lnTo>
                    <a:pt x="856" y="1023"/>
                  </a:lnTo>
                  <a:lnTo>
                    <a:pt x="856" y="872"/>
                  </a:lnTo>
                  <a:lnTo>
                    <a:pt x="776" y="872"/>
                  </a:lnTo>
                  <a:lnTo>
                    <a:pt x="776" y="1010"/>
                  </a:lnTo>
                  <a:lnTo>
                    <a:pt x="760" y="1010"/>
                  </a:lnTo>
                  <a:lnTo>
                    <a:pt x="760" y="872"/>
                  </a:lnTo>
                  <a:lnTo>
                    <a:pt x="688" y="872"/>
                  </a:lnTo>
                  <a:lnTo>
                    <a:pt x="688" y="986"/>
                  </a:lnTo>
                  <a:lnTo>
                    <a:pt x="665" y="986"/>
                  </a:lnTo>
                  <a:lnTo>
                    <a:pt x="665" y="1033"/>
                  </a:lnTo>
                  <a:lnTo>
                    <a:pt x="658" y="1028"/>
                  </a:lnTo>
                  <a:lnTo>
                    <a:pt x="647" y="1041"/>
                  </a:lnTo>
                  <a:lnTo>
                    <a:pt x="647" y="1059"/>
                  </a:lnTo>
                  <a:lnTo>
                    <a:pt x="637" y="1061"/>
                  </a:lnTo>
                  <a:lnTo>
                    <a:pt x="637" y="1162"/>
                  </a:lnTo>
                  <a:lnTo>
                    <a:pt x="620" y="1162"/>
                  </a:lnTo>
                  <a:lnTo>
                    <a:pt x="620" y="841"/>
                  </a:lnTo>
                  <a:lnTo>
                    <a:pt x="614" y="833"/>
                  </a:lnTo>
                  <a:lnTo>
                    <a:pt x="614" y="799"/>
                  </a:lnTo>
                  <a:lnTo>
                    <a:pt x="600" y="785"/>
                  </a:lnTo>
                  <a:lnTo>
                    <a:pt x="600" y="704"/>
                  </a:lnTo>
                  <a:lnTo>
                    <a:pt x="581" y="685"/>
                  </a:lnTo>
                  <a:lnTo>
                    <a:pt x="581" y="659"/>
                  </a:lnTo>
                  <a:lnTo>
                    <a:pt x="578" y="657"/>
                  </a:lnTo>
                  <a:lnTo>
                    <a:pt x="578" y="635"/>
                  </a:lnTo>
                  <a:lnTo>
                    <a:pt x="573" y="631"/>
                  </a:lnTo>
                  <a:lnTo>
                    <a:pt x="573" y="604"/>
                  </a:lnTo>
                  <a:lnTo>
                    <a:pt x="565" y="603"/>
                  </a:lnTo>
                  <a:lnTo>
                    <a:pt x="565" y="576"/>
                  </a:lnTo>
                  <a:lnTo>
                    <a:pt x="563" y="574"/>
                  </a:lnTo>
                  <a:lnTo>
                    <a:pt x="563" y="557"/>
                  </a:lnTo>
                  <a:lnTo>
                    <a:pt x="558" y="553"/>
                  </a:lnTo>
                  <a:lnTo>
                    <a:pt x="558" y="538"/>
                  </a:lnTo>
                  <a:lnTo>
                    <a:pt x="551" y="525"/>
                  </a:lnTo>
                  <a:lnTo>
                    <a:pt x="551" y="405"/>
                  </a:lnTo>
                  <a:lnTo>
                    <a:pt x="551" y="406"/>
                  </a:lnTo>
                  <a:lnTo>
                    <a:pt x="549" y="525"/>
                  </a:lnTo>
                  <a:lnTo>
                    <a:pt x="545" y="525"/>
                  </a:lnTo>
                  <a:lnTo>
                    <a:pt x="545" y="547"/>
                  </a:lnTo>
                  <a:lnTo>
                    <a:pt x="535" y="570"/>
                  </a:lnTo>
                  <a:lnTo>
                    <a:pt x="535" y="590"/>
                  </a:lnTo>
                  <a:lnTo>
                    <a:pt x="523" y="602"/>
                  </a:lnTo>
                  <a:lnTo>
                    <a:pt x="523" y="626"/>
                  </a:lnTo>
                  <a:lnTo>
                    <a:pt x="515" y="626"/>
                  </a:lnTo>
                  <a:lnTo>
                    <a:pt x="515" y="654"/>
                  </a:lnTo>
                  <a:lnTo>
                    <a:pt x="510" y="659"/>
                  </a:lnTo>
                  <a:lnTo>
                    <a:pt x="510" y="681"/>
                  </a:lnTo>
                  <a:lnTo>
                    <a:pt x="505" y="685"/>
                  </a:lnTo>
                  <a:lnTo>
                    <a:pt x="505" y="708"/>
                  </a:lnTo>
                  <a:lnTo>
                    <a:pt x="501" y="708"/>
                  </a:lnTo>
                  <a:lnTo>
                    <a:pt x="501" y="787"/>
                  </a:lnTo>
                  <a:lnTo>
                    <a:pt x="490" y="787"/>
                  </a:lnTo>
                  <a:lnTo>
                    <a:pt x="490" y="808"/>
                  </a:lnTo>
                  <a:lnTo>
                    <a:pt x="477" y="808"/>
                  </a:lnTo>
                  <a:lnTo>
                    <a:pt x="477" y="1148"/>
                  </a:lnTo>
                  <a:lnTo>
                    <a:pt x="461" y="1148"/>
                  </a:lnTo>
                  <a:lnTo>
                    <a:pt x="461" y="1130"/>
                  </a:lnTo>
                  <a:lnTo>
                    <a:pt x="453" y="1130"/>
                  </a:lnTo>
                  <a:lnTo>
                    <a:pt x="453" y="961"/>
                  </a:lnTo>
                  <a:lnTo>
                    <a:pt x="308" y="961"/>
                  </a:lnTo>
                  <a:lnTo>
                    <a:pt x="308" y="1175"/>
                  </a:lnTo>
                  <a:lnTo>
                    <a:pt x="308" y="1175"/>
                  </a:lnTo>
                  <a:lnTo>
                    <a:pt x="291" y="1175"/>
                  </a:lnTo>
                  <a:lnTo>
                    <a:pt x="286" y="1174"/>
                  </a:lnTo>
                  <a:lnTo>
                    <a:pt x="285" y="1174"/>
                  </a:lnTo>
                  <a:lnTo>
                    <a:pt x="285" y="1173"/>
                  </a:lnTo>
                  <a:lnTo>
                    <a:pt x="285" y="1205"/>
                  </a:lnTo>
                  <a:lnTo>
                    <a:pt x="278" y="1211"/>
                  </a:lnTo>
                  <a:lnTo>
                    <a:pt x="278" y="1105"/>
                  </a:lnTo>
                  <a:lnTo>
                    <a:pt x="237" y="1105"/>
                  </a:lnTo>
                  <a:lnTo>
                    <a:pt x="237" y="1215"/>
                  </a:lnTo>
                  <a:lnTo>
                    <a:pt x="217" y="1215"/>
                  </a:lnTo>
                  <a:lnTo>
                    <a:pt x="217" y="1078"/>
                  </a:lnTo>
                  <a:lnTo>
                    <a:pt x="119" y="1078"/>
                  </a:lnTo>
                  <a:lnTo>
                    <a:pt x="119" y="1266"/>
                  </a:lnTo>
                  <a:lnTo>
                    <a:pt x="95" y="1266"/>
                  </a:lnTo>
                  <a:lnTo>
                    <a:pt x="95" y="1169"/>
                  </a:lnTo>
                  <a:lnTo>
                    <a:pt x="0" y="1169"/>
                  </a:lnTo>
                  <a:lnTo>
                    <a:pt x="0" y="1238"/>
                  </a:lnTo>
                  <a:lnTo>
                    <a:pt x="0" y="1421"/>
                  </a:lnTo>
                  <a:lnTo>
                    <a:pt x="3720" y="1418"/>
                  </a:lnTo>
                  <a:lnTo>
                    <a:pt x="3720" y="1418"/>
                  </a:lnTo>
                  <a:lnTo>
                    <a:pt x="3720" y="1406"/>
                  </a:lnTo>
                  <a:lnTo>
                    <a:pt x="3717" y="1394"/>
                  </a:lnTo>
                  <a:lnTo>
                    <a:pt x="3715" y="1383"/>
                  </a:lnTo>
                  <a:lnTo>
                    <a:pt x="3712" y="1374"/>
                  </a:lnTo>
                  <a:lnTo>
                    <a:pt x="3707" y="1365"/>
                  </a:lnTo>
                  <a:lnTo>
                    <a:pt x="3703" y="1357"/>
                  </a:lnTo>
                  <a:lnTo>
                    <a:pt x="3698" y="1351"/>
                  </a:lnTo>
                  <a:lnTo>
                    <a:pt x="3693" y="1345"/>
                  </a:lnTo>
                  <a:lnTo>
                    <a:pt x="3683" y="1337"/>
                  </a:lnTo>
                  <a:lnTo>
                    <a:pt x="3674" y="1331"/>
                  </a:lnTo>
                  <a:lnTo>
                    <a:pt x="3665" y="13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auto">
            <a:xfrm>
              <a:off x="0" y="2899"/>
              <a:ext cx="3720" cy="1421"/>
            </a:xfrm>
            <a:custGeom>
              <a:avLst/>
              <a:gdLst>
                <a:gd name="T0" fmla="*/ 3649 w 3720"/>
                <a:gd name="T1" fmla="*/ 1249 h 1421"/>
                <a:gd name="T2" fmla="*/ 3638 w 3720"/>
                <a:gd name="T3" fmla="*/ 1210 h 1421"/>
                <a:gd name="T4" fmla="*/ 3675 w 3720"/>
                <a:gd name="T5" fmla="*/ 1089 h 1421"/>
                <a:gd name="T6" fmla="*/ 3596 w 3720"/>
                <a:gd name="T7" fmla="*/ 1013 h 1421"/>
                <a:gd name="T8" fmla="*/ 3584 w 3720"/>
                <a:gd name="T9" fmla="*/ 970 h 1421"/>
                <a:gd name="T10" fmla="*/ 3547 w 3720"/>
                <a:gd name="T11" fmla="*/ 961 h 1421"/>
                <a:gd name="T12" fmla="*/ 3546 w 3720"/>
                <a:gd name="T13" fmla="*/ 876 h 1421"/>
                <a:gd name="T14" fmla="*/ 3537 w 3720"/>
                <a:gd name="T15" fmla="*/ 841 h 1421"/>
                <a:gd name="T16" fmla="*/ 3519 w 3720"/>
                <a:gd name="T17" fmla="*/ 874 h 1421"/>
                <a:gd name="T18" fmla="*/ 3515 w 3720"/>
                <a:gd name="T19" fmla="*/ 997 h 1421"/>
                <a:gd name="T20" fmla="*/ 3532 w 3720"/>
                <a:gd name="T21" fmla="*/ 1124 h 1421"/>
                <a:gd name="T22" fmla="*/ 3519 w 3720"/>
                <a:gd name="T23" fmla="*/ 1289 h 1421"/>
                <a:gd name="T24" fmla="*/ 3500 w 3720"/>
                <a:gd name="T25" fmla="*/ 1352 h 1421"/>
                <a:gd name="T26" fmla="*/ 3450 w 3720"/>
                <a:gd name="T27" fmla="*/ 1281 h 1421"/>
                <a:gd name="T28" fmla="*/ 3396 w 3720"/>
                <a:gd name="T29" fmla="*/ 1246 h 1421"/>
                <a:gd name="T30" fmla="*/ 3320 w 3720"/>
                <a:gd name="T31" fmla="*/ 1226 h 1421"/>
                <a:gd name="T32" fmla="*/ 3292 w 3720"/>
                <a:gd name="T33" fmla="*/ 1178 h 1421"/>
                <a:gd name="T34" fmla="*/ 3188 w 3720"/>
                <a:gd name="T35" fmla="*/ 1191 h 1421"/>
                <a:gd name="T36" fmla="*/ 3066 w 3720"/>
                <a:gd name="T37" fmla="*/ 640 h 1421"/>
                <a:gd name="T38" fmla="*/ 2887 w 3720"/>
                <a:gd name="T39" fmla="*/ 1019 h 1421"/>
                <a:gd name="T40" fmla="*/ 2879 w 3720"/>
                <a:gd name="T41" fmla="*/ 284 h 1421"/>
                <a:gd name="T42" fmla="*/ 2766 w 3720"/>
                <a:gd name="T43" fmla="*/ 293 h 1421"/>
                <a:gd name="T44" fmla="*/ 2710 w 3720"/>
                <a:gd name="T45" fmla="*/ 1010 h 1421"/>
                <a:gd name="T46" fmla="*/ 2668 w 3720"/>
                <a:gd name="T47" fmla="*/ 961 h 1421"/>
                <a:gd name="T48" fmla="*/ 2525 w 3720"/>
                <a:gd name="T49" fmla="*/ 1029 h 1421"/>
                <a:gd name="T50" fmla="*/ 2492 w 3720"/>
                <a:gd name="T51" fmla="*/ 993 h 1421"/>
                <a:gd name="T52" fmla="*/ 2357 w 3720"/>
                <a:gd name="T53" fmla="*/ 1162 h 1421"/>
                <a:gd name="T54" fmla="*/ 2291 w 3720"/>
                <a:gd name="T55" fmla="*/ 1179 h 1421"/>
                <a:gd name="T56" fmla="*/ 2122 w 3720"/>
                <a:gd name="T57" fmla="*/ 932 h 1421"/>
                <a:gd name="T58" fmla="*/ 2051 w 3720"/>
                <a:gd name="T59" fmla="*/ 1080 h 1421"/>
                <a:gd name="T60" fmla="*/ 1934 w 3720"/>
                <a:gd name="T61" fmla="*/ 1015 h 1421"/>
                <a:gd name="T62" fmla="*/ 1861 w 3720"/>
                <a:gd name="T63" fmla="*/ 1080 h 1421"/>
                <a:gd name="T64" fmla="*/ 1828 w 3720"/>
                <a:gd name="T65" fmla="*/ 1185 h 1421"/>
                <a:gd name="T66" fmla="*/ 1700 w 3720"/>
                <a:gd name="T67" fmla="*/ 942 h 1421"/>
                <a:gd name="T68" fmla="*/ 1606 w 3720"/>
                <a:gd name="T69" fmla="*/ 859 h 1421"/>
                <a:gd name="T70" fmla="*/ 1460 w 3720"/>
                <a:gd name="T71" fmla="*/ 1150 h 1421"/>
                <a:gd name="T72" fmla="*/ 1423 w 3720"/>
                <a:gd name="T73" fmla="*/ 472 h 1421"/>
                <a:gd name="T74" fmla="*/ 1391 w 3720"/>
                <a:gd name="T75" fmla="*/ 398 h 1421"/>
                <a:gd name="T76" fmla="*/ 1377 w 3720"/>
                <a:gd name="T77" fmla="*/ 323 h 1421"/>
                <a:gd name="T78" fmla="*/ 1355 w 3720"/>
                <a:gd name="T79" fmla="*/ 324 h 1421"/>
                <a:gd name="T80" fmla="*/ 1328 w 3720"/>
                <a:gd name="T81" fmla="*/ 470 h 1421"/>
                <a:gd name="T82" fmla="*/ 1283 w 3720"/>
                <a:gd name="T83" fmla="*/ 612 h 1421"/>
                <a:gd name="T84" fmla="*/ 1258 w 3720"/>
                <a:gd name="T85" fmla="*/ 1105 h 1421"/>
                <a:gd name="T86" fmla="*/ 1152 w 3720"/>
                <a:gd name="T87" fmla="*/ 871 h 1421"/>
                <a:gd name="T88" fmla="*/ 984 w 3720"/>
                <a:gd name="T89" fmla="*/ 988 h 1421"/>
                <a:gd name="T90" fmla="*/ 887 w 3720"/>
                <a:gd name="T91" fmla="*/ 1057 h 1421"/>
                <a:gd name="T92" fmla="*/ 776 w 3720"/>
                <a:gd name="T93" fmla="*/ 872 h 1421"/>
                <a:gd name="T94" fmla="*/ 665 w 3720"/>
                <a:gd name="T95" fmla="*/ 1033 h 1421"/>
                <a:gd name="T96" fmla="*/ 620 w 3720"/>
                <a:gd name="T97" fmla="*/ 841 h 1421"/>
                <a:gd name="T98" fmla="*/ 578 w 3720"/>
                <a:gd name="T99" fmla="*/ 657 h 1421"/>
                <a:gd name="T100" fmla="*/ 563 w 3720"/>
                <a:gd name="T101" fmla="*/ 557 h 1421"/>
                <a:gd name="T102" fmla="*/ 545 w 3720"/>
                <a:gd name="T103" fmla="*/ 525 h 1421"/>
                <a:gd name="T104" fmla="*/ 515 w 3720"/>
                <a:gd name="T105" fmla="*/ 654 h 1421"/>
                <a:gd name="T106" fmla="*/ 490 w 3720"/>
                <a:gd name="T107" fmla="*/ 787 h 1421"/>
                <a:gd name="T108" fmla="*/ 453 w 3720"/>
                <a:gd name="T109" fmla="*/ 961 h 1421"/>
                <a:gd name="T110" fmla="*/ 285 w 3720"/>
                <a:gd name="T111" fmla="*/ 1173 h 1421"/>
                <a:gd name="T112" fmla="*/ 217 w 3720"/>
                <a:gd name="T113" fmla="*/ 1078 h 1421"/>
                <a:gd name="T114" fmla="*/ 0 w 3720"/>
                <a:gd name="T115" fmla="*/ 1421 h 1421"/>
                <a:gd name="T116" fmla="*/ 3707 w 3720"/>
                <a:gd name="T117" fmla="*/ 1365 h 1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720" h="1421">
                  <a:moveTo>
                    <a:pt x="3665" y="1328"/>
                  </a:moveTo>
                  <a:lnTo>
                    <a:pt x="3682" y="1328"/>
                  </a:lnTo>
                  <a:lnTo>
                    <a:pt x="3682" y="1307"/>
                  </a:lnTo>
                  <a:lnTo>
                    <a:pt x="3665" y="1307"/>
                  </a:lnTo>
                  <a:lnTo>
                    <a:pt x="3665" y="1292"/>
                  </a:lnTo>
                  <a:lnTo>
                    <a:pt x="3649" y="1290"/>
                  </a:lnTo>
                  <a:lnTo>
                    <a:pt x="3649" y="1249"/>
                  </a:lnTo>
                  <a:lnTo>
                    <a:pt x="3639" y="1249"/>
                  </a:lnTo>
                  <a:lnTo>
                    <a:pt x="3639" y="1238"/>
                  </a:lnTo>
                  <a:lnTo>
                    <a:pt x="3612" y="1232"/>
                  </a:lnTo>
                  <a:lnTo>
                    <a:pt x="3614" y="1221"/>
                  </a:lnTo>
                  <a:lnTo>
                    <a:pt x="3628" y="1221"/>
                  </a:lnTo>
                  <a:lnTo>
                    <a:pt x="3629" y="1214"/>
                  </a:lnTo>
                  <a:lnTo>
                    <a:pt x="3638" y="1210"/>
                  </a:lnTo>
                  <a:lnTo>
                    <a:pt x="3641" y="1201"/>
                  </a:lnTo>
                  <a:lnTo>
                    <a:pt x="3649" y="1198"/>
                  </a:lnTo>
                  <a:lnTo>
                    <a:pt x="3643" y="1129"/>
                  </a:lnTo>
                  <a:lnTo>
                    <a:pt x="3643" y="1129"/>
                  </a:lnTo>
                  <a:lnTo>
                    <a:pt x="3660" y="1109"/>
                  </a:lnTo>
                  <a:lnTo>
                    <a:pt x="3675" y="1089"/>
                  </a:lnTo>
                  <a:lnTo>
                    <a:pt x="3675" y="1089"/>
                  </a:lnTo>
                  <a:lnTo>
                    <a:pt x="3665" y="1078"/>
                  </a:lnTo>
                  <a:lnTo>
                    <a:pt x="3655" y="1065"/>
                  </a:lnTo>
                  <a:lnTo>
                    <a:pt x="3637" y="1080"/>
                  </a:lnTo>
                  <a:lnTo>
                    <a:pt x="3616" y="1041"/>
                  </a:lnTo>
                  <a:lnTo>
                    <a:pt x="3598" y="1041"/>
                  </a:lnTo>
                  <a:lnTo>
                    <a:pt x="3584" y="1024"/>
                  </a:lnTo>
                  <a:lnTo>
                    <a:pt x="3596" y="1013"/>
                  </a:lnTo>
                  <a:lnTo>
                    <a:pt x="3597" y="995"/>
                  </a:lnTo>
                  <a:lnTo>
                    <a:pt x="3616" y="992"/>
                  </a:lnTo>
                  <a:lnTo>
                    <a:pt x="3598" y="986"/>
                  </a:lnTo>
                  <a:lnTo>
                    <a:pt x="3616" y="975"/>
                  </a:lnTo>
                  <a:lnTo>
                    <a:pt x="3593" y="975"/>
                  </a:lnTo>
                  <a:lnTo>
                    <a:pt x="3606" y="960"/>
                  </a:lnTo>
                  <a:lnTo>
                    <a:pt x="3584" y="970"/>
                  </a:lnTo>
                  <a:lnTo>
                    <a:pt x="3583" y="951"/>
                  </a:lnTo>
                  <a:lnTo>
                    <a:pt x="3574" y="969"/>
                  </a:lnTo>
                  <a:lnTo>
                    <a:pt x="3567" y="969"/>
                  </a:lnTo>
                  <a:lnTo>
                    <a:pt x="3555" y="959"/>
                  </a:lnTo>
                  <a:lnTo>
                    <a:pt x="3561" y="977"/>
                  </a:lnTo>
                  <a:lnTo>
                    <a:pt x="3547" y="975"/>
                  </a:lnTo>
                  <a:lnTo>
                    <a:pt x="3547" y="961"/>
                  </a:lnTo>
                  <a:lnTo>
                    <a:pt x="3544" y="960"/>
                  </a:lnTo>
                  <a:lnTo>
                    <a:pt x="3543" y="909"/>
                  </a:lnTo>
                  <a:lnTo>
                    <a:pt x="3534" y="897"/>
                  </a:lnTo>
                  <a:lnTo>
                    <a:pt x="3534" y="895"/>
                  </a:lnTo>
                  <a:lnTo>
                    <a:pt x="3550" y="895"/>
                  </a:lnTo>
                  <a:lnTo>
                    <a:pt x="3550" y="881"/>
                  </a:lnTo>
                  <a:lnTo>
                    <a:pt x="3546" y="876"/>
                  </a:lnTo>
                  <a:lnTo>
                    <a:pt x="3534" y="874"/>
                  </a:lnTo>
                  <a:lnTo>
                    <a:pt x="3534" y="871"/>
                  </a:lnTo>
                  <a:lnTo>
                    <a:pt x="3546" y="869"/>
                  </a:lnTo>
                  <a:lnTo>
                    <a:pt x="3546" y="858"/>
                  </a:lnTo>
                  <a:lnTo>
                    <a:pt x="3542" y="851"/>
                  </a:lnTo>
                  <a:lnTo>
                    <a:pt x="3542" y="846"/>
                  </a:lnTo>
                  <a:lnTo>
                    <a:pt x="3537" y="841"/>
                  </a:lnTo>
                  <a:lnTo>
                    <a:pt x="3543" y="827"/>
                  </a:lnTo>
                  <a:lnTo>
                    <a:pt x="3543" y="817"/>
                  </a:lnTo>
                  <a:lnTo>
                    <a:pt x="3517" y="851"/>
                  </a:lnTo>
                  <a:lnTo>
                    <a:pt x="3517" y="865"/>
                  </a:lnTo>
                  <a:lnTo>
                    <a:pt x="3521" y="871"/>
                  </a:lnTo>
                  <a:lnTo>
                    <a:pt x="3523" y="874"/>
                  </a:lnTo>
                  <a:lnTo>
                    <a:pt x="3519" y="874"/>
                  </a:lnTo>
                  <a:lnTo>
                    <a:pt x="3514" y="881"/>
                  </a:lnTo>
                  <a:lnTo>
                    <a:pt x="3514" y="895"/>
                  </a:lnTo>
                  <a:lnTo>
                    <a:pt x="3521" y="899"/>
                  </a:lnTo>
                  <a:lnTo>
                    <a:pt x="3521" y="917"/>
                  </a:lnTo>
                  <a:lnTo>
                    <a:pt x="3529" y="917"/>
                  </a:lnTo>
                  <a:lnTo>
                    <a:pt x="3529" y="935"/>
                  </a:lnTo>
                  <a:lnTo>
                    <a:pt x="3515" y="997"/>
                  </a:lnTo>
                  <a:lnTo>
                    <a:pt x="3515" y="1023"/>
                  </a:lnTo>
                  <a:lnTo>
                    <a:pt x="3524" y="1029"/>
                  </a:lnTo>
                  <a:lnTo>
                    <a:pt x="3524" y="1057"/>
                  </a:lnTo>
                  <a:lnTo>
                    <a:pt x="3530" y="1073"/>
                  </a:lnTo>
                  <a:lnTo>
                    <a:pt x="3524" y="1110"/>
                  </a:lnTo>
                  <a:lnTo>
                    <a:pt x="3524" y="1124"/>
                  </a:lnTo>
                  <a:lnTo>
                    <a:pt x="3532" y="1124"/>
                  </a:lnTo>
                  <a:lnTo>
                    <a:pt x="3533" y="1132"/>
                  </a:lnTo>
                  <a:lnTo>
                    <a:pt x="3532" y="1161"/>
                  </a:lnTo>
                  <a:lnTo>
                    <a:pt x="3538" y="1161"/>
                  </a:lnTo>
                  <a:lnTo>
                    <a:pt x="3538" y="1196"/>
                  </a:lnTo>
                  <a:lnTo>
                    <a:pt x="3532" y="1219"/>
                  </a:lnTo>
                  <a:lnTo>
                    <a:pt x="3532" y="1289"/>
                  </a:lnTo>
                  <a:lnTo>
                    <a:pt x="3519" y="1289"/>
                  </a:lnTo>
                  <a:lnTo>
                    <a:pt x="3519" y="1307"/>
                  </a:lnTo>
                  <a:lnTo>
                    <a:pt x="3500" y="1307"/>
                  </a:lnTo>
                  <a:lnTo>
                    <a:pt x="3505" y="1329"/>
                  </a:lnTo>
                  <a:lnTo>
                    <a:pt x="3520" y="1329"/>
                  </a:lnTo>
                  <a:lnTo>
                    <a:pt x="3502" y="1362"/>
                  </a:lnTo>
                  <a:lnTo>
                    <a:pt x="3502" y="1362"/>
                  </a:lnTo>
                  <a:lnTo>
                    <a:pt x="3500" y="1352"/>
                  </a:lnTo>
                  <a:lnTo>
                    <a:pt x="3496" y="1342"/>
                  </a:lnTo>
                  <a:lnTo>
                    <a:pt x="3489" y="1328"/>
                  </a:lnTo>
                  <a:lnTo>
                    <a:pt x="3480" y="1312"/>
                  </a:lnTo>
                  <a:lnTo>
                    <a:pt x="3474" y="1305"/>
                  </a:lnTo>
                  <a:lnTo>
                    <a:pt x="3467" y="1297"/>
                  </a:lnTo>
                  <a:lnTo>
                    <a:pt x="3458" y="1289"/>
                  </a:lnTo>
                  <a:lnTo>
                    <a:pt x="3450" y="1281"/>
                  </a:lnTo>
                  <a:lnTo>
                    <a:pt x="3439" y="1274"/>
                  </a:lnTo>
                  <a:lnTo>
                    <a:pt x="3426" y="1266"/>
                  </a:lnTo>
                  <a:lnTo>
                    <a:pt x="3426" y="1266"/>
                  </a:lnTo>
                  <a:lnTo>
                    <a:pt x="3409" y="1257"/>
                  </a:lnTo>
                  <a:lnTo>
                    <a:pt x="3409" y="1257"/>
                  </a:lnTo>
                  <a:lnTo>
                    <a:pt x="3402" y="1251"/>
                  </a:lnTo>
                  <a:lnTo>
                    <a:pt x="3396" y="1246"/>
                  </a:lnTo>
                  <a:lnTo>
                    <a:pt x="3389" y="1240"/>
                  </a:lnTo>
                  <a:lnTo>
                    <a:pt x="3382" y="1237"/>
                  </a:lnTo>
                  <a:lnTo>
                    <a:pt x="3367" y="1232"/>
                  </a:lnTo>
                  <a:lnTo>
                    <a:pt x="3353" y="1228"/>
                  </a:lnTo>
                  <a:lnTo>
                    <a:pt x="3339" y="1226"/>
                  </a:lnTo>
                  <a:lnTo>
                    <a:pt x="3329" y="1226"/>
                  </a:lnTo>
                  <a:lnTo>
                    <a:pt x="3320" y="1226"/>
                  </a:lnTo>
                  <a:lnTo>
                    <a:pt x="3320" y="1197"/>
                  </a:lnTo>
                  <a:lnTo>
                    <a:pt x="3307" y="1201"/>
                  </a:lnTo>
                  <a:lnTo>
                    <a:pt x="3307" y="1201"/>
                  </a:lnTo>
                  <a:lnTo>
                    <a:pt x="3305" y="1192"/>
                  </a:lnTo>
                  <a:lnTo>
                    <a:pt x="3301" y="1185"/>
                  </a:lnTo>
                  <a:lnTo>
                    <a:pt x="3296" y="1180"/>
                  </a:lnTo>
                  <a:lnTo>
                    <a:pt x="3292" y="1178"/>
                  </a:lnTo>
                  <a:lnTo>
                    <a:pt x="3292" y="967"/>
                  </a:lnTo>
                  <a:lnTo>
                    <a:pt x="3216" y="967"/>
                  </a:lnTo>
                  <a:lnTo>
                    <a:pt x="3216" y="1121"/>
                  </a:lnTo>
                  <a:lnTo>
                    <a:pt x="3211" y="1121"/>
                  </a:lnTo>
                  <a:lnTo>
                    <a:pt x="3211" y="1187"/>
                  </a:lnTo>
                  <a:lnTo>
                    <a:pt x="3209" y="1191"/>
                  </a:lnTo>
                  <a:lnTo>
                    <a:pt x="3188" y="1191"/>
                  </a:lnTo>
                  <a:lnTo>
                    <a:pt x="3188" y="589"/>
                  </a:lnTo>
                  <a:lnTo>
                    <a:pt x="3092" y="589"/>
                  </a:lnTo>
                  <a:lnTo>
                    <a:pt x="3092" y="1072"/>
                  </a:lnTo>
                  <a:lnTo>
                    <a:pt x="3092" y="1072"/>
                  </a:lnTo>
                  <a:lnTo>
                    <a:pt x="3078" y="1075"/>
                  </a:lnTo>
                  <a:lnTo>
                    <a:pt x="3066" y="1080"/>
                  </a:lnTo>
                  <a:lnTo>
                    <a:pt x="3066" y="640"/>
                  </a:lnTo>
                  <a:lnTo>
                    <a:pt x="2997" y="570"/>
                  </a:lnTo>
                  <a:lnTo>
                    <a:pt x="2912" y="639"/>
                  </a:lnTo>
                  <a:lnTo>
                    <a:pt x="2912" y="1016"/>
                  </a:lnTo>
                  <a:lnTo>
                    <a:pt x="2912" y="1016"/>
                  </a:lnTo>
                  <a:lnTo>
                    <a:pt x="2903" y="1016"/>
                  </a:lnTo>
                  <a:lnTo>
                    <a:pt x="2894" y="1016"/>
                  </a:lnTo>
                  <a:lnTo>
                    <a:pt x="2887" y="1019"/>
                  </a:lnTo>
                  <a:lnTo>
                    <a:pt x="2879" y="1020"/>
                  </a:lnTo>
                  <a:lnTo>
                    <a:pt x="2879" y="309"/>
                  </a:lnTo>
                  <a:lnTo>
                    <a:pt x="2832" y="307"/>
                  </a:lnTo>
                  <a:lnTo>
                    <a:pt x="2832" y="298"/>
                  </a:lnTo>
                  <a:lnTo>
                    <a:pt x="2869" y="298"/>
                  </a:lnTo>
                  <a:lnTo>
                    <a:pt x="2879" y="293"/>
                  </a:lnTo>
                  <a:lnTo>
                    <a:pt x="2879" y="284"/>
                  </a:lnTo>
                  <a:lnTo>
                    <a:pt x="2870" y="278"/>
                  </a:lnTo>
                  <a:lnTo>
                    <a:pt x="2830" y="277"/>
                  </a:lnTo>
                  <a:lnTo>
                    <a:pt x="2824" y="0"/>
                  </a:lnTo>
                  <a:lnTo>
                    <a:pt x="2818" y="277"/>
                  </a:lnTo>
                  <a:lnTo>
                    <a:pt x="2775" y="277"/>
                  </a:lnTo>
                  <a:lnTo>
                    <a:pt x="2766" y="283"/>
                  </a:lnTo>
                  <a:lnTo>
                    <a:pt x="2766" y="293"/>
                  </a:lnTo>
                  <a:lnTo>
                    <a:pt x="2777" y="298"/>
                  </a:lnTo>
                  <a:lnTo>
                    <a:pt x="2818" y="298"/>
                  </a:lnTo>
                  <a:lnTo>
                    <a:pt x="2818" y="306"/>
                  </a:lnTo>
                  <a:lnTo>
                    <a:pt x="2762" y="306"/>
                  </a:lnTo>
                  <a:lnTo>
                    <a:pt x="2762" y="991"/>
                  </a:lnTo>
                  <a:lnTo>
                    <a:pt x="2743" y="973"/>
                  </a:lnTo>
                  <a:lnTo>
                    <a:pt x="2710" y="1010"/>
                  </a:lnTo>
                  <a:lnTo>
                    <a:pt x="2710" y="1055"/>
                  </a:lnTo>
                  <a:lnTo>
                    <a:pt x="2700" y="1055"/>
                  </a:lnTo>
                  <a:lnTo>
                    <a:pt x="2700" y="1161"/>
                  </a:lnTo>
                  <a:lnTo>
                    <a:pt x="2689" y="1161"/>
                  </a:lnTo>
                  <a:lnTo>
                    <a:pt x="2689" y="1208"/>
                  </a:lnTo>
                  <a:lnTo>
                    <a:pt x="2668" y="1208"/>
                  </a:lnTo>
                  <a:lnTo>
                    <a:pt x="2668" y="961"/>
                  </a:lnTo>
                  <a:lnTo>
                    <a:pt x="2645" y="961"/>
                  </a:lnTo>
                  <a:lnTo>
                    <a:pt x="2645" y="886"/>
                  </a:lnTo>
                  <a:lnTo>
                    <a:pt x="2601" y="886"/>
                  </a:lnTo>
                  <a:lnTo>
                    <a:pt x="2601" y="961"/>
                  </a:lnTo>
                  <a:lnTo>
                    <a:pt x="2595" y="961"/>
                  </a:lnTo>
                  <a:lnTo>
                    <a:pt x="2595" y="1029"/>
                  </a:lnTo>
                  <a:lnTo>
                    <a:pt x="2525" y="1029"/>
                  </a:lnTo>
                  <a:lnTo>
                    <a:pt x="2525" y="1041"/>
                  </a:lnTo>
                  <a:lnTo>
                    <a:pt x="2525" y="1041"/>
                  </a:lnTo>
                  <a:lnTo>
                    <a:pt x="2510" y="1041"/>
                  </a:lnTo>
                  <a:lnTo>
                    <a:pt x="2510" y="1045"/>
                  </a:lnTo>
                  <a:lnTo>
                    <a:pt x="2505" y="1045"/>
                  </a:lnTo>
                  <a:lnTo>
                    <a:pt x="2505" y="993"/>
                  </a:lnTo>
                  <a:lnTo>
                    <a:pt x="2492" y="993"/>
                  </a:lnTo>
                  <a:lnTo>
                    <a:pt x="2492" y="970"/>
                  </a:lnTo>
                  <a:lnTo>
                    <a:pt x="2405" y="970"/>
                  </a:lnTo>
                  <a:lnTo>
                    <a:pt x="2405" y="1086"/>
                  </a:lnTo>
                  <a:lnTo>
                    <a:pt x="2373" y="1086"/>
                  </a:lnTo>
                  <a:lnTo>
                    <a:pt x="2373" y="1179"/>
                  </a:lnTo>
                  <a:lnTo>
                    <a:pt x="2357" y="1179"/>
                  </a:lnTo>
                  <a:lnTo>
                    <a:pt x="2357" y="1162"/>
                  </a:lnTo>
                  <a:lnTo>
                    <a:pt x="2330" y="1162"/>
                  </a:lnTo>
                  <a:lnTo>
                    <a:pt x="2330" y="1151"/>
                  </a:lnTo>
                  <a:lnTo>
                    <a:pt x="2318" y="1151"/>
                  </a:lnTo>
                  <a:lnTo>
                    <a:pt x="2318" y="1136"/>
                  </a:lnTo>
                  <a:lnTo>
                    <a:pt x="2301" y="1136"/>
                  </a:lnTo>
                  <a:lnTo>
                    <a:pt x="2301" y="1179"/>
                  </a:lnTo>
                  <a:lnTo>
                    <a:pt x="2291" y="1179"/>
                  </a:lnTo>
                  <a:lnTo>
                    <a:pt x="2291" y="1097"/>
                  </a:lnTo>
                  <a:lnTo>
                    <a:pt x="2268" y="961"/>
                  </a:lnTo>
                  <a:lnTo>
                    <a:pt x="2246" y="1097"/>
                  </a:lnTo>
                  <a:lnTo>
                    <a:pt x="2246" y="1175"/>
                  </a:lnTo>
                  <a:lnTo>
                    <a:pt x="2238" y="1176"/>
                  </a:lnTo>
                  <a:lnTo>
                    <a:pt x="2238" y="932"/>
                  </a:lnTo>
                  <a:lnTo>
                    <a:pt x="2122" y="932"/>
                  </a:lnTo>
                  <a:lnTo>
                    <a:pt x="2122" y="982"/>
                  </a:lnTo>
                  <a:lnTo>
                    <a:pt x="2105" y="982"/>
                  </a:lnTo>
                  <a:lnTo>
                    <a:pt x="2105" y="1080"/>
                  </a:lnTo>
                  <a:lnTo>
                    <a:pt x="2100" y="1080"/>
                  </a:lnTo>
                  <a:lnTo>
                    <a:pt x="2091" y="1041"/>
                  </a:lnTo>
                  <a:lnTo>
                    <a:pt x="2080" y="1080"/>
                  </a:lnTo>
                  <a:lnTo>
                    <a:pt x="2051" y="1080"/>
                  </a:lnTo>
                  <a:lnTo>
                    <a:pt x="2051" y="990"/>
                  </a:lnTo>
                  <a:lnTo>
                    <a:pt x="2028" y="990"/>
                  </a:lnTo>
                  <a:lnTo>
                    <a:pt x="2028" y="1009"/>
                  </a:lnTo>
                  <a:lnTo>
                    <a:pt x="1965" y="1009"/>
                  </a:lnTo>
                  <a:lnTo>
                    <a:pt x="1965" y="993"/>
                  </a:lnTo>
                  <a:lnTo>
                    <a:pt x="1934" y="993"/>
                  </a:lnTo>
                  <a:lnTo>
                    <a:pt x="1934" y="1015"/>
                  </a:lnTo>
                  <a:lnTo>
                    <a:pt x="1913" y="1015"/>
                  </a:lnTo>
                  <a:lnTo>
                    <a:pt x="1913" y="999"/>
                  </a:lnTo>
                  <a:lnTo>
                    <a:pt x="1888" y="999"/>
                  </a:lnTo>
                  <a:lnTo>
                    <a:pt x="1888" y="1082"/>
                  </a:lnTo>
                  <a:lnTo>
                    <a:pt x="1888" y="1082"/>
                  </a:lnTo>
                  <a:lnTo>
                    <a:pt x="1872" y="1082"/>
                  </a:lnTo>
                  <a:lnTo>
                    <a:pt x="1861" y="1080"/>
                  </a:lnTo>
                  <a:lnTo>
                    <a:pt x="1861" y="1080"/>
                  </a:lnTo>
                  <a:lnTo>
                    <a:pt x="1861" y="1092"/>
                  </a:lnTo>
                  <a:lnTo>
                    <a:pt x="1861" y="1109"/>
                  </a:lnTo>
                  <a:lnTo>
                    <a:pt x="1860" y="1132"/>
                  </a:lnTo>
                  <a:lnTo>
                    <a:pt x="1842" y="1132"/>
                  </a:lnTo>
                  <a:lnTo>
                    <a:pt x="1842" y="1185"/>
                  </a:lnTo>
                  <a:lnTo>
                    <a:pt x="1828" y="1185"/>
                  </a:lnTo>
                  <a:lnTo>
                    <a:pt x="1828" y="1100"/>
                  </a:lnTo>
                  <a:lnTo>
                    <a:pt x="1813" y="1069"/>
                  </a:lnTo>
                  <a:lnTo>
                    <a:pt x="1796" y="1106"/>
                  </a:lnTo>
                  <a:lnTo>
                    <a:pt x="1796" y="1166"/>
                  </a:lnTo>
                  <a:lnTo>
                    <a:pt x="1783" y="1166"/>
                  </a:lnTo>
                  <a:lnTo>
                    <a:pt x="1783" y="942"/>
                  </a:lnTo>
                  <a:lnTo>
                    <a:pt x="1700" y="942"/>
                  </a:lnTo>
                  <a:lnTo>
                    <a:pt x="1700" y="978"/>
                  </a:lnTo>
                  <a:lnTo>
                    <a:pt x="1691" y="978"/>
                  </a:lnTo>
                  <a:lnTo>
                    <a:pt x="1691" y="1055"/>
                  </a:lnTo>
                  <a:lnTo>
                    <a:pt x="1660" y="1055"/>
                  </a:lnTo>
                  <a:lnTo>
                    <a:pt x="1660" y="946"/>
                  </a:lnTo>
                  <a:lnTo>
                    <a:pt x="1606" y="946"/>
                  </a:lnTo>
                  <a:lnTo>
                    <a:pt x="1606" y="859"/>
                  </a:lnTo>
                  <a:lnTo>
                    <a:pt x="1538" y="859"/>
                  </a:lnTo>
                  <a:lnTo>
                    <a:pt x="1538" y="903"/>
                  </a:lnTo>
                  <a:lnTo>
                    <a:pt x="1473" y="903"/>
                  </a:lnTo>
                  <a:lnTo>
                    <a:pt x="1473" y="1073"/>
                  </a:lnTo>
                  <a:lnTo>
                    <a:pt x="1466" y="1073"/>
                  </a:lnTo>
                  <a:lnTo>
                    <a:pt x="1466" y="1143"/>
                  </a:lnTo>
                  <a:lnTo>
                    <a:pt x="1460" y="1150"/>
                  </a:lnTo>
                  <a:lnTo>
                    <a:pt x="1460" y="613"/>
                  </a:lnTo>
                  <a:lnTo>
                    <a:pt x="1449" y="613"/>
                  </a:lnTo>
                  <a:lnTo>
                    <a:pt x="1449" y="525"/>
                  </a:lnTo>
                  <a:lnTo>
                    <a:pt x="1436" y="525"/>
                  </a:lnTo>
                  <a:lnTo>
                    <a:pt x="1436" y="488"/>
                  </a:lnTo>
                  <a:lnTo>
                    <a:pt x="1423" y="488"/>
                  </a:lnTo>
                  <a:lnTo>
                    <a:pt x="1423" y="472"/>
                  </a:lnTo>
                  <a:lnTo>
                    <a:pt x="1410" y="472"/>
                  </a:lnTo>
                  <a:lnTo>
                    <a:pt x="1410" y="452"/>
                  </a:lnTo>
                  <a:lnTo>
                    <a:pt x="1399" y="454"/>
                  </a:lnTo>
                  <a:lnTo>
                    <a:pt x="1399" y="444"/>
                  </a:lnTo>
                  <a:lnTo>
                    <a:pt x="1391" y="443"/>
                  </a:lnTo>
                  <a:lnTo>
                    <a:pt x="1391" y="443"/>
                  </a:lnTo>
                  <a:lnTo>
                    <a:pt x="1391" y="398"/>
                  </a:lnTo>
                  <a:lnTo>
                    <a:pt x="1391" y="342"/>
                  </a:lnTo>
                  <a:lnTo>
                    <a:pt x="1391" y="342"/>
                  </a:lnTo>
                  <a:lnTo>
                    <a:pt x="1391" y="335"/>
                  </a:lnTo>
                  <a:lnTo>
                    <a:pt x="1390" y="330"/>
                  </a:lnTo>
                  <a:lnTo>
                    <a:pt x="1386" y="328"/>
                  </a:lnTo>
                  <a:lnTo>
                    <a:pt x="1383" y="325"/>
                  </a:lnTo>
                  <a:lnTo>
                    <a:pt x="1377" y="323"/>
                  </a:lnTo>
                  <a:lnTo>
                    <a:pt x="1373" y="321"/>
                  </a:lnTo>
                  <a:lnTo>
                    <a:pt x="1373" y="277"/>
                  </a:lnTo>
                  <a:lnTo>
                    <a:pt x="1368" y="277"/>
                  </a:lnTo>
                  <a:lnTo>
                    <a:pt x="1368" y="321"/>
                  </a:lnTo>
                  <a:lnTo>
                    <a:pt x="1368" y="321"/>
                  </a:lnTo>
                  <a:lnTo>
                    <a:pt x="1360" y="323"/>
                  </a:lnTo>
                  <a:lnTo>
                    <a:pt x="1355" y="324"/>
                  </a:lnTo>
                  <a:lnTo>
                    <a:pt x="1351" y="328"/>
                  </a:lnTo>
                  <a:lnTo>
                    <a:pt x="1349" y="330"/>
                  </a:lnTo>
                  <a:lnTo>
                    <a:pt x="1346" y="337"/>
                  </a:lnTo>
                  <a:lnTo>
                    <a:pt x="1345" y="339"/>
                  </a:lnTo>
                  <a:lnTo>
                    <a:pt x="1345" y="452"/>
                  </a:lnTo>
                  <a:lnTo>
                    <a:pt x="1328" y="452"/>
                  </a:lnTo>
                  <a:lnTo>
                    <a:pt x="1328" y="470"/>
                  </a:lnTo>
                  <a:lnTo>
                    <a:pt x="1314" y="470"/>
                  </a:lnTo>
                  <a:lnTo>
                    <a:pt x="1314" y="488"/>
                  </a:lnTo>
                  <a:lnTo>
                    <a:pt x="1301" y="489"/>
                  </a:lnTo>
                  <a:lnTo>
                    <a:pt x="1301" y="521"/>
                  </a:lnTo>
                  <a:lnTo>
                    <a:pt x="1291" y="522"/>
                  </a:lnTo>
                  <a:lnTo>
                    <a:pt x="1291" y="612"/>
                  </a:lnTo>
                  <a:lnTo>
                    <a:pt x="1283" y="612"/>
                  </a:lnTo>
                  <a:lnTo>
                    <a:pt x="1283" y="1061"/>
                  </a:lnTo>
                  <a:lnTo>
                    <a:pt x="1273" y="1070"/>
                  </a:lnTo>
                  <a:lnTo>
                    <a:pt x="1273" y="1079"/>
                  </a:lnTo>
                  <a:lnTo>
                    <a:pt x="1273" y="1079"/>
                  </a:lnTo>
                  <a:lnTo>
                    <a:pt x="1272" y="1079"/>
                  </a:lnTo>
                  <a:lnTo>
                    <a:pt x="1272" y="1105"/>
                  </a:lnTo>
                  <a:lnTo>
                    <a:pt x="1258" y="1105"/>
                  </a:lnTo>
                  <a:lnTo>
                    <a:pt x="1258" y="851"/>
                  </a:lnTo>
                  <a:lnTo>
                    <a:pt x="1188" y="851"/>
                  </a:lnTo>
                  <a:lnTo>
                    <a:pt x="1188" y="1124"/>
                  </a:lnTo>
                  <a:lnTo>
                    <a:pt x="1184" y="1124"/>
                  </a:lnTo>
                  <a:lnTo>
                    <a:pt x="1152" y="1092"/>
                  </a:lnTo>
                  <a:lnTo>
                    <a:pt x="1152" y="899"/>
                  </a:lnTo>
                  <a:lnTo>
                    <a:pt x="1152" y="871"/>
                  </a:lnTo>
                  <a:lnTo>
                    <a:pt x="1132" y="871"/>
                  </a:lnTo>
                  <a:lnTo>
                    <a:pt x="1132" y="851"/>
                  </a:lnTo>
                  <a:lnTo>
                    <a:pt x="1078" y="851"/>
                  </a:lnTo>
                  <a:lnTo>
                    <a:pt x="1078" y="723"/>
                  </a:lnTo>
                  <a:lnTo>
                    <a:pt x="1029" y="723"/>
                  </a:lnTo>
                  <a:lnTo>
                    <a:pt x="1029" y="988"/>
                  </a:lnTo>
                  <a:lnTo>
                    <a:pt x="984" y="988"/>
                  </a:lnTo>
                  <a:lnTo>
                    <a:pt x="984" y="764"/>
                  </a:lnTo>
                  <a:lnTo>
                    <a:pt x="926" y="764"/>
                  </a:lnTo>
                  <a:lnTo>
                    <a:pt x="926" y="1105"/>
                  </a:lnTo>
                  <a:lnTo>
                    <a:pt x="911" y="1105"/>
                  </a:lnTo>
                  <a:lnTo>
                    <a:pt x="911" y="1084"/>
                  </a:lnTo>
                  <a:lnTo>
                    <a:pt x="887" y="1086"/>
                  </a:lnTo>
                  <a:lnTo>
                    <a:pt x="887" y="1057"/>
                  </a:lnTo>
                  <a:lnTo>
                    <a:pt x="886" y="1057"/>
                  </a:lnTo>
                  <a:lnTo>
                    <a:pt x="886" y="1038"/>
                  </a:lnTo>
                  <a:lnTo>
                    <a:pt x="864" y="1038"/>
                  </a:lnTo>
                  <a:lnTo>
                    <a:pt x="864" y="1023"/>
                  </a:lnTo>
                  <a:lnTo>
                    <a:pt x="856" y="1023"/>
                  </a:lnTo>
                  <a:lnTo>
                    <a:pt x="856" y="872"/>
                  </a:lnTo>
                  <a:lnTo>
                    <a:pt x="776" y="872"/>
                  </a:lnTo>
                  <a:lnTo>
                    <a:pt x="776" y="1010"/>
                  </a:lnTo>
                  <a:lnTo>
                    <a:pt x="760" y="1010"/>
                  </a:lnTo>
                  <a:lnTo>
                    <a:pt x="760" y="872"/>
                  </a:lnTo>
                  <a:lnTo>
                    <a:pt x="688" y="872"/>
                  </a:lnTo>
                  <a:lnTo>
                    <a:pt x="688" y="986"/>
                  </a:lnTo>
                  <a:lnTo>
                    <a:pt x="665" y="986"/>
                  </a:lnTo>
                  <a:lnTo>
                    <a:pt x="665" y="1033"/>
                  </a:lnTo>
                  <a:lnTo>
                    <a:pt x="658" y="1028"/>
                  </a:lnTo>
                  <a:lnTo>
                    <a:pt x="647" y="1041"/>
                  </a:lnTo>
                  <a:lnTo>
                    <a:pt x="647" y="1059"/>
                  </a:lnTo>
                  <a:lnTo>
                    <a:pt x="637" y="1061"/>
                  </a:lnTo>
                  <a:lnTo>
                    <a:pt x="637" y="1162"/>
                  </a:lnTo>
                  <a:lnTo>
                    <a:pt x="620" y="1162"/>
                  </a:lnTo>
                  <a:lnTo>
                    <a:pt x="620" y="841"/>
                  </a:lnTo>
                  <a:lnTo>
                    <a:pt x="614" y="833"/>
                  </a:lnTo>
                  <a:lnTo>
                    <a:pt x="614" y="799"/>
                  </a:lnTo>
                  <a:lnTo>
                    <a:pt x="600" y="785"/>
                  </a:lnTo>
                  <a:lnTo>
                    <a:pt x="600" y="704"/>
                  </a:lnTo>
                  <a:lnTo>
                    <a:pt x="581" y="685"/>
                  </a:lnTo>
                  <a:lnTo>
                    <a:pt x="581" y="659"/>
                  </a:lnTo>
                  <a:lnTo>
                    <a:pt x="578" y="657"/>
                  </a:lnTo>
                  <a:lnTo>
                    <a:pt x="578" y="635"/>
                  </a:lnTo>
                  <a:lnTo>
                    <a:pt x="573" y="631"/>
                  </a:lnTo>
                  <a:lnTo>
                    <a:pt x="573" y="604"/>
                  </a:lnTo>
                  <a:lnTo>
                    <a:pt x="565" y="603"/>
                  </a:lnTo>
                  <a:lnTo>
                    <a:pt x="565" y="576"/>
                  </a:lnTo>
                  <a:lnTo>
                    <a:pt x="563" y="574"/>
                  </a:lnTo>
                  <a:lnTo>
                    <a:pt x="563" y="557"/>
                  </a:lnTo>
                  <a:lnTo>
                    <a:pt x="558" y="553"/>
                  </a:lnTo>
                  <a:lnTo>
                    <a:pt x="558" y="538"/>
                  </a:lnTo>
                  <a:lnTo>
                    <a:pt x="551" y="525"/>
                  </a:lnTo>
                  <a:lnTo>
                    <a:pt x="551" y="405"/>
                  </a:lnTo>
                  <a:lnTo>
                    <a:pt x="551" y="406"/>
                  </a:lnTo>
                  <a:lnTo>
                    <a:pt x="549" y="525"/>
                  </a:lnTo>
                  <a:lnTo>
                    <a:pt x="545" y="525"/>
                  </a:lnTo>
                  <a:lnTo>
                    <a:pt x="545" y="547"/>
                  </a:lnTo>
                  <a:lnTo>
                    <a:pt x="535" y="570"/>
                  </a:lnTo>
                  <a:lnTo>
                    <a:pt x="535" y="590"/>
                  </a:lnTo>
                  <a:lnTo>
                    <a:pt x="523" y="602"/>
                  </a:lnTo>
                  <a:lnTo>
                    <a:pt x="523" y="626"/>
                  </a:lnTo>
                  <a:lnTo>
                    <a:pt x="515" y="626"/>
                  </a:lnTo>
                  <a:lnTo>
                    <a:pt x="515" y="654"/>
                  </a:lnTo>
                  <a:lnTo>
                    <a:pt x="510" y="659"/>
                  </a:lnTo>
                  <a:lnTo>
                    <a:pt x="510" y="681"/>
                  </a:lnTo>
                  <a:lnTo>
                    <a:pt x="505" y="685"/>
                  </a:lnTo>
                  <a:lnTo>
                    <a:pt x="505" y="708"/>
                  </a:lnTo>
                  <a:lnTo>
                    <a:pt x="501" y="708"/>
                  </a:lnTo>
                  <a:lnTo>
                    <a:pt x="501" y="787"/>
                  </a:lnTo>
                  <a:lnTo>
                    <a:pt x="490" y="787"/>
                  </a:lnTo>
                  <a:lnTo>
                    <a:pt x="490" y="808"/>
                  </a:lnTo>
                  <a:lnTo>
                    <a:pt x="477" y="808"/>
                  </a:lnTo>
                  <a:lnTo>
                    <a:pt x="477" y="1148"/>
                  </a:lnTo>
                  <a:lnTo>
                    <a:pt x="461" y="1148"/>
                  </a:lnTo>
                  <a:lnTo>
                    <a:pt x="461" y="1130"/>
                  </a:lnTo>
                  <a:lnTo>
                    <a:pt x="453" y="1130"/>
                  </a:lnTo>
                  <a:lnTo>
                    <a:pt x="453" y="961"/>
                  </a:lnTo>
                  <a:lnTo>
                    <a:pt x="308" y="961"/>
                  </a:lnTo>
                  <a:lnTo>
                    <a:pt x="308" y="1175"/>
                  </a:lnTo>
                  <a:lnTo>
                    <a:pt x="308" y="1175"/>
                  </a:lnTo>
                  <a:lnTo>
                    <a:pt x="291" y="1175"/>
                  </a:lnTo>
                  <a:lnTo>
                    <a:pt x="286" y="1174"/>
                  </a:lnTo>
                  <a:lnTo>
                    <a:pt x="285" y="1174"/>
                  </a:lnTo>
                  <a:lnTo>
                    <a:pt x="285" y="1173"/>
                  </a:lnTo>
                  <a:lnTo>
                    <a:pt x="285" y="1205"/>
                  </a:lnTo>
                  <a:lnTo>
                    <a:pt x="278" y="1211"/>
                  </a:lnTo>
                  <a:lnTo>
                    <a:pt x="278" y="1105"/>
                  </a:lnTo>
                  <a:lnTo>
                    <a:pt x="237" y="1105"/>
                  </a:lnTo>
                  <a:lnTo>
                    <a:pt x="237" y="1215"/>
                  </a:lnTo>
                  <a:lnTo>
                    <a:pt x="217" y="1215"/>
                  </a:lnTo>
                  <a:lnTo>
                    <a:pt x="217" y="1078"/>
                  </a:lnTo>
                  <a:lnTo>
                    <a:pt x="119" y="1078"/>
                  </a:lnTo>
                  <a:lnTo>
                    <a:pt x="119" y="1266"/>
                  </a:lnTo>
                  <a:lnTo>
                    <a:pt x="95" y="1266"/>
                  </a:lnTo>
                  <a:lnTo>
                    <a:pt x="95" y="1169"/>
                  </a:lnTo>
                  <a:lnTo>
                    <a:pt x="0" y="1169"/>
                  </a:lnTo>
                  <a:lnTo>
                    <a:pt x="0" y="1238"/>
                  </a:lnTo>
                  <a:lnTo>
                    <a:pt x="0" y="1421"/>
                  </a:lnTo>
                  <a:lnTo>
                    <a:pt x="3720" y="1418"/>
                  </a:lnTo>
                  <a:lnTo>
                    <a:pt x="3720" y="1418"/>
                  </a:lnTo>
                  <a:lnTo>
                    <a:pt x="3720" y="1406"/>
                  </a:lnTo>
                  <a:lnTo>
                    <a:pt x="3717" y="1394"/>
                  </a:lnTo>
                  <a:lnTo>
                    <a:pt x="3715" y="1383"/>
                  </a:lnTo>
                  <a:lnTo>
                    <a:pt x="3712" y="1374"/>
                  </a:lnTo>
                  <a:lnTo>
                    <a:pt x="3707" y="1365"/>
                  </a:lnTo>
                  <a:lnTo>
                    <a:pt x="3703" y="1357"/>
                  </a:lnTo>
                  <a:lnTo>
                    <a:pt x="3698" y="1351"/>
                  </a:lnTo>
                  <a:lnTo>
                    <a:pt x="3693" y="1345"/>
                  </a:lnTo>
                  <a:lnTo>
                    <a:pt x="3683" y="1337"/>
                  </a:lnTo>
                  <a:lnTo>
                    <a:pt x="3674" y="1331"/>
                  </a:lnTo>
                  <a:lnTo>
                    <a:pt x="3665" y="1328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5" name="Freeform 172"/>
          <p:cNvSpPr>
            <a:spLocks noEditPoints="1"/>
          </p:cNvSpPr>
          <p:nvPr/>
        </p:nvSpPr>
        <p:spPr bwMode="auto">
          <a:xfrm>
            <a:off x="577955" y="1409701"/>
            <a:ext cx="288600" cy="422830"/>
          </a:xfrm>
          <a:custGeom>
            <a:avLst/>
            <a:gdLst>
              <a:gd name="T0" fmla="*/ 102394 w 80"/>
              <a:gd name="T1" fmla="*/ 0 h 117"/>
              <a:gd name="T2" fmla="*/ 0 w 80"/>
              <a:gd name="T3" fmla="*/ 94883 h 117"/>
              <a:gd name="T4" fmla="*/ 102394 w 80"/>
              <a:gd name="T5" fmla="*/ 300037 h 117"/>
              <a:gd name="T6" fmla="*/ 204788 w 80"/>
              <a:gd name="T7" fmla="*/ 94883 h 117"/>
              <a:gd name="T8" fmla="*/ 102394 w 80"/>
              <a:gd name="T9" fmla="*/ 0 h 117"/>
              <a:gd name="T10" fmla="*/ 102394 w 80"/>
              <a:gd name="T11" fmla="*/ 125657 h 117"/>
              <a:gd name="T12" fmla="*/ 69116 w 80"/>
              <a:gd name="T13" fmla="*/ 94883 h 117"/>
              <a:gd name="T14" fmla="*/ 102394 w 80"/>
              <a:gd name="T15" fmla="*/ 61546 h 117"/>
              <a:gd name="T16" fmla="*/ 135672 w 80"/>
              <a:gd name="T17" fmla="*/ 94883 h 117"/>
              <a:gd name="T18" fmla="*/ 102394 w 80"/>
              <a:gd name="T19" fmla="*/ 125657 h 11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80" h="117">
                <a:moveTo>
                  <a:pt x="40" y="0"/>
                </a:moveTo>
                <a:cubicBezTo>
                  <a:pt x="24" y="0"/>
                  <a:pt x="0" y="8"/>
                  <a:pt x="0" y="37"/>
                </a:cubicBezTo>
                <a:cubicBezTo>
                  <a:pt x="0" y="51"/>
                  <a:pt x="32" y="102"/>
                  <a:pt x="40" y="117"/>
                </a:cubicBezTo>
                <a:cubicBezTo>
                  <a:pt x="48" y="102"/>
                  <a:pt x="80" y="51"/>
                  <a:pt x="80" y="37"/>
                </a:cubicBezTo>
                <a:cubicBezTo>
                  <a:pt x="80" y="8"/>
                  <a:pt x="56" y="0"/>
                  <a:pt x="40" y="0"/>
                </a:cubicBezTo>
                <a:close/>
                <a:moveTo>
                  <a:pt x="40" y="49"/>
                </a:moveTo>
                <a:cubicBezTo>
                  <a:pt x="33" y="49"/>
                  <a:pt x="27" y="44"/>
                  <a:pt x="27" y="37"/>
                </a:cubicBezTo>
                <a:cubicBezTo>
                  <a:pt x="27" y="30"/>
                  <a:pt x="33" y="24"/>
                  <a:pt x="40" y="24"/>
                </a:cubicBezTo>
                <a:cubicBezTo>
                  <a:pt x="47" y="24"/>
                  <a:pt x="53" y="30"/>
                  <a:pt x="53" y="37"/>
                </a:cubicBezTo>
                <a:cubicBezTo>
                  <a:pt x="53" y="44"/>
                  <a:pt x="47" y="49"/>
                  <a:pt x="40" y="49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chemeClr val="bg2">
                <a:lumMod val="75000"/>
                <a:lumOff val="25000"/>
              </a:schemeClr>
            </a:solidFill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Freeform 172"/>
          <p:cNvSpPr>
            <a:spLocks noEditPoints="1"/>
          </p:cNvSpPr>
          <p:nvPr/>
        </p:nvSpPr>
        <p:spPr bwMode="auto">
          <a:xfrm>
            <a:off x="1047855" y="3086101"/>
            <a:ext cx="288600" cy="422830"/>
          </a:xfrm>
          <a:custGeom>
            <a:avLst/>
            <a:gdLst>
              <a:gd name="T0" fmla="*/ 102394 w 80"/>
              <a:gd name="T1" fmla="*/ 0 h 117"/>
              <a:gd name="T2" fmla="*/ 0 w 80"/>
              <a:gd name="T3" fmla="*/ 94883 h 117"/>
              <a:gd name="T4" fmla="*/ 102394 w 80"/>
              <a:gd name="T5" fmla="*/ 300037 h 117"/>
              <a:gd name="T6" fmla="*/ 204788 w 80"/>
              <a:gd name="T7" fmla="*/ 94883 h 117"/>
              <a:gd name="T8" fmla="*/ 102394 w 80"/>
              <a:gd name="T9" fmla="*/ 0 h 117"/>
              <a:gd name="T10" fmla="*/ 102394 w 80"/>
              <a:gd name="T11" fmla="*/ 125657 h 117"/>
              <a:gd name="T12" fmla="*/ 69116 w 80"/>
              <a:gd name="T13" fmla="*/ 94883 h 117"/>
              <a:gd name="T14" fmla="*/ 102394 w 80"/>
              <a:gd name="T15" fmla="*/ 61546 h 117"/>
              <a:gd name="T16" fmla="*/ 135672 w 80"/>
              <a:gd name="T17" fmla="*/ 94883 h 117"/>
              <a:gd name="T18" fmla="*/ 102394 w 80"/>
              <a:gd name="T19" fmla="*/ 125657 h 11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80" h="117">
                <a:moveTo>
                  <a:pt x="40" y="0"/>
                </a:moveTo>
                <a:cubicBezTo>
                  <a:pt x="24" y="0"/>
                  <a:pt x="0" y="8"/>
                  <a:pt x="0" y="37"/>
                </a:cubicBezTo>
                <a:cubicBezTo>
                  <a:pt x="0" y="51"/>
                  <a:pt x="32" y="102"/>
                  <a:pt x="40" y="117"/>
                </a:cubicBezTo>
                <a:cubicBezTo>
                  <a:pt x="48" y="102"/>
                  <a:pt x="80" y="51"/>
                  <a:pt x="80" y="37"/>
                </a:cubicBezTo>
                <a:cubicBezTo>
                  <a:pt x="80" y="8"/>
                  <a:pt x="56" y="0"/>
                  <a:pt x="40" y="0"/>
                </a:cubicBezTo>
                <a:close/>
                <a:moveTo>
                  <a:pt x="40" y="49"/>
                </a:moveTo>
                <a:cubicBezTo>
                  <a:pt x="33" y="49"/>
                  <a:pt x="27" y="44"/>
                  <a:pt x="27" y="37"/>
                </a:cubicBezTo>
                <a:cubicBezTo>
                  <a:pt x="27" y="30"/>
                  <a:pt x="33" y="24"/>
                  <a:pt x="40" y="24"/>
                </a:cubicBezTo>
                <a:cubicBezTo>
                  <a:pt x="47" y="24"/>
                  <a:pt x="53" y="30"/>
                  <a:pt x="53" y="37"/>
                </a:cubicBezTo>
                <a:cubicBezTo>
                  <a:pt x="53" y="44"/>
                  <a:pt x="47" y="49"/>
                  <a:pt x="40" y="49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2">
                <a:lumMod val="75000"/>
                <a:lumOff val="25000"/>
              </a:schemeClr>
            </a:solidFill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Freeform 172"/>
          <p:cNvSpPr>
            <a:spLocks noEditPoints="1"/>
          </p:cNvSpPr>
          <p:nvPr/>
        </p:nvSpPr>
        <p:spPr bwMode="auto">
          <a:xfrm>
            <a:off x="3625955" y="1511301"/>
            <a:ext cx="288600" cy="422830"/>
          </a:xfrm>
          <a:custGeom>
            <a:avLst/>
            <a:gdLst>
              <a:gd name="T0" fmla="*/ 102394 w 80"/>
              <a:gd name="T1" fmla="*/ 0 h 117"/>
              <a:gd name="T2" fmla="*/ 0 w 80"/>
              <a:gd name="T3" fmla="*/ 94883 h 117"/>
              <a:gd name="T4" fmla="*/ 102394 w 80"/>
              <a:gd name="T5" fmla="*/ 300037 h 117"/>
              <a:gd name="T6" fmla="*/ 204788 w 80"/>
              <a:gd name="T7" fmla="*/ 94883 h 117"/>
              <a:gd name="T8" fmla="*/ 102394 w 80"/>
              <a:gd name="T9" fmla="*/ 0 h 117"/>
              <a:gd name="T10" fmla="*/ 102394 w 80"/>
              <a:gd name="T11" fmla="*/ 125657 h 117"/>
              <a:gd name="T12" fmla="*/ 69116 w 80"/>
              <a:gd name="T13" fmla="*/ 94883 h 117"/>
              <a:gd name="T14" fmla="*/ 102394 w 80"/>
              <a:gd name="T15" fmla="*/ 61546 h 117"/>
              <a:gd name="T16" fmla="*/ 135672 w 80"/>
              <a:gd name="T17" fmla="*/ 94883 h 117"/>
              <a:gd name="T18" fmla="*/ 102394 w 80"/>
              <a:gd name="T19" fmla="*/ 125657 h 11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80" h="117">
                <a:moveTo>
                  <a:pt x="40" y="0"/>
                </a:moveTo>
                <a:cubicBezTo>
                  <a:pt x="24" y="0"/>
                  <a:pt x="0" y="8"/>
                  <a:pt x="0" y="37"/>
                </a:cubicBezTo>
                <a:cubicBezTo>
                  <a:pt x="0" y="51"/>
                  <a:pt x="32" y="102"/>
                  <a:pt x="40" y="117"/>
                </a:cubicBezTo>
                <a:cubicBezTo>
                  <a:pt x="48" y="102"/>
                  <a:pt x="80" y="51"/>
                  <a:pt x="80" y="37"/>
                </a:cubicBezTo>
                <a:cubicBezTo>
                  <a:pt x="80" y="8"/>
                  <a:pt x="56" y="0"/>
                  <a:pt x="40" y="0"/>
                </a:cubicBezTo>
                <a:close/>
                <a:moveTo>
                  <a:pt x="40" y="49"/>
                </a:moveTo>
                <a:cubicBezTo>
                  <a:pt x="33" y="49"/>
                  <a:pt x="27" y="44"/>
                  <a:pt x="27" y="37"/>
                </a:cubicBezTo>
                <a:cubicBezTo>
                  <a:pt x="27" y="30"/>
                  <a:pt x="33" y="24"/>
                  <a:pt x="40" y="24"/>
                </a:cubicBezTo>
                <a:cubicBezTo>
                  <a:pt x="47" y="24"/>
                  <a:pt x="53" y="30"/>
                  <a:pt x="53" y="37"/>
                </a:cubicBezTo>
                <a:cubicBezTo>
                  <a:pt x="53" y="44"/>
                  <a:pt x="47" y="49"/>
                  <a:pt x="40" y="49"/>
                </a:cubicBezTo>
                <a:close/>
              </a:path>
            </a:pathLst>
          </a:custGeom>
          <a:solidFill>
            <a:schemeClr val="accent3"/>
          </a:solidFill>
          <a:ln>
            <a:solidFill>
              <a:schemeClr val="bg2">
                <a:lumMod val="75000"/>
                <a:lumOff val="25000"/>
              </a:schemeClr>
            </a:solidFill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Freeform 172"/>
          <p:cNvSpPr>
            <a:spLocks noEditPoints="1"/>
          </p:cNvSpPr>
          <p:nvPr/>
        </p:nvSpPr>
        <p:spPr bwMode="auto">
          <a:xfrm>
            <a:off x="5188055" y="2997201"/>
            <a:ext cx="288600" cy="422830"/>
          </a:xfrm>
          <a:custGeom>
            <a:avLst/>
            <a:gdLst>
              <a:gd name="T0" fmla="*/ 102394 w 80"/>
              <a:gd name="T1" fmla="*/ 0 h 117"/>
              <a:gd name="T2" fmla="*/ 0 w 80"/>
              <a:gd name="T3" fmla="*/ 94883 h 117"/>
              <a:gd name="T4" fmla="*/ 102394 w 80"/>
              <a:gd name="T5" fmla="*/ 300037 h 117"/>
              <a:gd name="T6" fmla="*/ 204788 w 80"/>
              <a:gd name="T7" fmla="*/ 94883 h 117"/>
              <a:gd name="T8" fmla="*/ 102394 w 80"/>
              <a:gd name="T9" fmla="*/ 0 h 117"/>
              <a:gd name="T10" fmla="*/ 102394 w 80"/>
              <a:gd name="T11" fmla="*/ 125657 h 117"/>
              <a:gd name="T12" fmla="*/ 69116 w 80"/>
              <a:gd name="T13" fmla="*/ 94883 h 117"/>
              <a:gd name="T14" fmla="*/ 102394 w 80"/>
              <a:gd name="T15" fmla="*/ 61546 h 117"/>
              <a:gd name="T16" fmla="*/ 135672 w 80"/>
              <a:gd name="T17" fmla="*/ 94883 h 117"/>
              <a:gd name="T18" fmla="*/ 102394 w 80"/>
              <a:gd name="T19" fmla="*/ 125657 h 11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80" h="117">
                <a:moveTo>
                  <a:pt x="40" y="0"/>
                </a:moveTo>
                <a:cubicBezTo>
                  <a:pt x="24" y="0"/>
                  <a:pt x="0" y="8"/>
                  <a:pt x="0" y="37"/>
                </a:cubicBezTo>
                <a:cubicBezTo>
                  <a:pt x="0" y="51"/>
                  <a:pt x="32" y="102"/>
                  <a:pt x="40" y="117"/>
                </a:cubicBezTo>
                <a:cubicBezTo>
                  <a:pt x="48" y="102"/>
                  <a:pt x="80" y="51"/>
                  <a:pt x="80" y="37"/>
                </a:cubicBezTo>
                <a:cubicBezTo>
                  <a:pt x="80" y="8"/>
                  <a:pt x="56" y="0"/>
                  <a:pt x="40" y="0"/>
                </a:cubicBezTo>
                <a:close/>
                <a:moveTo>
                  <a:pt x="40" y="49"/>
                </a:moveTo>
                <a:cubicBezTo>
                  <a:pt x="33" y="49"/>
                  <a:pt x="27" y="44"/>
                  <a:pt x="27" y="37"/>
                </a:cubicBezTo>
                <a:cubicBezTo>
                  <a:pt x="27" y="30"/>
                  <a:pt x="33" y="24"/>
                  <a:pt x="40" y="24"/>
                </a:cubicBezTo>
                <a:cubicBezTo>
                  <a:pt x="47" y="24"/>
                  <a:pt x="53" y="30"/>
                  <a:pt x="53" y="37"/>
                </a:cubicBezTo>
                <a:cubicBezTo>
                  <a:pt x="53" y="44"/>
                  <a:pt x="47" y="49"/>
                  <a:pt x="40" y="49"/>
                </a:cubicBezTo>
                <a:close/>
              </a:path>
            </a:pathLst>
          </a:custGeom>
          <a:solidFill>
            <a:schemeClr val="accent4"/>
          </a:solidFill>
          <a:ln>
            <a:solidFill>
              <a:schemeClr val="bg2">
                <a:lumMod val="75000"/>
                <a:lumOff val="25000"/>
              </a:schemeClr>
            </a:solidFill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Freeform 172"/>
          <p:cNvSpPr>
            <a:spLocks noEditPoints="1"/>
          </p:cNvSpPr>
          <p:nvPr/>
        </p:nvSpPr>
        <p:spPr bwMode="auto">
          <a:xfrm>
            <a:off x="5924655" y="520701"/>
            <a:ext cx="288600" cy="422830"/>
          </a:xfrm>
          <a:custGeom>
            <a:avLst/>
            <a:gdLst>
              <a:gd name="T0" fmla="*/ 102394 w 80"/>
              <a:gd name="T1" fmla="*/ 0 h 117"/>
              <a:gd name="T2" fmla="*/ 0 w 80"/>
              <a:gd name="T3" fmla="*/ 94883 h 117"/>
              <a:gd name="T4" fmla="*/ 102394 w 80"/>
              <a:gd name="T5" fmla="*/ 300037 h 117"/>
              <a:gd name="T6" fmla="*/ 204788 w 80"/>
              <a:gd name="T7" fmla="*/ 94883 h 117"/>
              <a:gd name="T8" fmla="*/ 102394 w 80"/>
              <a:gd name="T9" fmla="*/ 0 h 117"/>
              <a:gd name="T10" fmla="*/ 102394 w 80"/>
              <a:gd name="T11" fmla="*/ 125657 h 117"/>
              <a:gd name="T12" fmla="*/ 69116 w 80"/>
              <a:gd name="T13" fmla="*/ 94883 h 117"/>
              <a:gd name="T14" fmla="*/ 102394 w 80"/>
              <a:gd name="T15" fmla="*/ 61546 h 117"/>
              <a:gd name="T16" fmla="*/ 135672 w 80"/>
              <a:gd name="T17" fmla="*/ 94883 h 117"/>
              <a:gd name="T18" fmla="*/ 102394 w 80"/>
              <a:gd name="T19" fmla="*/ 125657 h 11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80" h="117">
                <a:moveTo>
                  <a:pt x="40" y="0"/>
                </a:moveTo>
                <a:cubicBezTo>
                  <a:pt x="24" y="0"/>
                  <a:pt x="0" y="8"/>
                  <a:pt x="0" y="37"/>
                </a:cubicBezTo>
                <a:cubicBezTo>
                  <a:pt x="0" y="51"/>
                  <a:pt x="32" y="102"/>
                  <a:pt x="40" y="117"/>
                </a:cubicBezTo>
                <a:cubicBezTo>
                  <a:pt x="48" y="102"/>
                  <a:pt x="80" y="51"/>
                  <a:pt x="80" y="37"/>
                </a:cubicBezTo>
                <a:cubicBezTo>
                  <a:pt x="80" y="8"/>
                  <a:pt x="56" y="0"/>
                  <a:pt x="40" y="0"/>
                </a:cubicBezTo>
                <a:close/>
                <a:moveTo>
                  <a:pt x="40" y="49"/>
                </a:moveTo>
                <a:cubicBezTo>
                  <a:pt x="33" y="49"/>
                  <a:pt x="27" y="44"/>
                  <a:pt x="27" y="37"/>
                </a:cubicBezTo>
                <a:cubicBezTo>
                  <a:pt x="27" y="30"/>
                  <a:pt x="33" y="24"/>
                  <a:pt x="40" y="24"/>
                </a:cubicBezTo>
                <a:cubicBezTo>
                  <a:pt x="47" y="24"/>
                  <a:pt x="53" y="30"/>
                  <a:pt x="53" y="37"/>
                </a:cubicBezTo>
                <a:cubicBezTo>
                  <a:pt x="53" y="44"/>
                  <a:pt x="47" y="49"/>
                  <a:pt x="40" y="49"/>
                </a:cubicBezTo>
                <a:close/>
              </a:path>
            </a:pathLst>
          </a:custGeom>
          <a:solidFill>
            <a:schemeClr val="accent5"/>
          </a:solidFill>
          <a:ln>
            <a:solidFill>
              <a:schemeClr val="bg2">
                <a:lumMod val="75000"/>
                <a:lumOff val="25000"/>
              </a:schemeClr>
            </a:solidFill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 flipH="1">
            <a:off x="6884387" y="0"/>
            <a:ext cx="5307613" cy="6858000"/>
          </a:xfrm>
          <a:prstGeom prst="rect">
            <a:avLst/>
          </a:prstGeom>
          <a:solidFill>
            <a:schemeClr val="tx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Freeform 45"/>
          <p:cNvSpPr>
            <a:spLocks noEditPoints="1"/>
          </p:cNvSpPr>
          <p:nvPr/>
        </p:nvSpPr>
        <p:spPr bwMode="auto">
          <a:xfrm>
            <a:off x="7288986" y="1529459"/>
            <a:ext cx="442136" cy="321089"/>
          </a:xfrm>
          <a:custGeom>
            <a:avLst/>
            <a:gdLst>
              <a:gd name="T0" fmla="*/ 92739 w 55"/>
              <a:gd name="T1" fmla="*/ 188912 h 55"/>
              <a:gd name="T2" fmla="*/ 0 w 55"/>
              <a:gd name="T3" fmla="*/ 92739 h 55"/>
              <a:gd name="T4" fmla="*/ 92739 w 55"/>
              <a:gd name="T5" fmla="*/ 0 h 55"/>
              <a:gd name="T6" fmla="*/ 188912 w 55"/>
              <a:gd name="T7" fmla="*/ 92739 h 55"/>
              <a:gd name="T8" fmla="*/ 92739 w 55"/>
              <a:gd name="T9" fmla="*/ 188912 h 55"/>
              <a:gd name="T10" fmla="*/ 154564 w 55"/>
              <a:gd name="T11" fmla="*/ 68695 h 55"/>
              <a:gd name="T12" fmla="*/ 144260 w 55"/>
              <a:gd name="T13" fmla="*/ 58391 h 55"/>
              <a:gd name="T14" fmla="*/ 137391 w 55"/>
              <a:gd name="T15" fmla="*/ 54956 h 55"/>
              <a:gd name="T16" fmla="*/ 130521 w 55"/>
              <a:gd name="T17" fmla="*/ 58391 h 55"/>
              <a:gd name="T18" fmla="*/ 82434 w 55"/>
              <a:gd name="T19" fmla="*/ 106478 h 55"/>
              <a:gd name="T20" fmla="*/ 54956 w 55"/>
              <a:gd name="T21" fmla="*/ 79000 h 55"/>
              <a:gd name="T22" fmla="*/ 48087 w 55"/>
              <a:gd name="T23" fmla="*/ 75565 h 55"/>
              <a:gd name="T24" fmla="*/ 44652 w 55"/>
              <a:gd name="T25" fmla="*/ 79000 h 55"/>
              <a:gd name="T26" fmla="*/ 30913 w 55"/>
              <a:gd name="T27" fmla="*/ 89304 h 55"/>
              <a:gd name="T28" fmla="*/ 30913 w 55"/>
              <a:gd name="T29" fmla="*/ 96173 h 55"/>
              <a:gd name="T30" fmla="*/ 30913 w 55"/>
              <a:gd name="T31" fmla="*/ 103043 h 55"/>
              <a:gd name="T32" fmla="*/ 75565 w 55"/>
              <a:gd name="T33" fmla="*/ 147695 h 55"/>
              <a:gd name="T34" fmla="*/ 82434 w 55"/>
              <a:gd name="T35" fmla="*/ 147695 h 55"/>
              <a:gd name="T36" fmla="*/ 89304 w 55"/>
              <a:gd name="T37" fmla="*/ 147695 h 55"/>
              <a:gd name="T38" fmla="*/ 154564 w 55"/>
              <a:gd name="T39" fmla="*/ 79000 h 55"/>
              <a:gd name="T40" fmla="*/ 157999 w 55"/>
              <a:gd name="T41" fmla="*/ 75565 h 55"/>
              <a:gd name="T42" fmla="*/ 154564 w 55"/>
              <a:gd name="T43" fmla="*/ 68695 h 5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834672" y="1458148"/>
            <a:ext cx="405252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Elected by stockholders to represent their interests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Oversee the operation of their company and protect their interests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Appoint a chief executive officer (CEO) and other corporate officers to manage the company on a daily basis</a:t>
            </a:r>
          </a:p>
        </p:txBody>
      </p:sp>
      <p:sp>
        <p:nvSpPr>
          <p:cNvPr id="39" name="Freeform 45"/>
          <p:cNvSpPr>
            <a:spLocks noEditPoints="1"/>
          </p:cNvSpPr>
          <p:nvPr/>
        </p:nvSpPr>
        <p:spPr bwMode="auto">
          <a:xfrm>
            <a:off x="7288986" y="2628869"/>
            <a:ext cx="499855" cy="376047"/>
          </a:xfrm>
          <a:custGeom>
            <a:avLst/>
            <a:gdLst>
              <a:gd name="T0" fmla="*/ 92739 w 55"/>
              <a:gd name="T1" fmla="*/ 188912 h 55"/>
              <a:gd name="T2" fmla="*/ 0 w 55"/>
              <a:gd name="T3" fmla="*/ 92739 h 55"/>
              <a:gd name="T4" fmla="*/ 92739 w 55"/>
              <a:gd name="T5" fmla="*/ 0 h 55"/>
              <a:gd name="T6" fmla="*/ 188912 w 55"/>
              <a:gd name="T7" fmla="*/ 92739 h 55"/>
              <a:gd name="T8" fmla="*/ 92739 w 55"/>
              <a:gd name="T9" fmla="*/ 188912 h 55"/>
              <a:gd name="T10" fmla="*/ 154564 w 55"/>
              <a:gd name="T11" fmla="*/ 68695 h 55"/>
              <a:gd name="T12" fmla="*/ 144260 w 55"/>
              <a:gd name="T13" fmla="*/ 58391 h 55"/>
              <a:gd name="T14" fmla="*/ 137391 w 55"/>
              <a:gd name="T15" fmla="*/ 54956 h 55"/>
              <a:gd name="T16" fmla="*/ 130521 w 55"/>
              <a:gd name="T17" fmla="*/ 58391 h 55"/>
              <a:gd name="T18" fmla="*/ 82434 w 55"/>
              <a:gd name="T19" fmla="*/ 106478 h 55"/>
              <a:gd name="T20" fmla="*/ 54956 w 55"/>
              <a:gd name="T21" fmla="*/ 79000 h 55"/>
              <a:gd name="T22" fmla="*/ 48087 w 55"/>
              <a:gd name="T23" fmla="*/ 75565 h 55"/>
              <a:gd name="T24" fmla="*/ 44652 w 55"/>
              <a:gd name="T25" fmla="*/ 79000 h 55"/>
              <a:gd name="T26" fmla="*/ 30913 w 55"/>
              <a:gd name="T27" fmla="*/ 89304 h 55"/>
              <a:gd name="T28" fmla="*/ 30913 w 55"/>
              <a:gd name="T29" fmla="*/ 96173 h 55"/>
              <a:gd name="T30" fmla="*/ 30913 w 55"/>
              <a:gd name="T31" fmla="*/ 103043 h 55"/>
              <a:gd name="T32" fmla="*/ 75565 w 55"/>
              <a:gd name="T33" fmla="*/ 147695 h 55"/>
              <a:gd name="T34" fmla="*/ 82434 w 55"/>
              <a:gd name="T35" fmla="*/ 147695 h 55"/>
              <a:gd name="T36" fmla="*/ 89304 w 55"/>
              <a:gd name="T37" fmla="*/ 147695 h 55"/>
              <a:gd name="T38" fmla="*/ 154564 w 55"/>
              <a:gd name="T39" fmla="*/ 79000 h 55"/>
              <a:gd name="T40" fmla="*/ 157999 w 55"/>
              <a:gd name="T41" fmla="*/ 75565 h 55"/>
              <a:gd name="T42" fmla="*/ 154564 w 55"/>
              <a:gd name="T43" fmla="*/ 68695 h 5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x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Freeform 45"/>
          <p:cNvSpPr>
            <a:spLocks noEditPoints="1"/>
          </p:cNvSpPr>
          <p:nvPr/>
        </p:nvSpPr>
        <p:spPr bwMode="auto">
          <a:xfrm>
            <a:off x="7288986" y="4104325"/>
            <a:ext cx="481778" cy="387958"/>
          </a:xfrm>
          <a:custGeom>
            <a:avLst/>
            <a:gdLst>
              <a:gd name="T0" fmla="*/ 92739 w 55"/>
              <a:gd name="T1" fmla="*/ 188912 h 55"/>
              <a:gd name="T2" fmla="*/ 0 w 55"/>
              <a:gd name="T3" fmla="*/ 92739 h 55"/>
              <a:gd name="T4" fmla="*/ 92739 w 55"/>
              <a:gd name="T5" fmla="*/ 0 h 55"/>
              <a:gd name="T6" fmla="*/ 188912 w 55"/>
              <a:gd name="T7" fmla="*/ 92739 h 55"/>
              <a:gd name="T8" fmla="*/ 92739 w 55"/>
              <a:gd name="T9" fmla="*/ 188912 h 55"/>
              <a:gd name="T10" fmla="*/ 154564 w 55"/>
              <a:gd name="T11" fmla="*/ 68695 h 55"/>
              <a:gd name="T12" fmla="*/ 144260 w 55"/>
              <a:gd name="T13" fmla="*/ 58391 h 55"/>
              <a:gd name="T14" fmla="*/ 137391 w 55"/>
              <a:gd name="T15" fmla="*/ 54956 h 55"/>
              <a:gd name="T16" fmla="*/ 130521 w 55"/>
              <a:gd name="T17" fmla="*/ 58391 h 55"/>
              <a:gd name="T18" fmla="*/ 82434 w 55"/>
              <a:gd name="T19" fmla="*/ 106478 h 55"/>
              <a:gd name="T20" fmla="*/ 54956 w 55"/>
              <a:gd name="T21" fmla="*/ 79000 h 55"/>
              <a:gd name="T22" fmla="*/ 48087 w 55"/>
              <a:gd name="T23" fmla="*/ 75565 h 55"/>
              <a:gd name="T24" fmla="*/ 44652 w 55"/>
              <a:gd name="T25" fmla="*/ 79000 h 55"/>
              <a:gd name="T26" fmla="*/ 30913 w 55"/>
              <a:gd name="T27" fmla="*/ 89304 h 55"/>
              <a:gd name="T28" fmla="*/ 30913 w 55"/>
              <a:gd name="T29" fmla="*/ 96173 h 55"/>
              <a:gd name="T30" fmla="*/ 30913 w 55"/>
              <a:gd name="T31" fmla="*/ 103043 h 55"/>
              <a:gd name="T32" fmla="*/ 75565 w 55"/>
              <a:gd name="T33" fmla="*/ 147695 h 55"/>
              <a:gd name="T34" fmla="*/ 82434 w 55"/>
              <a:gd name="T35" fmla="*/ 147695 h 55"/>
              <a:gd name="T36" fmla="*/ 89304 w 55"/>
              <a:gd name="T37" fmla="*/ 147695 h 55"/>
              <a:gd name="T38" fmla="*/ 154564 w 55"/>
              <a:gd name="T39" fmla="*/ 79000 h 55"/>
              <a:gd name="T40" fmla="*/ 157999 w 55"/>
              <a:gd name="T41" fmla="*/ 75565 h 55"/>
              <a:gd name="T42" fmla="*/ 154564 w 55"/>
              <a:gd name="T43" fmla="*/ 68695 h 5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x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231267" y="602109"/>
            <a:ext cx="39036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1B2D4"/>
                </a:solidFill>
                <a:effectLst/>
                <a:uLnTx/>
                <a:uFillTx/>
                <a:latin typeface="Raleway"/>
                <a:ea typeface="+mn-ea"/>
                <a:cs typeface="Raleway"/>
              </a:rPr>
              <a:t>Board of Directors</a:t>
            </a:r>
          </a:p>
        </p:txBody>
      </p:sp>
    </p:spTree>
    <p:extLst>
      <p:ext uri="{BB962C8B-B14F-4D97-AF65-F5344CB8AC3E}">
        <p14:creationId xmlns:p14="http://schemas.microsoft.com/office/powerpoint/2010/main" val="1443947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4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9" presetID="2" presetClass="entr" presetSubtype="1" fill="hold" grpId="0" nodeType="after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41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42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4" presetID="2" presetClass="entr" presetSubtype="1" fill="hold" grpId="0" nodeType="after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46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4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9" presetID="2" presetClass="entr" presetSubtype="1" fill="hold" grpId="0" nodeType="after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51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52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4" presetID="2" presetClass="entr" presetSubtype="1" fill="hold" grpId="0" nodeType="after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56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57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59" presetID="2" presetClass="entr" presetSubtype="1" fill="hold" grpId="0" nodeType="after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61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62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6" grpId="0" animBg="1"/>
          <p:bldP spid="27" grpId="0" animBg="1"/>
          <p:bldP spid="28" grpId="0" animBg="1"/>
          <p:bldP spid="29" grpId="0" animBg="1"/>
          <p:bldP spid="30" grpId="0" animBg="1"/>
          <p:bldP spid="31" grpId="0" animBg="1"/>
          <p:bldP spid="32" grpId="0"/>
          <p:bldP spid="39" grpId="0" animBg="1"/>
          <p:bldP spid="40" grpId="0" animBg="1"/>
          <p:bldP spid="4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4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9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4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9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4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59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6" grpId="0" animBg="1"/>
          <p:bldP spid="27" grpId="0" animBg="1"/>
          <p:bldP spid="28" grpId="0" animBg="1"/>
          <p:bldP spid="29" grpId="0" animBg="1"/>
          <p:bldP spid="30" grpId="0" animBg="1"/>
          <p:bldP spid="31" grpId="0" animBg="1"/>
          <p:bldP spid="32" grpId="0"/>
          <p:bldP spid="39" grpId="0" animBg="1"/>
          <p:bldP spid="40" grpId="0" animBg="1"/>
          <p:bldP spid="45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2"/>
          </p:nvPr>
        </p:nvSpPr>
        <p:spPr/>
      </p:sp>
      <p:pic>
        <p:nvPicPr>
          <p:cNvPr id="11" name="Picture Placeholder 10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5" name="Picture Placeholder 4"/>
          <p:cNvSpPr>
            <a:spLocks noGrp="1"/>
          </p:cNvSpPr>
          <p:nvPr>
            <p:ph type="pic" sz="quarter" idx="16"/>
          </p:nvPr>
        </p:nvSpPr>
        <p:spPr/>
      </p:sp>
      <p:pic>
        <p:nvPicPr>
          <p:cNvPr id="12" name="Picture Placeholder 11"/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26" y="2570568"/>
            <a:ext cx="1927330" cy="1747663"/>
          </a:xfrm>
        </p:spPr>
      </p:pic>
      <p:sp>
        <p:nvSpPr>
          <p:cNvPr id="8" name="Picture Placeholder 7"/>
          <p:cNvSpPr>
            <a:spLocks noGrp="1"/>
          </p:cNvSpPr>
          <p:nvPr>
            <p:ph type="pic" sz="quarter" idx="18"/>
          </p:nvPr>
        </p:nvSpPr>
        <p:spPr/>
      </p:sp>
      <p:pic>
        <p:nvPicPr>
          <p:cNvPr id="17" name="Picture Placeholder 16"/>
          <p:cNvPicPr>
            <a:picLocks noGrp="1" noChangeAspect="1"/>
          </p:cNvPicPr>
          <p:nvPr>
            <p:ph type="pic" sz="quarter" idx="19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r="20000"/>
          <a:stretch>
            <a:fillRect/>
          </a:stretch>
        </p:blipFill>
        <p:spPr/>
      </p:pic>
      <p:sp>
        <p:nvSpPr>
          <p:cNvPr id="10" name="Picture Placeholder 9"/>
          <p:cNvSpPr>
            <a:spLocks noGrp="1"/>
          </p:cNvSpPr>
          <p:nvPr>
            <p:ph type="pic" sz="quarter" idx="20"/>
          </p:nvPr>
        </p:nvSpPr>
        <p:spPr/>
      </p:sp>
      <p:sp>
        <p:nvSpPr>
          <p:cNvPr id="24" name="Oval 23"/>
          <p:cNvSpPr/>
          <p:nvPr/>
        </p:nvSpPr>
        <p:spPr>
          <a:xfrm flipH="1">
            <a:off x="422123" y="508000"/>
            <a:ext cx="1927336" cy="1927332"/>
          </a:xfrm>
          <a:prstGeom prst="ellipse">
            <a:avLst/>
          </a:prstGeom>
          <a:gradFill flip="none" rotWithShape="1">
            <a:gsLst>
              <a:gs pos="9000">
                <a:schemeClr val="accent3">
                  <a:alpha val="55000"/>
                </a:schemeClr>
              </a:gs>
              <a:gs pos="100000">
                <a:schemeClr val="accent1"/>
              </a:gs>
              <a:gs pos="60000">
                <a:schemeClr val="accent2">
                  <a:alpha val="32000"/>
                </a:schemeClr>
              </a:gs>
            </a:gsLst>
            <a:lin ang="15480000" scaled="0"/>
            <a:tileRect/>
          </a:gra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6" name="Oval 25"/>
          <p:cNvSpPr/>
          <p:nvPr/>
        </p:nvSpPr>
        <p:spPr>
          <a:xfrm flipH="1">
            <a:off x="4411418" y="508000"/>
            <a:ext cx="1927336" cy="1927332"/>
          </a:xfrm>
          <a:prstGeom prst="ellipse">
            <a:avLst/>
          </a:prstGeom>
          <a:gradFill flip="none" rotWithShape="1">
            <a:gsLst>
              <a:gs pos="9000">
                <a:schemeClr val="accent3">
                  <a:alpha val="55000"/>
                </a:schemeClr>
              </a:gs>
              <a:gs pos="100000">
                <a:schemeClr val="accent1"/>
              </a:gs>
              <a:gs pos="60000">
                <a:schemeClr val="accent2">
                  <a:alpha val="32000"/>
                </a:schemeClr>
              </a:gs>
            </a:gsLst>
            <a:lin ang="15480000" scaled="0"/>
            <a:tileRect/>
          </a:gra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7" name="Oval 26"/>
          <p:cNvSpPr/>
          <p:nvPr/>
        </p:nvSpPr>
        <p:spPr>
          <a:xfrm flipH="1">
            <a:off x="2414080" y="2480235"/>
            <a:ext cx="1927336" cy="1927332"/>
          </a:xfrm>
          <a:prstGeom prst="ellipse">
            <a:avLst/>
          </a:prstGeom>
          <a:gradFill flip="none" rotWithShape="1">
            <a:gsLst>
              <a:gs pos="9000">
                <a:schemeClr val="accent3">
                  <a:alpha val="55000"/>
                </a:schemeClr>
              </a:gs>
              <a:gs pos="100000">
                <a:schemeClr val="accent1"/>
              </a:gs>
              <a:gs pos="60000">
                <a:schemeClr val="accent2">
                  <a:alpha val="32000"/>
                </a:schemeClr>
              </a:gs>
            </a:gsLst>
            <a:lin ang="15480000" scaled="0"/>
            <a:tileRect/>
          </a:gra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8" name="Oval 27"/>
          <p:cNvSpPr/>
          <p:nvPr/>
        </p:nvSpPr>
        <p:spPr>
          <a:xfrm flipH="1">
            <a:off x="422123" y="4450080"/>
            <a:ext cx="1927336" cy="1927332"/>
          </a:xfrm>
          <a:prstGeom prst="ellipse">
            <a:avLst/>
          </a:prstGeom>
          <a:gradFill flip="none" rotWithShape="1">
            <a:gsLst>
              <a:gs pos="9000">
                <a:schemeClr val="accent3">
                  <a:alpha val="55000"/>
                </a:schemeClr>
              </a:gs>
              <a:gs pos="100000">
                <a:schemeClr val="accent1"/>
              </a:gs>
              <a:gs pos="60000">
                <a:schemeClr val="accent2">
                  <a:alpha val="32000"/>
                </a:schemeClr>
              </a:gs>
            </a:gsLst>
            <a:lin ang="15480000" scaled="0"/>
            <a:tileRect/>
          </a:gra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9" name="Oval 28"/>
          <p:cNvSpPr/>
          <p:nvPr/>
        </p:nvSpPr>
        <p:spPr>
          <a:xfrm flipH="1">
            <a:off x="4411418" y="4450080"/>
            <a:ext cx="1927336" cy="1927332"/>
          </a:xfrm>
          <a:prstGeom prst="ellipse">
            <a:avLst/>
          </a:prstGeom>
          <a:gradFill flip="none" rotWithShape="1">
            <a:gsLst>
              <a:gs pos="9000">
                <a:schemeClr val="accent3">
                  <a:alpha val="55000"/>
                </a:schemeClr>
              </a:gs>
              <a:gs pos="100000">
                <a:schemeClr val="accent1"/>
              </a:gs>
              <a:gs pos="60000">
                <a:schemeClr val="accent2">
                  <a:alpha val="32000"/>
                </a:schemeClr>
              </a:gs>
            </a:gsLst>
            <a:lin ang="15480000" scaled="0"/>
            <a:tileRect/>
          </a:gra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30" name="Rectangle 29"/>
          <p:cNvSpPr/>
          <p:nvPr/>
        </p:nvSpPr>
        <p:spPr>
          <a:xfrm>
            <a:off x="6919434" y="579192"/>
            <a:ext cx="263084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spc="-150" dirty="0">
                <a:solidFill>
                  <a:schemeClr val="accent2"/>
                </a:solidFill>
                <a:latin typeface="Montserrat" panose="00000500000000000000" pitchFamily="50" charset="0"/>
                <a:cs typeface="Arial"/>
              </a:rPr>
              <a:t>LARGEST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845276" y="2687929"/>
            <a:ext cx="5015733" cy="5123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3275" indent="-581025">
              <a:spcAft>
                <a:spcPts val="1600"/>
              </a:spcAft>
              <a:buFont typeface="Calibri" pitchFamily="34" charset="0"/>
              <a:buAutoNum type="arabicPeriod"/>
            </a:pP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charset="0"/>
                <a:ea typeface="ＭＳ Ｐゴシック" pitchFamily="34" charset="-128"/>
              </a:rPr>
              <a:t>Walmart</a:t>
            </a:r>
          </a:p>
          <a:p>
            <a:pPr marL="803275" indent="-581025">
              <a:spcAft>
                <a:spcPts val="1600"/>
              </a:spcAft>
              <a:buFont typeface="Calibri" pitchFamily="34" charset="0"/>
              <a:buAutoNum type="arabicPeriod"/>
            </a:pP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charset="0"/>
                <a:ea typeface="ＭＳ Ｐゴシック" pitchFamily="34" charset="-128"/>
              </a:rPr>
              <a:t>Exxon Mobil</a:t>
            </a:r>
          </a:p>
          <a:p>
            <a:pPr marL="803275" indent="-581025">
              <a:spcAft>
                <a:spcPts val="1600"/>
              </a:spcAft>
              <a:buFont typeface="Calibri" pitchFamily="34" charset="0"/>
              <a:buAutoNum type="arabicPeriod"/>
            </a:pP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charset="0"/>
                <a:ea typeface="ＭＳ Ｐゴシック" pitchFamily="34" charset="-128"/>
                <a:hlinkClick r:id="rId5"/>
              </a:rPr>
              <a:t>Berkshire Hathaway</a:t>
            </a: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charset="0"/>
                <a:ea typeface="ＭＳ Ｐゴシック" pitchFamily="34" charset="-128"/>
              </a:rPr>
              <a:t>      </a:t>
            </a: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charset="0"/>
                <a:ea typeface="ＭＳ Ｐゴシック" pitchFamily="34" charset="-128"/>
              </a:rPr>
              <a:t>click to see what companies they own</a:t>
            </a:r>
          </a:p>
          <a:p>
            <a:pPr marL="803275" indent="-581025">
              <a:spcAft>
                <a:spcPts val="1600"/>
              </a:spcAft>
              <a:buFont typeface="Calibri" pitchFamily="34" charset="0"/>
              <a:buAutoNum type="arabicPeriod"/>
            </a:pP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charset="0"/>
                <a:ea typeface="ＭＳ Ｐゴシック" pitchFamily="34" charset="-128"/>
              </a:rPr>
              <a:t>Apple</a:t>
            </a:r>
          </a:p>
          <a:p>
            <a:pPr marL="803275" indent="-581025">
              <a:spcAft>
                <a:spcPts val="1600"/>
              </a:spcAft>
              <a:buFont typeface="Calibri" pitchFamily="34" charset="0"/>
              <a:buAutoNum type="arabicPeriod"/>
            </a:pP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charset="0"/>
                <a:ea typeface="ＭＳ Ｐゴシック" pitchFamily="34" charset="-128"/>
              </a:rPr>
              <a:t>United Health Group</a:t>
            </a:r>
          </a:p>
          <a:p>
            <a:pPr marL="222250" algn="r">
              <a:spcAft>
                <a:spcPts val="1600"/>
              </a:spcAft>
            </a:pPr>
            <a:r>
              <a:rPr lang="en-US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charset="0"/>
                <a:ea typeface="ＭＳ Ｐゴシック" pitchFamily="34" charset="-128"/>
              </a:rPr>
              <a:t>Source: </a:t>
            </a:r>
            <a:r>
              <a:rPr lang="en-US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charset="0"/>
                <a:ea typeface="ＭＳ Ｐゴシック" pitchFamily="34" charset="-128"/>
                <a:hlinkClick r:id="rId6"/>
              </a:rPr>
              <a:t>Fortune 500</a:t>
            </a:r>
            <a:endParaRPr lang="en-US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charset="0"/>
              <a:ea typeface="ＭＳ Ｐゴシック" pitchFamily="34" charset="-128"/>
            </a:endParaRPr>
          </a:p>
          <a:p>
            <a:pPr lvl="0" algn="just">
              <a:lnSpc>
                <a:spcPct val="114000"/>
              </a:lnSpc>
              <a:spcBef>
                <a:spcPts val="3700"/>
              </a:spcBef>
              <a:defRPr/>
            </a:pPr>
            <a:endParaRPr lang="id-ID" sz="2800" dirty="0">
              <a:solidFill>
                <a:schemeClr val="tx1">
                  <a:lumMod val="50000"/>
                  <a:lumOff val="50000"/>
                </a:schemeClr>
              </a:solidFill>
              <a:cs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928614" y="12940"/>
            <a:ext cx="367921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spc="-150" dirty="0">
                <a:solidFill>
                  <a:schemeClr val="accent1"/>
                </a:solidFill>
                <a:latin typeface="Montserrat" panose="00000500000000000000" pitchFamily="50" charset="0"/>
                <a:cs typeface="Arial"/>
              </a:rPr>
              <a:t>America’s </a:t>
            </a:r>
            <a:endParaRPr lang="id-ID" sz="4800" b="1" spc="-150" dirty="0">
              <a:solidFill>
                <a:schemeClr val="accent1"/>
              </a:solidFill>
              <a:latin typeface="Montserrat" panose="00000500000000000000" pitchFamily="50" charset="0"/>
              <a:cs typeface="Arial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928614" y="1118269"/>
            <a:ext cx="437812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spc="-150" dirty="0">
                <a:solidFill>
                  <a:schemeClr val="accent3"/>
                </a:solidFill>
                <a:latin typeface="Montserrat" panose="00000500000000000000" pitchFamily="50" charset="0"/>
                <a:cs typeface="Arial"/>
              </a:rPr>
              <a:t>Public </a:t>
            </a:r>
          </a:p>
          <a:p>
            <a:r>
              <a:rPr lang="en-US" sz="4800" b="1" spc="-150" dirty="0">
                <a:solidFill>
                  <a:schemeClr val="accent3"/>
                </a:solidFill>
                <a:latin typeface="Montserrat" panose="00000500000000000000" pitchFamily="50" charset="0"/>
                <a:cs typeface="Arial"/>
              </a:rPr>
              <a:t>Corporations</a:t>
            </a:r>
          </a:p>
        </p:txBody>
      </p:sp>
      <p:pic>
        <p:nvPicPr>
          <p:cNvPr id="16" name="Picture Placeholder 15"/>
          <p:cNvPicPr>
            <a:picLocks noGrp="1" noChangeAspect="1"/>
          </p:cNvPicPr>
          <p:nvPr>
            <p:ph type="pic" sz="quarter" idx="17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510" y="2480736"/>
            <a:ext cx="1927328" cy="1927328"/>
          </a:xfrm>
        </p:spPr>
      </p:pic>
    </p:spTree>
    <p:extLst>
      <p:ext uri="{BB962C8B-B14F-4D97-AF65-F5344CB8AC3E}">
        <p14:creationId xmlns:p14="http://schemas.microsoft.com/office/powerpoint/2010/main" val="4063664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  <p:bldP spid="27" grpId="0" animBg="1"/>
      <p:bldP spid="28" grpId="0" animBg="1"/>
      <p:bldP spid="29" grpId="0" animBg="1"/>
      <p:bldP spid="30" grpId="0"/>
      <p:bldP spid="31" grpId="0"/>
      <p:bldP spid="25" grpId="0"/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407764" y="80877"/>
            <a:ext cx="117842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404040"/>
                </a:solidFill>
                <a:latin typeface="Montserrat" panose="00000500000000000000" pitchFamily="50" charset="0"/>
                <a:cs typeface="Raleway"/>
              </a:rPr>
              <a:t>Advantages and Disadvantages of Corporations</a:t>
            </a:r>
          </a:p>
        </p:txBody>
      </p:sp>
      <p:sp>
        <p:nvSpPr>
          <p:cNvPr id="4" name="11 Rectángulo redondeado"/>
          <p:cNvSpPr>
            <a:spLocks noChangeAspect="1"/>
          </p:cNvSpPr>
          <p:nvPr/>
        </p:nvSpPr>
        <p:spPr>
          <a:xfrm rot="16200000">
            <a:off x="1569853" y="1549904"/>
            <a:ext cx="1738242" cy="2028050"/>
          </a:xfrm>
          <a:custGeom>
            <a:avLst/>
            <a:gdLst/>
            <a:ahLst/>
            <a:cxnLst/>
            <a:rect l="l" t="t" r="r" b="b"/>
            <a:pathLst>
              <a:path w="3195945" h="2847600">
                <a:moveTo>
                  <a:pt x="931858" y="0"/>
                </a:moveTo>
                <a:lnTo>
                  <a:pt x="2264149" y="0"/>
                </a:lnTo>
                <a:cubicBezTo>
                  <a:pt x="2332834" y="0"/>
                  <a:pt x="2395775" y="24591"/>
                  <a:pt x="2443824" y="66436"/>
                </a:cubicBezTo>
                <a:cubicBezTo>
                  <a:pt x="2448429" y="69277"/>
                  <a:pt x="2452695" y="72595"/>
                  <a:pt x="2456305" y="76734"/>
                </a:cubicBezTo>
                <a:cubicBezTo>
                  <a:pt x="2460022" y="79237"/>
                  <a:pt x="2463176" y="82339"/>
                  <a:pt x="2465987" y="85776"/>
                </a:cubicBezTo>
                <a:cubicBezTo>
                  <a:pt x="2493618" y="108249"/>
                  <a:pt x="2516894" y="136545"/>
                  <a:pt x="2535511" y="169166"/>
                </a:cubicBezTo>
                <a:lnTo>
                  <a:pt x="3152605" y="1250458"/>
                </a:lnTo>
                <a:cubicBezTo>
                  <a:pt x="3179394" y="1297399"/>
                  <a:pt x="3193566" y="1348093"/>
                  <a:pt x="3194780" y="1398693"/>
                </a:cubicBezTo>
                <a:cubicBezTo>
                  <a:pt x="3195949" y="1406441"/>
                  <a:pt x="3196388" y="1414265"/>
                  <a:pt x="3195280" y="1422135"/>
                </a:cubicBezTo>
                <a:cubicBezTo>
                  <a:pt x="3196431" y="1430332"/>
                  <a:pt x="3195980" y="1438483"/>
                  <a:pt x="3194760" y="1446554"/>
                </a:cubicBezTo>
                <a:cubicBezTo>
                  <a:pt x="3193510" y="1497084"/>
                  <a:pt x="3179340" y="1547701"/>
                  <a:pt x="3152589" y="1594576"/>
                </a:cubicBezTo>
                <a:lnTo>
                  <a:pt x="2535495" y="2675868"/>
                </a:lnTo>
                <a:cubicBezTo>
                  <a:pt x="2519103" y="2704590"/>
                  <a:pt x="2499098" y="2729960"/>
                  <a:pt x="2475270" y="2750574"/>
                </a:cubicBezTo>
                <a:cubicBezTo>
                  <a:pt x="2424537" y="2810341"/>
                  <a:pt x="2348694" y="2847600"/>
                  <a:pt x="2264149" y="2847600"/>
                </a:cubicBezTo>
                <a:lnTo>
                  <a:pt x="931858" y="2847600"/>
                </a:lnTo>
                <a:cubicBezTo>
                  <a:pt x="840908" y="2847600"/>
                  <a:pt x="760028" y="2804481"/>
                  <a:pt x="709441" y="2736882"/>
                </a:cubicBezTo>
                <a:cubicBezTo>
                  <a:pt x="690443" y="2718412"/>
                  <a:pt x="674204" y="2696733"/>
                  <a:pt x="660493" y="2672708"/>
                </a:cubicBezTo>
                <a:lnTo>
                  <a:pt x="43399" y="1591416"/>
                </a:lnTo>
                <a:cubicBezTo>
                  <a:pt x="17922" y="1546775"/>
                  <a:pt x="3857" y="1498740"/>
                  <a:pt x="1381" y="1450601"/>
                </a:cubicBezTo>
                <a:cubicBezTo>
                  <a:pt x="-58" y="1441196"/>
                  <a:pt x="-553" y="1431688"/>
                  <a:pt x="774" y="1422141"/>
                </a:cubicBezTo>
                <a:cubicBezTo>
                  <a:pt x="-512" y="1412916"/>
                  <a:pt x="-26" y="1403731"/>
                  <a:pt x="1361" y="1394643"/>
                </a:cubicBezTo>
                <a:cubicBezTo>
                  <a:pt x="3800" y="1346433"/>
                  <a:pt x="17869" y="1298323"/>
                  <a:pt x="43383" y="1253618"/>
                </a:cubicBezTo>
                <a:lnTo>
                  <a:pt x="660477" y="172326"/>
                </a:lnTo>
                <a:cubicBezTo>
                  <a:pt x="676397" y="144430"/>
                  <a:pt x="695725" y="119697"/>
                  <a:pt x="718724" y="99467"/>
                </a:cubicBezTo>
                <a:cubicBezTo>
                  <a:pt x="769423" y="38273"/>
                  <a:pt x="846171" y="0"/>
                  <a:pt x="931858" y="0"/>
                </a:cubicBezTo>
                <a:close/>
              </a:path>
            </a:pathLst>
          </a:custGeom>
          <a:solidFill>
            <a:schemeClr val="accent2"/>
          </a:solidFill>
          <a:ln w="19050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46" tIns="34223" rIns="68446" bIns="34223" rtlCol="0" anchor="ctr"/>
          <a:lstStyle/>
          <a:p>
            <a:pPr algn="ctr"/>
            <a:endParaRPr lang="en-US" dirty="0">
              <a:solidFill>
                <a:schemeClr val="lt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11 Rectángulo redondeado"/>
          <p:cNvSpPr>
            <a:spLocks noChangeAspect="1"/>
          </p:cNvSpPr>
          <p:nvPr/>
        </p:nvSpPr>
        <p:spPr>
          <a:xfrm rot="16200000">
            <a:off x="8317918" y="1456014"/>
            <a:ext cx="1738244" cy="2127291"/>
          </a:xfrm>
          <a:custGeom>
            <a:avLst/>
            <a:gdLst/>
            <a:ahLst/>
            <a:cxnLst/>
            <a:rect l="l" t="t" r="r" b="b"/>
            <a:pathLst>
              <a:path w="3195945" h="2847600">
                <a:moveTo>
                  <a:pt x="931858" y="0"/>
                </a:moveTo>
                <a:lnTo>
                  <a:pt x="2264149" y="0"/>
                </a:lnTo>
                <a:cubicBezTo>
                  <a:pt x="2332834" y="0"/>
                  <a:pt x="2395775" y="24591"/>
                  <a:pt x="2443824" y="66436"/>
                </a:cubicBezTo>
                <a:cubicBezTo>
                  <a:pt x="2448429" y="69277"/>
                  <a:pt x="2452695" y="72595"/>
                  <a:pt x="2456305" y="76734"/>
                </a:cubicBezTo>
                <a:cubicBezTo>
                  <a:pt x="2460022" y="79237"/>
                  <a:pt x="2463176" y="82339"/>
                  <a:pt x="2465987" y="85776"/>
                </a:cubicBezTo>
                <a:cubicBezTo>
                  <a:pt x="2493618" y="108249"/>
                  <a:pt x="2516894" y="136545"/>
                  <a:pt x="2535511" y="169166"/>
                </a:cubicBezTo>
                <a:lnTo>
                  <a:pt x="3152605" y="1250458"/>
                </a:lnTo>
                <a:cubicBezTo>
                  <a:pt x="3179394" y="1297399"/>
                  <a:pt x="3193566" y="1348093"/>
                  <a:pt x="3194780" y="1398693"/>
                </a:cubicBezTo>
                <a:cubicBezTo>
                  <a:pt x="3195949" y="1406441"/>
                  <a:pt x="3196388" y="1414265"/>
                  <a:pt x="3195280" y="1422135"/>
                </a:cubicBezTo>
                <a:cubicBezTo>
                  <a:pt x="3196431" y="1430332"/>
                  <a:pt x="3195980" y="1438483"/>
                  <a:pt x="3194760" y="1446554"/>
                </a:cubicBezTo>
                <a:cubicBezTo>
                  <a:pt x="3193510" y="1497084"/>
                  <a:pt x="3179340" y="1547701"/>
                  <a:pt x="3152589" y="1594576"/>
                </a:cubicBezTo>
                <a:lnTo>
                  <a:pt x="2535495" y="2675868"/>
                </a:lnTo>
                <a:cubicBezTo>
                  <a:pt x="2519103" y="2704590"/>
                  <a:pt x="2499098" y="2729960"/>
                  <a:pt x="2475270" y="2750574"/>
                </a:cubicBezTo>
                <a:cubicBezTo>
                  <a:pt x="2424537" y="2810341"/>
                  <a:pt x="2348694" y="2847600"/>
                  <a:pt x="2264149" y="2847600"/>
                </a:cubicBezTo>
                <a:lnTo>
                  <a:pt x="931858" y="2847600"/>
                </a:lnTo>
                <a:cubicBezTo>
                  <a:pt x="840908" y="2847600"/>
                  <a:pt x="760028" y="2804481"/>
                  <a:pt x="709441" y="2736882"/>
                </a:cubicBezTo>
                <a:cubicBezTo>
                  <a:pt x="690443" y="2718412"/>
                  <a:pt x="674204" y="2696733"/>
                  <a:pt x="660493" y="2672708"/>
                </a:cubicBezTo>
                <a:lnTo>
                  <a:pt x="43399" y="1591416"/>
                </a:lnTo>
                <a:cubicBezTo>
                  <a:pt x="17922" y="1546775"/>
                  <a:pt x="3857" y="1498740"/>
                  <a:pt x="1381" y="1450601"/>
                </a:cubicBezTo>
                <a:cubicBezTo>
                  <a:pt x="-58" y="1441196"/>
                  <a:pt x="-553" y="1431688"/>
                  <a:pt x="774" y="1422141"/>
                </a:cubicBezTo>
                <a:cubicBezTo>
                  <a:pt x="-512" y="1412916"/>
                  <a:pt x="-26" y="1403731"/>
                  <a:pt x="1361" y="1394643"/>
                </a:cubicBezTo>
                <a:cubicBezTo>
                  <a:pt x="3800" y="1346433"/>
                  <a:pt x="17869" y="1298323"/>
                  <a:pt x="43383" y="1253618"/>
                </a:cubicBezTo>
                <a:lnTo>
                  <a:pt x="660477" y="172326"/>
                </a:lnTo>
                <a:cubicBezTo>
                  <a:pt x="676397" y="144430"/>
                  <a:pt x="695725" y="119697"/>
                  <a:pt x="718724" y="99467"/>
                </a:cubicBezTo>
                <a:cubicBezTo>
                  <a:pt x="769423" y="38273"/>
                  <a:pt x="846171" y="0"/>
                  <a:pt x="931858" y="0"/>
                </a:cubicBezTo>
                <a:close/>
              </a:path>
            </a:pathLst>
          </a:custGeom>
          <a:solidFill>
            <a:schemeClr val="accent3"/>
          </a:solidFill>
          <a:ln w="19050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46" tIns="34223" rIns="68446" bIns="34223" rtlCol="0" anchor="ctr"/>
          <a:lstStyle/>
          <a:p>
            <a:pPr algn="ctr"/>
            <a:endParaRPr lang="en-US" dirty="0">
              <a:solidFill>
                <a:schemeClr val="lt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67552" y="3506212"/>
            <a:ext cx="531884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000" dirty="0">
                <a:solidFill>
                  <a:srgbClr val="404040"/>
                </a:solidFill>
                <a:cs typeface="Calibri"/>
              </a:rPr>
              <a:t>Limited liability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000" dirty="0">
                <a:solidFill>
                  <a:srgbClr val="404040"/>
                </a:solidFill>
                <a:cs typeface="Calibri"/>
              </a:rPr>
              <a:t>Permanence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000" dirty="0">
                <a:solidFill>
                  <a:srgbClr val="404040"/>
                </a:solidFill>
                <a:cs typeface="Calibri"/>
              </a:rPr>
              <a:t>Ease of transfer of ownership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000" dirty="0">
                <a:solidFill>
                  <a:srgbClr val="404040"/>
                </a:solidFill>
                <a:cs typeface="Calibri"/>
              </a:rPr>
              <a:t>Ability to raise financial capital 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000" dirty="0">
                <a:solidFill>
                  <a:srgbClr val="404040"/>
                </a:solidFill>
                <a:cs typeface="Calibri"/>
              </a:rPr>
              <a:t>Tax advantages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299882" y="3506212"/>
            <a:ext cx="565111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000" dirty="0">
                <a:solidFill>
                  <a:srgbClr val="404040"/>
                </a:solidFill>
                <a:cs typeface="Calibri"/>
              </a:rPr>
              <a:t>Expense and complexity of formation and operation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000" dirty="0">
                <a:solidFill>
                  <a:srgbClr val="404040"/>
                </a:solidFill>
                <a:cs typeface="Calibri"/>
              </a:rPr>
              <a:t>More paperwork and regulation and less secrecy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000" dirty="0">
                <a:solidFill>
                  <a:srgbClr val="404040"/>
                </a:solidFill>
                <a:cs typeface="Calibri"/>
              </a:rPr>
              <a:t>Possible conflicts of interest</a:t>
            </a:r>
          </a:p>
          <a:p>
            <a:endParaRPr lang="en-US" sz="3000" dirty="0">
              <a:solidFill>
                <a:srgbClr val="404040"/>
              </a:solidFill>
              <a:cs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7057" y="1844126"/>
            <a:ext cx="1123831" cy="111591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8626159" y="2006095"/>
            <a:ext cx="1121761" cy="111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641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Corporations and taxes</a:t>
            </a:r>
          </a:p>
        </p:txBody>
      </p:sp>
      <p:pic>
        <p:nvPicPr>
          <p:cNvPr id="5" name="Online Media 4">
            <a:hlinkClick r:id="" action="ppaction://media"/>
            <a:extLst>
              <a:ext uri="{FF2B5EF4-FFF2-40B4-BE49-F238E27FC236}">
                <a16:creationId xmlns:a16="http://schemas.microsoft.com/office/drawing/2014/main" id="{1311BA6F-5E12-473C-BBEC-A7641D9B6FD2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69557" y="861916"/>
            <a:ext cx="11409405" cy="5917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10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359" y="0"/>
            <a:ext cx="7624641" cy="6858000"/>
          </a:xfrm>
        </p:spPr>
      </p:pic>
      <p:sp>
        <p:nvSpPr>
          <p:cNvPr id="3" name="TextBox 2"/>
          <p:cNvSpPr txBox="1"/>
          <p:nvPr/>
        </p:nvSpPr>
        <p:spPr>
          <a:xfrm>
            <a:off x="534586" y="883580"/>
            <a:ext cx="4294909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hlinkClick r:id="rId3"/>
              </a:rPr>
              <a:t>What the biggest corporations pay in taxes</a:t>
            </a:r>
            <a:endParaRPr lang="en-US" sz="6000" dirty="0"/>
          </a:p>
          <a:p>
            <a:pPr algn="ctr"/>
            <a:r>
              <a:rPr lang="en-US" sz="2000" dirty="0"/>
              <a:t>Click the link above for the article an scroll down for the table</a:t>
            </a:r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46958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Untouch Default">
      <a:dk1>
        <a:sysClr val="windowText" lastClr="000000"/>
      </a:dk1>
      <a:lt1>
        <a:sysClr val="window" lastClr="FFFFFF"/>
      </a:lt1>
      <a:dk2>
        <a:srgbClr val="303C4E"/>
      </a:dk2>
      <a:lt2>
        <a:srgbClr val="E7E6E6"/>
      </a:lt2>
      <a:accent1>
        <a:srgbClr val="F13B48"/>
      </a:accent1>
      <a:accent2>
        <a:srgbClr val="FCC009"/>
      </a:accent2>
      <a:accent3>
        <a:srgbClr val="01B2D4"/>
      </a:accent3>
      <a:accent4>
        <a:srgbClr val="ADCE25"/>
      </a:accent4>
      <a:accent5>
        <a:srgbClr val="8B409A"/>
      </a:accent5>
      <a:accent6>
        <a:srgbClr val="937863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20343</TotalTime>
  <Words>272</Words>
  <Application>Microsoft Office PowerPoint</Application>
  <PresentationFormat>Widescreen</PresentationFormat>
  <Paragraphs>52</Paragraphs>
  <Slides>10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7" baseType="lpstr">
      <vt:lpstr>ＭＳ Ｐゴシック</vt:lpstr>
      <vt:lpstr>Arial</vt:lpstr>
      <vt:lpstr>Arial Narrow</vt:lpstr>
      <vt:lpstr>Calibri</vt:lpstr>
      <vt:lpstr>Calibri Light</vt:lpstr>
      <vt:lpstr>Folio Std Medium</vt:lpstr>
      <vt:lpstr>Gill Sans</vt:lpstr>
      <vt:lpstr>Helvetica</vt:lpstr>
      <vt:lpstr>Lucida Grande</vt:lpstr>
      <vt:lpstr>Montserrat</vt:lpstr>
      <vt:lpstr>Montserrat Black</vt:lpstr>
      <vt:lpstr>Montserrat Light</vt:lpstr>
      <vt:lpstr>Montserrat Semi Bold</vt:lpstr>
      <vt:lpstr>Raleway</vt:lpstr>
      <vt:lpstr>Rockwell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Corporations and taxes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Fajar Indra</dc:creator>
  <cp:lastModifiedBy>Tara Johnson</cp:lastModifiedBy>
  <cp:revision>168</cp:revision>
  <dcterms:created xsi:type="dcterms:W3CDTF">2016-06-20T07:18:41Z</dcterms:created>
  <dcterms:modified xsi:type="dcterms:W3CDTF">2019-11-13T03:38:52Z</dcterms:modified>
</cp:coreProperties>
</file>