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0"/>
  </p:handoutMasterIdLst>
  <p:sldIdLst>
    <p:sldId id="256" r:id="rId2"/>
    <p:sldId id="277" r:id="rId3"/>
    <p:sldId id="283" r:id="rId4"/>
    <p:sldId id="391" r:id="rId5"/>
    <p:sldId id="335" r:id="rId6"/>
    <p:sldId id="358" r:id="rId7"/>
    <p:sldId id="359" r:id="rId8"/>
    <p:sldId id="392" r:id="rId9"/>
    <p:sldId id="361" r:id="rId10"/>
    <p:sldId id="393" r:id="rId11"/>
    <p:sldId id="285" r:id="rId12"/>
    <p:sldId id="346" r:id="rId13"/>
    <p:sldId id="300" r:id="rId14"/>
    <p:sldId id="306" r:id="rId15"/>
    <p:sldId id="336" r:id="rId16"/>
    <p:sldId id="337" r:id="rId17"/>
    <p:sldId id="338" r:id="rId18"/>
    <p:sldId id="349" r:id="rId19"/>
    <p:sldId id="350"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4712" autoAdjust="0"/>
  </p:normalViewPr>
  <p:slideViewPr>
    <p:cSldViewPr snapToGrid="0" snapToObjects="1">
      <p:cViewPr varScale="1">
        <p:scale>
          <a:sx n="105" d="100"/>
          <a:sy n="105" d="100"/>
        </p:scale>
        <p:origin x="180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oncepts of 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15 DIVERSITY OF ANIMALS</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836671AB-F4EE-422C-8852-F38EDA18405E}"/>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499BC43-38F8-4E8E-BA08-18D16327CA6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sponge’s basic body plan is shown.</a:t>
            </a:r>
          </a:p>
        </p:txBody>
      </p:sp>
      <p:pic>
        <p:nvPicPr>
          <p:cNvPr id="2" name="Figure" descr="Image of a cross-section of a sponge, which is vase-shaped. The central cavity is called the spongocoel. The body is filled with a gel-like substance called mesohyl. Pores within the body, called ostia, allow water to enter the spongocoel. Water exits through a top opening called an oscul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524" r="-605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15.9</a:t>
            </a:r>
          </a:p>
        </p:txBody>
      </p:sp>
    </p:spTree>
    <p:extLst>
      <p:ext uri="{BB962C8B-B14F-4D97-AF65-F5344CB8AC3E}">
        <p14:creationId xmlns:p14="http://schemas.microsoft.com/office/powerpoint/2010/main" val="60458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8EF2EF1-884B-4A6E-8D45-D3FF3277F72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Animals from the phylum </a:t>
            </a:r>
            <a:r>
              <a:rPr lang="en-US" sz="1600" dirty="0" err="1"/>
              <a:t>Cnidaria</a:t>
            </a:r>
            <a:r>
              <a:rPr lang="en-US" sz="1600" dirty="0"/>
              <a:t> have stinging cells called </a:t>
            </a:r>
            <a:r>
              <a:rPr lang="en-US" sz="1600" dirty="0" err="1"/>
              <a:t>cnidocytes</a:t>
            </a:r>
            <a:r>
              <a:rPr lang="en-US" sz="1600" dirty="0"/>
              <a:t>. </a:t>
            </a:r>
            <a:r>
              <a:rPr lang="en-US" sz="1600" dirty="0" err="1"/>
              <a:t>Cnidocytes</a:t>
            </a:r>
            <a:r>
              <a:rPr lang="en-US" sz="1600" dirty="0"/>
              <a:t> contain large organelles called </a:t>
            </a:r>
            <a:r>
              <a:rPr lang="en-US" sz="1600" dirty="0">
                <a:solidFill>
                  <a:srgbClr val="6CB255"/>
                </a:solidFill>
              </a:rPr>
              <a:t>(a) </a:t>
            </a:r>
            <a:r>
              <a:rPr lang="en-US" sz="1600" dirty="0"/>
              <a:t>nematocysts that store a coiled thread and barb. When </a:t>
            </a:r>
            <a:r>
              <a:rPr lang="en-US" sz="1600" dirty="0" err="1"/>
              <a:t>hairlike</a:t>
            </a:r>
            <a:r>
              <a:rPr lang="en-US" sz="1600" dirty="0"/>
              <a:t> projections on the cell surface are touched, </a:t>
            </a:r>
            <a:r>
              <a:rPr lang="en-US" sz="1600" dirty="0">
                <a:solidFill>
                  <a:srgbClr val="6CB255"/>
                </a:solidFill>
              </a:rPr>
              <a:t>(b) </a:t>
            </a:r>
            <a:r>
              <a:rPr lang="en-US" sz="1600" dirty="0"/>
              <a:t>the thread, barb, and a toxin are fired from the </a:t>
            </a:r>
            <a:r>
              <a:rPr lang="fi-FI" sz="1600" dirty="0" err="1"/>
              <a:t>organelle</a:t>
            </a:r>
            <a:r>
              <a:rPr lang="fi-FI" sz="1600" dirty="0"/>
              <a:t>.</a:t>
            </a:r>
            <a:endParaRPr lang="en-US" sz="1600" dirty="0"/>
          </a:p>
        </p:txBody>
      </p:sp>
      <p:pic>
        <p:nvPicPr>
          <p:cNvPr id="6" name="Figure" descr="The illustration shows a nematocyst before (a) and after (b) firing. The nematocyst is a large, oval organelle inside a rectangular cnidocyte cell. The nematocyst is flush with the plasma membrane, and a touch-sensitive hairlike projection extends from the nematocyst to the cell’s exterior. Inside the nematocyst, a thread is coiled around an inverted barb. Upon firing, a lid on the nematocyst opens. The barb pops out of the cell and the thread uncoi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15.10</a:t>
            </a:r>
          </a:p>
        </p:txBody>
      </p:sp>
    </p:spTree>
    <p:extLst>
      <p:ext uri="{BB962C8B-B14F-4D97-AF65-F5344CB8AC3E}">
        <p14:creationId xmlns:p14="http://schemas.microsoft.com/office/powerpoint/2010/main" val="202371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680A3D-809E-4FE1-BEA9-6A64F64C376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Cnidarians have two distinct body plans, the </a:t>
            </a:r>
            <a:r>
              <a:rPr lang="en-US" sz="1600" dirty="0">
                <a:solidFill>
                  <a:srgbClr val="6CB255"/>
                </a:solidFill>
              </a:rPr>
              <a:t>(a)</a:t>
            </a:r>
            <a:r>
              <a:rPr lang="en-US" sz="1600" dirty="0"/>
              <a:t> medusa and the </a:t>
            </a:r>
            <a:r>
              <a:rPr lang="en-US" sz="1600" dirty="0">
                <a:solidFill>
                  <a:srgbClr val="6CB255"/>
                </a:solidFill>
              </a:rPr>
              <a:t>(b)</a:t>
            </a:r>
            <a:r>
              <a:rPr lang="en-US" sz="1600" dirty="0"/>
              <a:t> polyp. All cnidarians have two tissue layers, with a jelly-like </a:t>
            </a:r>
            <a:r>
              <a:rPr lang="en-US" sz="1600" dirty="0" err="1"/>
              <a:t>mesoglea</a:t>
            </a:r>
            <a:r>
              <a:rPr lang="en-US" sz="1600" dirty="0"/>
              <a:t> between them.</a:t>
            </a:r>
          </a:p>
        </p:txBody>
      </p:sp>
      <p:pic>
        <p:nvPicPr>
          <p:cNvPr id="9" name="Figure" descr="The illustration compares the medusa (a) and polyp (b) body plans. The medusa is dome-shaped, with tentacle-like appendages hanging down from the edges of the dome. The polyp looks like a tree, with a trunk at the bottom and branches at the top. Both the medusa and polyp have two tissue layers, with mesoglea in between. The mesoglea is thicker in the dome of the medusa than in the polyp. Both also have a central body cavi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99" r="-2939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15.11</a:t>
            </a:r>
          </a:p>
        </p:txBody>
      </p:sp>
    </p:spTree>
    <p:extLst>
      <p:ext uri="{BB962C8B-B14F-4D97-AF65-F5344CB8AC3E}">
        <p14:creationId xmlns:p14="http://schemas.microsoft.com/office/powerpoint/2010/main" val="281662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7C4B5984-0C91-467D-9F07-47E15EE8A40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Sea anemones are cnidarians of class </a:t>
            </a:r>
            <a:r>
              <a:rPr lang="en-US" sz="1600" dirty="0" err="1"/>
              <a:t>Anthozoa</a:t>
            </a:r>
            <a:r>
              <a:rPr lang="en-US" sz="1600" dirty="0"/>
              <a:t>. (credit: “Dancing With </a:t>
            </a:r>
            <a:r>
              <a:rPr lang="cs-CZ" sz="1600" dirty="0" err="1"/>
              <a:t>Ghosts</a:t>
            </a:r>
            <a:r>
              <a:rPr lang="en-US" sz="1600" dirty="0"/>
              <a:t>”</a:t>
            </a:r>
            <a:r>
              <a:rPr lang="cs-CZ" sz="1600" dirty="0"/>
              <a:t>/</a:t>
            </a:r>
            <a:r>
              <a:rPr lang="cs-CZ" sz="1600" dirty="0" err="1"/>
              <a:t>Flickr</a:t>
            </a:r>
            <a:r>
              <a:rPr lang="cs-CZ" sz="1600" dirty="0"/>
              <a:t>)</a:t>
            </a:r>
            <a:endParaRPr lang="en-US" sz="1600" dirty="0"/>
          </a:p>
        </p:txBody>
      </p:sp>
      <p:pic>
        <p:nvPicPr>
          <p:cNvPr id="6" name="Figure" descr="A photo of a sea anemone with a pink, oval body surrounded by thick, waving tentac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15.12</a:t>
            </a:r>
          </a:p>
        </p:txBody>
      </p:sp>
    </p:spTree>
    <p:extLst>
      <p:ext uri="{BB962C8B-B14F-4D97-AF65-F5344CB8AC3E}">
        <p14:creationId xmlns:p14="http://schemas.microsoft.com/office/powerpoint/2010/main" val="234687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3684BFC6-2928-4673-B3F4-52A31F1B8CB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Scyphozoans include the jellies. (credit: “Jimg944”/Flickr)</a:t>
            </a:r>
          </a:p>
        </p:txBody>
      </p:sp>
      <p:pic>
        <p:nvPicPr>
          <p:cNvPr id="6" name="Figure" descr="A photo of a bright red jellyfish with a dome-shaped body. Long tentacles drift from the bottom edge of the dome, and ribbon-like appendages trail from the middle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8" r="-365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15.13</a:t>
            </a:r>
          </a:p>
        </p:txBody>
      </p:sp>
    </p:spTree>
    <p:extLst>
      <p:ext uri="{BB962C8B-B14F-4D97-AF65-F5344CB8AC3E}">
        <p14:creationId xmlns:p14="http://schemas.microsoft.com/office/powerpoint/2010/main" val="261333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550358-FF2D-4D47-A481-A902796B18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a:t>
            </a:r>
            <a:r>
              <a:rPr lang="en-US" sz="1600" dirty="0"/>
              <a:t> box jelly is an example from class </a:t>
            </a:r>
            <a:r>
              <a:rPr lang="en-US" sz="1600" dirty="0" err="1"/>
              <a:t>Cubozoa</a:t>
            </a:r>
            <a:r>
              <a:rPr lang="en-US" sz="1600" dirty="0"/>
              <a:t>. The </a:t>
            </a:r>
            <a:r>
              <a:rPr lang="en-US" sz="1600" dirty="0">
                <a:solidFill>
                  <a:srgbClr val="6CB255"/>
                </a:solidFill>
              </a:rPr>
              <a:t>(b)</a:t>
            </a:r>
            <a:r>
              <a:rPr lang="en-US" sz="1600" dirty="0"/>
              <a:t> hydra is from class Hydrozoa. (credit b: scale-bar data from Matt Russell)</a:t>
            </a:r>
          </a:p>
        </p:txBody>
      </p:sp>
      <p:pic>
        <p:nvPicPr>
          <p:cNvPr id="9" name="Figure" descr="Part a shows an illustration of a Chirodropus gorilla box jellyfish. It has a tall, square dome with four pedalia, clusters of tentacles hanging down, and a delicate skirt inside. Part b is a light microscopy photo of a hydra, which is a long tubular stalk with eight long, thin, radially arranged tentacles at one 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07" r="-263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15.14</a:t>
            </a:r>
          </a:p>
        </p:txBody>
      </p:sp>
    </p:spTree>
    <p:extLst>
      <p:ext uri="{BB962C8B-B14F-4D97-AF65-F5344CB8AC3E}">
        <p14:creationId xmlns:p14="http://schemas.microsoft.com/office/powerpoint/2010/main" val="53042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97810A-52B2-4CF8-AF3A-ED2AD2F8E5A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planarian is a free-living flatworm that has an incomplete digestive system, an excretory system with a network of tubules throughout the body, and a nervous system made up of nerve cords running the length of the body with a concentration of nerves and </a:t>
            </a:r>
            <a:r>
              <a:rPr lang="en-US" sz="1600" dirty="0" err="1"/>
              <a:t>photosensory</a:t>
            </a:r>
            <a:r>
              <a:rPr lang="en-US" sz="1600" dirty="0"/>
              <a:t> and chemosensory cells at the anterior end.</a:t>
            </a:r>
          </a:p>
        </p:txBody>
      </p:sp>
      <p:pic>
        <p:nvPicPr>
          <p:cNvPr id="9" name="Figure" descr="The illustration shows the digestive, nervous, and excretory systems in a flat, worm-like Planaria. The digestive system starts at the ventral mouth opening in the middle of the animal, and then extends to the head and tail with many lateral branches. The nervous system has two cerebral ganglia at the eyes in the head, and two longitudinal nerve cords with transverse connections along the length of the body to the tail. The excretory system is arranged in two long mesh-like structures down each side of the body. An enlargement shows a detailed flame cell, which has a bundle of cilia at one end. The cilia extend down into an excretory tube, which has slits near the cilia to allow waste fluid to enter the excretory tube and exit the animal at the excretory po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316" r="-193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15.15</a:t>
            </a:r>
          </a:p>
        </p:txBody>
      </p:sp>
    </p:spTree>
    <p:extLst>
      <p:ext uri="{BB962C8B-B14F-4D97-AF65-F5344CB8AC3E}">
        <p14:creationId xmlns:p14="http://schemas.microsoft.com/office/powerpoint/2010/main" val="228525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2A5F05-E843-4205-8F88-EFABA0E44D1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330" dirty="0"/>
              <a:t>Phylum Platyhelminthes is divided into four classes: </a:t>
            </a:r>
            <a:r>
              <a:rPr lang="en-US" sz="1330" dirty="0">
                <a:solidFill>
                  <a:srgbClr val="6CB255"/>
                </a:solidFill>
              </a:rPr>
              <a:t>(a) </a:t>
            </a:r>
            <a:r>
              <a:rPr lang="en-US" sz="1330" dirty="0"/>
              <a:t>Bedford’s Flatworm (</a:t>
            </a:r>
            <a:r>
              <a:rPr lang="en-US" sz="1330" i="1" dirty="0" err="1"/>
              <a:t>Pseudobiceros</a:t>
            </a:r>
            <a:r>
              <a:rPr lang="en-US" sz="1330" i="1" dirty="0"/>
              <a:t> </a:t>
            </a:r>
            <a:r>
              <a:rPr lang="en-US" sz="1330" i="1" dirty="0" err="1"/>
              <a:t>bedfordi</a:t>
            </a:r>
            <a:r>
              <a:rPr lang="en-US" sz="1330" dirty="0"/>
              <a:t>) and the </a:t>
            </a:r>
            <a:r>
              <a:rPr lang="en-US" sz="1330" dirty="0">
                <a:solidFill>
                  <a:srgbClr val="6CB255"/>
                </a:solidFill>
              </a:rPr>
              <a:t>(b) </a:t>
            </a:r>
            <a:r>
              <a:rPr lang="en-US" sz="1330" dirty="0"/>
              <a:t>planarian belong to class </a:t>
            </a:r>
            <a:r>
              <a:rPr lang="en-US" sz="1330" dirty="0" err="1"/>
              <a:t>Turbellaria</a:t>
            </a:r>
            <a:r>
              <a:rPr lang="en-US" sz="1330" dirty="0"/>
              <a:t>; </a:t>
            </a:r>
            <a:r>
              <a:rPr lang="en-US" sz="1330" dirty="0">
                <a:solidFill>
                  <a:srgbClr val="6CB255"/>
                </a:solidFill>
              </a:rPr>
              <a:t>(c)</a:t>
            </a:r>
            <a:r>
              <a:rPr lang="en-US" sz="1330" dirty="0"/>
              <a:t> the </a:t>
            </a:r>
            <a:r>
              <a:rPr lang="en-US" sz="1330" dirty="0" err="1"/>
              <a:t>Trematoda</a:t>
            </a:r>
            <a:r>
              <a:rPr lang="en-US" sz="1330" dirty="0"/>
              <a:t> class includes about 20,000 species, most of which are parasitic; </a:t>
            </a:r>
            <a:r>
              <a:rPr lang="en-US" sz="1330" dirty="0">
                <a:solidFill>
                  <a:srgbClr val="6CB255"/>
                </a:solidFill>
              </a:rPr>
              <a:t>(d)</a:t>
            </a:r>
            <a:r>
              <a:rPr lang="en-US" sz="1330" dirty="0"/>
              <a:t> class </a:t>
            </a:r>
            <a:r>
              <a:rPr lang="en-US" sz="1330" dirty="0" err="1"/>
              <a:t>Cestoda</a:t>
            </a:r>
            <a:r>
              <a:rPr lang="en-US" sz="1330" dirty="0"/>
              <a:t> includes tapeworms such as this </a:t>
            </a:r>
            <a:r>
              <a:rPr lang="en-US" sz="1330" i="1" dirty="0" err="1"/>
              <a:t>Taenia</a:t>
            </a:r>
            <a:r>
              <a:rPr lang="en-US" sz="1330" i="1" dirty="0"/>
              <a:t> </a:t>
            </a:r>
            <a:r>
              <a:rPr lang="en-US" sz="1330" i="1" dirty="0" err="1"/>
              <a:t>saginata</a:t>
            </a:r>
            <a:r>
              <a:rPr lang="en-US" sz="1330" dirty="0"/>
              <a:t>; and the parasitic class </a:t>
            </a:r>
            <a:r>
              <a:rPr lang="en-US" sz="1330" dirty="0" err="1"/>
              <a:t>Monogenea</a:t>
            </a:r>
            <a:r>
              <a:rPr lang="en-US" sz="1330" dirty="0"/>
              <a:t> (not shown). (credit a: modification of work by Jan </a:t>
            </a:r>
            <a:r>
              <a:rPr lang="en-US" sz="1330" dirty="0" err="1"/>
              <a:t>Derk</a:t>
            </a:r>
            <a:r>
              <a:rPr lang="en-US" sz="1330" dirty="0"/>
              <a:t>; credit c: modification of work by “Sahaquiel9102”/Wikimedia Commons; credit d: modification of work by CDC)</a:t>
            </a:r>
          </a:p>
        </p:txBody>
      </p:sp>
      <p:pic>
        <p:nvPicPr>
          <p:cNvPr id="10" name="Figure" descr="Four photos of flatworms are depicted. Photo a shows a dark, opaque, wavy-edged, speckled flatworm, about three times as long as it is wide. Photo b shows a transparent, brown flatworm, with a length about eight times the width, and a slightly arrow-shaped head with two eyes. Photo c shows an oval, transparent brown flatworm, with a circular sucker at the front end and one near the middle. Photo d shows a very long, narrow, flat, white tapew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890" r="-488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15.16</a:t>
            </a:r>
          </a:p>
        </p:txBody>
      </p:sp>
    </p:spTree>
    <p:extLst>
      <p:ext uri="{BB962C8B-B14F-4D97-AF65-F5344CB8AC3E}">
        <p14:creationId xmlns:p14="http://schemas.microsoft.com/office/powerpoint/2010/main" val="249700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95F1BA-ED0D-42C8-98AD-7F85CD650EE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3" name="Figure" descr="Photo a shows a scanning electron micrograph of a nematode. Figure b is a diagram of the anatomy of the nematode. The digestive system begins with a mouth at one end, then the pharynx, intestine, and anus toward the other end. A dorsal nerve runs along the top of the animal and joins a ring-like head ganglion at the front end. There is a long testis located centrally, and a cuticle covers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968088" y="1108075"/>
            <a:ext cx="3552024"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6CB255"/>
                </a:solidFill>
              </a:rPr>
              <a:t>(a) </a:t>
            </a:r>
            <a:r>
              <a:rPr lang="en-US" sz="1600" dirty="0">
                <a:solidFill>
                  <a:schemeClr val="tx1"/>
                </a:solidFill>
              </a:rPr>
              <a:t>An scanning electron micrograph of the nematode </a:t>
            </a:r>
            <a:r>
              <a:rPr lang="en-US" sz="1600" i="1" dirty="0" err="1">
                <a:solidFill>
                  <a:schemeClr val="tx1"/>
                </a:solidFill>
              </a:rPr>
              <a:t>Heterodera</a:t>
            </a:r>
            <a:r>
              <a:rPr lang="en-US" sz="1600" i="1" dirty="0">
                <a:solidFill>
                  <a:schemeClr val="tx1"/>
                </a:solidFill>
              </a:rPr>
              <a:t> </a:t>
            </a:r>
            <a:r>
              <a:rPr lang="en-US" sz="1600" i="1" dirty="0" err="1">
                <a:solidFill>
                  <a:schemeClr val="tx1"/>
                </a:solidFill>
              </a:rPr>
              <a:t>glycines</a:t>
            </a:r>
            <a:r>
              <a:rPr lang="en-US" sz="1600" i="1" dirty="0">
                <a:solidFill>
                  <a:schemeClr val="tx1"/>
                </a:solidFill>
              </a:rPr>
              <a:t> </a:t>
            </a:r>
            <a:r>
              <a:rPr lang="en-US" sz="1600" dirty="0">
                <a:solidFill>
                  <a:schemeClr val="tx1"/>
                </a:solidFill>
              </a:rPr>
              <a:t>and </a:t>
            </a:r>
            <a:r>
              <a:rPr lang="en-US" sz="1600" dirty="0">
                <a:solidFill>
                  <a:srgbClr val="6CB255"/>
                </a:solidFill>
              </a:rPr>
              <a:t>(b) </a:t>
            </a:r>
            <a:r>
              <a:rPr lang="en-US" sz="1600" dirty="0">
                <a:solidFill>
                  <a:schemeClr val="tx1"/>
                </a:solidFill>
              </a:rPr>
              <a:t>a schematic representation of the anatomy of a nematode are shown. (credit a: modification of work by USDA, ARS;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15.17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92205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922AD54-63DB-4BAF-A261-7466BB8EEC1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Trilobites, like the one in this fossil, are an extinct group of arthropods. (credit: Kevin Walsh)</a:t>
            </a:r>
          </a:p>
        </p:txBody>
      </p:sp>
      <p:pic>
        <p:nvPicPr>
          <p:cNvPr id="9" name="Figure" descr="The fossilized trilobite resembles a footprint, with a rounded front end and ridges extending across the bod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142" r="-211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15.18</a:t>
            </a:r>
          </a:p>
        </p:txBody>
      </p:sp>
    </p:spTree>
    <p:extLst>
      <p:ext uri="{BB962C8B-B14F-4D97-AF65-F5344CB8AC3E}">
        <p14:creationId xmlns:p14="http://schemas.microsoft.com/office/powerpoint/2010/main" val="220227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2CD2FB3-DFAF-4A44-9E46-267AF097C75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The leaf chameleon (</a:t>
            </a:r>
            <a:r>
              <a:rPr lang="en-US" sz="1600" i="1" dirty="0" err="1"/>
              <a:t>Brookesia</a:t>
            </a:r>
            <a:r>
              <a:rPr lang="en-US" sz="1600" i="1" dirty="0"/>
              <a:t> </a:t>
            </a:r>
            <a:r>
              <a:rPr lang="en-US" sz="1600" i="1" dirty="0" err="1"/>
              <a:t>micra</a:t>
            </a:r>
            <a:r>
              <a:rPr lang="en-US" sz="1600" dirty="0"/>
              <a:t>) was discovered in northern Madagascar in 2012. At just over one inch long, it is the smallest known chameleon. (credit: modification of work by Frank </a:t>
            </a:r>
            <a:r>
              <a:rPr lang="da-DK" sz="1600" dirty="0" err="1"/>
              <a:t>Glaw</a:t>
            </a:r>
            <a:r>
              <a:rPr lang="da-DK" sz="1600" dirty="0"/>
              <a:t>, et al., PLOS)</a:t>
            </a:r>
            <a:endParaRPr lang="en-US" sz="1600" dirty="0"/>
          </a:p>
        </p:txBody>
      </p:sp>
      <p:pic>
        <p:nvPicPr>
          <p:cNvPr id="9" name="Figure" descr="The photo shows a mottled brown chameleon that blends into the leaf it sits 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55" r="-63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 </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C8CEDB6-F6F2-4C28-95CC-D3FAF246C62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The book lungs of </a:t>
            </a:r>
            <a:r>
              <a:rPr lang="en-US" sz="1520" dirty="0">
                <a:solidFill>
                  <a:srgbClr val="6CB255"/>
                </a:solidFill>
              </a:rPr>
              <a:t>(a)</a:t>
            </a:r>
            <a:r>
              <a:rPr lang="en-US" sz="1520" dirty="0"/>
              <a:t> arachnids are made up of alternating air pockets and </a:t>
            </a:r>
            <a:r>
              <a:rPr lang="en-US" sz="1520" dirty="0" err="1"/>
              <a:t>hemocoel</a:t>
            </a:r>
            <a:r>
              <a:rPr lang="en-US" sz="1520" dirty="0"/>
              <a:t> tissue shaped like a stack of books. The book gills of </a:t>
            </a:r>
            <a:r>
              <a:rPr lang="en-US" sz="1520" dirty="0">
                <a:solidFill>
                  <a:srgbClr val="6CB255"/>
                </a:solidFill>
              </a:rPr>
              <a:t>(b)</a:t>
            </a:r>
            <a:r>
              <a:rPr lang="en-US" sz="1520" dirty="0"/>
              <a:t> crustaceans are similar to book lungs but are external so that gas exchange can occur with the surrounding water. (credit a: modification of work by Ryan Wilson based on original work by John Henry Comstock; credit b: modification of work </a:t>
            </a:r>
            <a:r>
              <a:rPr lang="de-DE" sz="1520" dirty="0" err="1"/>
              <a:t>by</a:t>
            </a:r>
            <a:r>
              <a:rPr lang="de-DE" sz="1520" dirty="0"/>
              <a:t> Angel Schatz)</a:t>
            </a:r>
            <a:endParaRPr lang="en-US" sz="1520" dirty="0"/>
          </a:p>
        </p:txBody>
      </p:sp>
      <p:pic>
        <p:nvPicPr>
          <p:cNvPr id="3" name="Figure" descr="Part a is a diagram of a spider, showing an outline of the body, with the heart and lung inside. The book lung looks like a book with many pages and is located just anterior to a spiracle in the ventral abdomen. The heart is a long tube located in the dorsal portion of the abdomen. Part b is a photo of the underside of a horseshoe crab. The book gills are five pairs of plates near the tai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 r="-4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15.19</a:t>
            </a:r>
          </a:p>
        </p:txBody>
      </p:sp>
    </p:spTree>
    <p:extLst>
      <p:ext uri="{BB962C8B-B14F-4D97-AF65-F5344CB8AC3E}">
        <p14:creationId xmlns:p14="http://schemas.microsoft.com/office/powerpoint/2010/main" val="174403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0B62AEE-E090-48DA-9E35-AF3DD135277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basic anatomy of a hexapod, note that insects have a developed digestive system (yellow), a respiratory system (blue), a circulatory system (red), and a nervous system (purple).</a:t>
            </a:r>
          </a:p>
        </p:txBody>
      </p:sp>
      <p:pic>
        <p:nvPicPr>
          <p:cNvPr id="4" name="Figure" descr="The illustration shows the anatomy of a bee. The digestive system consists of a mouth, pharynx, stomach, intestine, and anus. The respiratory system consists of spiracles, or openings, along the side of the bee’s body that connect to tubes that run up and join a larger dorsal tube that connects all the spiracles together. The circulatory system consists of a dorsal blood vessel that has multiple hearts along its length. The nervous system consists of a cerebral ganglion in the head that connects to a ventral nerve co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455" r="-154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15.20</a:t>
            </a:r>
          </a:p>
        </p:txBody>
      </p:sp>
    </p:spTree>
    <p:extLst>
      <p:ext uri="{BB962C8B-B14F-4D97-AF65-F5344CB8AC3E}">
        <p14:creationId xmlns:p14="http://schemas.microsoft.com/office/powerpoint/2010/main" val="312926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C66BF2C-3B6C-4EA9-9501-7D09836033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The centipede </a:t>
            </a:r>
            <a:r>
              <a:rPr lang="en-US" sz="1600" i="1" dirty="0" err="1"/>
              <a:t>Scutigera</a:t>
            </a:r>
            <a:r>
              <a:rPr lang="en-US" sz="1600" i="1" dirty="0"/>
              <a:t> </a:t>
            </a:r>
            <a:r>
              <a:rPr lang="en-US" sz="1600" i="1" dirty="0" err="1"/>
              <a:t>coleoptrata</a:t>
            </a:r>
            <a:r>
              <a:rPr lang="en-US" sz="1600" b="1" i="1" dirty="0"/>
              <a:t> </a:t>
            </a:r>
            <a:r>
              <a:rPr lang="en-US" sz="1600" dirty="0"/>
              <a:t>has up to 15 pairs of legs.</a:t>
            </a:r>
          </a:p>
          <a:p>
            <a:pPr marL="342900" indent="-342900">
              <a:buAutoNum type="alphaLcParenBoth"/>
            </a:pPr>
            <a:r>
              <a:rPr lang="en-US" sz="1600" dirty="0"/>
              <a:t>This North American millipede (</a:t>
            </a:r>
            <a:r>
              <a:rPr lang="en-US" sz="1600" i="1" dirty="0" err="1"/>
              <a:t>Narceus</a:t>
            </a:r>
            <a:r>
              <a:rPr lang="en-US" sz="1600" i="1" dirty="0"/>
              <a:t> </a:t>
            </a:r>
            <a:r>
              <a:rPr lang="en-US" sz="1600" i="1" dirty="0" err="1"/>
              <a:t>americanus</a:t>
            </a:r>
            <a:r>
              <a:rPr lang="en-US" sz="1600" i="1" dirty="0"/>
              <a:t>) </a:t>
            </a:r>
            <a:r>
              <a:rPr lang="en-US" sz="1600" dirty="0"/>
              <a:t>bears many legs, although not one thousand, as its name might suggest. (credit a: modification of work by Bruce Marlin; credit b: modification of work by Cory </a:t>
            </a:r>
            <a:r>
              <a:rPr lang="en-US" sz="1600" dirty="0" err="1"/>
              <a:t>Zanker</a:t>
            </a:r>
            <a:r>
              <a:rPr lang="en-US" sz="1600" dirty="0"/>
              <a:t>)</a:t>
            </a:r>
          </a:p>
        </p:txBody>
      </p:sp>
      <p:pic>
        <p:nvPicPr>
          <p:cNvPr id="3" name="Figure" descr="Photo a shows a light brown centipede with 15 pairs of long legs on the sides of the body. Photo b shows a black and red millipede with many pairs of little legs on the underside of the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277" b="-92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15.21</a:t>
            </a:r>
          </a:p>
        </p:txBody>
      </p:sp>
    </p:spTree>
    <p:extLst>
      <p:ext uri="{BB962C8B-B14F-4D97-AF65-F5344CB8AC3E}">
        <p14:creationId xmlns:p14="http://schemas.microsoft.com/office/powerpoint/2010/main" val="490123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467C1D5-CD13-4E15-B7D7-5B446C13B42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crayfish is an example of a crustacean. It has a carapace around the cephalothorax and the heart in the dorsal thorax area. (credit: Jane Whitney)</a:t>
            </a:r>
          </a:p>
        </p:txBody>
      </p:sp>
      <p:pic>
        <p:nvPicPr>
          <p:cNvPr id="4" name="Figure" descr="An illustration of a midsagittal cross-section of a crayfish shows the carapace around the cephalothorax and the heart in the dorsal thorax ar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075" b="-450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15.22</a:t>
            </a:r>
          </a:p>
        </p:txBody>
      </p:sp>
    </p:spTree>
    <p:extLst>
      <p:ext uri="{BB962C8B-B14F-4D97-AF65-F5344CB8AC3E}">
        <p14:creationId xmlns:p14="http://schemas.microsoft.com/office/powerpoint/2010/main" val="72311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FBDD21A-6C36-46D1-8DE0-16A9247ACC1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chelicerae (first set of appendages) are well developed in the </a:t>
            </a:r>
            <a:r>
              <a:rPr lang="en-US" sz="1600" dirty="0" err="1"/>
              <a:t>Chelicerata</a:t>
            </a:r>
            <a:r>
              <a:rPr lang="en-US" sz="1600" dirty="0"/>
              <a:t>, which includes scorpions </a:t>
            </a:r>
            <a:r>
              <a:rPr lang="en-US" sz="1600" dirty="0">
                <a:solidFill>
                  <a:srgbClr val="6CB255"/>
                </a:solidFill>
              </a:rPr>
              <a:t>(a)</a:t>
            </a:r>
            <a:r>
              <a:rPr lang="en-US" sz="1600" dirty="0"/>
              <a:t> and spiders </a:t>
            </a:r>
            <a:r>
              <a:rPr lang="en-US" sz="1600" dirty="0">
                <a:solidFill>
                  <a:srgbClr val="6CB255"/>
                </a:solidFill>
              </a:rPr>
              <a:t>(b)</a:t>
            </a:r>
            <a:r>
              <a:rPr lang="en-US" sz="1600" dirty="0"/>
              <a:t>. (credit a: modification of work by Kevin Walsh; credit b: modification of work by Marshal Hedin)</a:t>
            </a:r>
          </a:p>
        </p:txBody>
      </p:sp>
      <p:pic>
        <p:nvPicPr>
          <p:cNvPr id="4" name="Figure" descr="Photo a shows a black, shiny scorpion. Photo b shows a spider with a thick, hairy body and eight long le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85" b="-124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15.23</a:t>
            </a:r>
          </a:p>
        </p:txBody>
      </p:sp>
    </p:spTree>
    <p:extLst>
      <p:ext uri="{BB962C8B-B14F-4D97-AF65-F5344CB8AC3E}">
        <p14:creationId xmlns:p14="http://schemas.microsoft.com/office/powerpoint/2010/main" val="1366092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935D298-9067-4784-BFC8-063718D8518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There are many species and variations of mollusks; the gastropod mollusk anatomy is shown here, which shares many characteristics common with other groups.</a:t>
            </a:r>
          </a:p>
        </p:txBody>
      </p:sp>
      <p:pic>
        <p:nvPicPr>
          <p:cNvPr id="4" name="Figure" descr="The illustration shows a cross-section of a snail. The body of the snail is called the visceral mass. The mouth leads to the stomach and intestines, which are located dorsally in the visceral mass, and then to the anus, which opens into the cavity inside the mantle at the front of the shell. A digestive gland connects to the stomach. Two nerve cords wrap around the esophagus and extend back along the bottom of the animal. The heart is located near the stomach, and is connected to the gill in the front mantle cavity. The coelom is near the heart and gills. The visceral mass is surrounded by a mantle. A shell covers the mant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783" r="-177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15.24</a:t>
            </a:r>
          </a:p>
        </p:txBody>
      </p:sp>
    </p:spTree>
    <p:extLst>
      <p:ext uri="{BB962C8B-B14F-4D97-AF65-F5344CB8AC3E}">
        <p14:creationId xmlns:p14="http://schemas.microsoft.com/office/powerpoint/2010/main" val="361675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0279DC-9D3A-4D9A-A2EB-0196E14F10D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err="1"/>
              <a:t>chiton</a:t>
            </a:r>
            <a:r>
              <a:rPr lang="en-US" sz="1600" dirty="0"/>
              <a:t> from the class </a:t>
            </a:r>
            <a:r>
              <a:rPr lang="en-US" sz="1600" dirty="0" err="1"/>
              <a:t>Polyplacophora</a:t>
            </a:r>
            <a:r>
              <a:rPr lang="en-US" sz="1600" dirty="0"/>
              <a:t> has the eight-plated shell indicative of its </a:t>
            </a:r>
            <a:r>
              <a:rPr lang="it-IT" sz="1600" dirty="0" err="1"/>
              <a:t>class</a:t>
            </a:r>
            <a:r>
              <a:rPr lang="it-IT" sz="1600" dirty="0"/>
              <a:t>. (credit: Jerry </a:t>
            </a:r>
            <a:r>
              <a:rPr lang="it-IT" sz="1600" dirty="0" err="1"/>
              <a:t>Kirkhart</a:t>
            </a:r>
            <a:r>
              <a:rPr lang="it-IT" sz="1600" dirty="0"/>
              <a:t>)</a:t>
            </a:r>
            <a:endParaRPr lang="en-US" sz="1600" dirty="0"/>
          </a:p>
        </p:txBody>
      </p:sp>
      <p:pic>
        <p:nvPicPr>
          <p:cNvPr id="3" name="Figure" descr="The photo shows a chiton, which has an oval body with plate-like armor divided into segme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15.25</a:t>
            </a:r>
          </a:p>
        </p:txBody>
      </p:sp>
    </p:spTree>
    <p:extLst>
      <p:ext uri="{BB962C8B-B14F-4D97-AF65-F5344CB8AC3E}">
        <p14:creationId xmlns:p14="http://schemas.microsoft.com/office/powerpoint/2010/main" val="2730559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C2A79E-0A45-4A58-9EDC-376A1C839C9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Like many gastropods, this snail has a stomach foot and a coiled shell.</a:t>
            </a:r>
          </a:p>
          <a:p>
            <a:pPr marL="342900" indent="-342900">
              <a:buAutoNum type="alphaLcParenBoth"/>
            </a:pPr>
            <a:r>
              <a:rPr lang="en-US" sz="1600" dirty="0"/>
              <a:t>This slug, which is also a gastropod, lacks a shell. (credit a: modification of work by Murray Stevenson; credit b: modification of work by </a:t>
            </a:r>
            <a:r>
              <a:rPr lang="en-US" sz="1600" dirty="0" err="1"/>
              <a:t>Rosendahl</a:t>
            </a:r>
            <a:r>
              <a:rPr lang="en-US" sz="1600" dirty="0"/>
              <a:t>)</a:t>
            </a:r>
          </a:p>
        </p:txBody>
      </p:sp>
      <p:pic>
        <p:nvPicPr>
          <p:cNvPr id="4" name="Figure" descr="Part a shows a land snail with a coiled shell and long tentacles. Part b shows a slug, which looks like a snail without a sh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15.26</a:t>
            </a:r>
          </a:p>
        </p:txBody>
      </p:sp>
    </p:spTree>
    <p:extLst>
      <p:ext uri="{BB962C8B-B14F-4D97-AF65-F5344CB8AC3E}">
        <p14:creationId xmlns:p14="http://schemas.microsoft.com/office/powerpoint/2010/main" val="263922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2F21DF6-FE41-430E-8433-5FCB37D5A6A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nl-NL" sz="1600" dirty="0"/>
              <a:t>The </a:t>
            </a:r>
            <a:r>
              <a:rPr lang="nl-NL" sz="1600" dirty="0">
                <a:solidFill>
                  <a:srgbClr val="6CB255"/>
                </a:solidFill>
              </a:rPr>
              <a:t>(a)</a:t>
            </a:r>
            <a:r>
              <a:rPr lang="nl-NL" sz="1600" dirty="0"/>
              <a:t> nautilus, </a:t>
            </a:r>
            <a:r>
              <a:rPr lang="nl-NL" sz="1600" dirty="0">
                <a:solidFill>
                  <a:srgbClr val="6CB255"/>
                </a:solidFill>
              </a:rPr>
              <a:t>(b)</a:t>
            </a:r>
            <a:r>
              <a:rPr lang="nl-NL" sz="1600" dirty="0"/>
              <a:t> </a:t>
            </a:r>
            <a:r>
              <a:rPr lang="nl-NL" sz="1600" dirty="0" err="1"/>
              <a:t>giant</a:t>
            </a:r>
            <a:r>
              <a:rPr lang="nl-NL" sz="1600" dirty="0"/>
              <a:t> </a:t>
            </a:r>
            <a:r>
              <a:rPr lang="nl-NL" sz="1600" dirty="0" err="1"/>
              <a:t>cuttlefish</a:t>
            </a:r>
            <a:r>
              <a:rPr lang="nl-NL" sz="1600" dirty="0"/>
              <a:t>, </a:t>
            </a:r>
            <a:r>
              <a:rPr lang="nl-NL" sz="1600" dirty="0">
                <a:solidFill>
                  <a:srgbClr val="6CB255"/>
                </a:solidFill>
              </a:rPr>
              <a:t>(c)</a:t>
            </a:r>
            <a:r>
              <a:rPr lang="nl-NL" sz="1600" dirty="0"/>
              <a:t> reef </a:t>
            </a:r>
            <a:r>
              <a:rPr lang="nl-NL" sz="1600" dirty="0" err="1"/>
              <a:t>squid</a:t>
            </a:r>
            <a:r>
              <a:rPr lang="nl-NL" sz="1600" dirty="0"/>
              <a:t>, </a:t>
            </a:r>
            <a:r>
              <a:rPr lang="nl-NL" sz="1600" dirty="0" err="1"/>
              <a:t>and</a:t>
            </a:r>
            <a:r>
              <a:rPr lang="nl-NL" sz="1600" dirty="0"/>
              <a:t> </a:t>
            </a:r>
            <a:r>
              <a:rPr lang="nl-NL" sz="1600" dirty="0">
                <a:solidFill>
                  <a:srgbClr val="6CB255"/>
                </a:solidFill>
              </a:rPr>
              <a:t>(d)</a:t>
            </a:r>
            <a:r>
              <a:rPr lang="nl-NL" sz="1600" dirty="0"/>
              <a:t> blue-ring octopus are </a:t>
            </a:r>
            <a:r>
              <a:rPr lang="en-US" sz="1600" dirty="0"/>
              <a:t>all members of the class </a:t>
            </a:r>
            <a:r>
              <a:rPr lang="en-US" sz="1600" dirty="0" err="1"/>
              <a:t>Cephalopoda</a:t>
            </a:r>
            <a:r>
              <a:rPr lang="en-US" sz="1600" dirty="0"/>
              <a:t>. (credit a: modification of work by J. </a:t>
            </a:r>
            <a:r>
              <a:rPr lang="en-US" sz="1600" dirty="0" err="1"/>
              <a:t>Baecker</a:t>
            </a:r>
            <a:r>
              <a:rPr lang="en-US" sz="1600" dirty="0"/>
              <a:t>; credit b: modification of work by Adrian </a:t>
            </a:r>
            <a:r>
              <a:rPr lang="en-US" sz="1600" dirty="0" err="1"/>
              <a:t>Mohedano</a:t>
            </a:r>
            <a:r>
              <a:rPr lang="en-US" sz="1600" dirty="0"/>
              <a:t>; credit c: modification of work by </a:t>
            </a:r>
            <a:r>
              <a:rPr lang="en-US" sz="1600" dirty="0" err="1"/>
              <a:t>Silke</a:t>
            </a:r>
            <a:r>
              <a:rPr lang="en-US" sz="1600" dirty="0"/>
              <a:t> Baron; credit d: modification of work by Angell Williams)</a:t>
            </a:r>
          </a:p>
        </p:txBody>
      </p:sp>
      <p:pic>
        <p:nvPicPr>
          <p:cNvPr id="3" name="Figure" descr="Part a shows a nautilus with a coiled, brown-and-white striped shell. Tentacles protrude from the front end. Part b shows a cuttlefish wish a squat body and short tentacles that blends into its surroundings. Part c shows a reef squid with an eye located behind its long beak. Long, thick tentacles project back from the body. Part d shows an octopus with bright blue rings all over its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302" r="-493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15.27</a:t>
            </a:r>
          </a:p>
        </p:txBody>
      </p:sp>
    </p:spTree>
    <p:extLst>
      <p:ext uri="{BB962C8B-B14F-4D97-AF65-F5344CB8AC3E}">
        <p14:creationId xmlns:p14="http://schemas.microsoft.com/office/powerpoint/2010/main" val="337964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77DC8DC-359F-4C1F-A085-B99704BDF1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Antalis</a:t>
            </a:r>
            <a:r>
              <a:rPr lang="en-US" sz="1600" i="1" dirty="0"/>
              <a:t> vulgaris </a:t>
            </a:r>
            <a:r>
              <a:rPr lang="en-US" sz="1600" dirty="0"/>
              <a:t>shows the classic </a:t>
            </a:r>
            <a:r>
              <a:rPr lang="en-US" sz="1600" dirty="0" err="1"/>
              <a:t>Dentaliidae</a:t>
            </a:r>
            <a:r>
              <a:rPr lang="en-US" sz="1600" dirty="0"/>
              <a:t> shape that gives these animals their common name of “tusk shell.” (credit: Georges </a:t>
            </a:r>
            <a:r>
              <a:rPr lang="en-US" sz="1600" dirty="0" err="1"/>
              <a:t>Jansoone</a:t>
            </a:r>
            <a:r>
              <a:rPr lang="en-US" sz="1600" dirty="0"/>
              <a:t>)</a:t>
            </a:r>
          </a:p>
        </p:txBody>
      </p:sp>
      <p:pic>
        <p:nvPicPr>
          <p:cNvPr id="4" name="Figure" descr="The photo shows shells shaped like tee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927" r="-389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15.28</a:t>
            </a:r>
          </a:p>
        </p:txBody>
      </p:sp>
    </p:spTree>
    <p:extLst>
      <p:ext uri="{BB962C8B-B14F-4D97-AF65-F5344CB8AC3E}">
        <p14:creationId xmlns:p14="http://schemas.microsoft.com/office/powerpoint/2010/main" val="215491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F29A31CB-4546-4DC5-AE99-A0C539A0515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All animals that derive energy from food are heterotrophs. The </a:t>
            </a:r>
            <a:r>
              <a:rPr lang="en-US" sz="1520" dirty="0">
                <a:solidFill>
                  <a:srgbClr val="6CB255"/>
                </a:solidFill>
              </a:rPr>
              <a:t>(a) </a:t>
            </a:r>
            <a:r>
              <a:rPr lang="en-US" sz="1520" dirty="0"/>
              <a:t>black bear is an omnivore, eating both plants and animals. The </a:t>
            </a:r>
            <a:r>
              <a:rPr lang="en-US" sz="1520" dirty="0">
                <a:solidFill>
                  <a:srgbClr val="6CB255"/>
                </a:solidFill>
              </a:rPr>
              <a:t>(b) </a:t>
            </a:r>
            <a:r>
              <a:rPr lang="en-US" sz="1520" dirty="0"/>
              <a:t>heartworm </a:t>
            </a:r>
            <a:r>
              <a:rPr lang="en-US" sz="1520" i="1" dirty="0" err="1"/>
              <a:t>Dirofilaria</a:t>
            </a:r>
            <a:r>
              <a:rPr lang="en-US" sz="1520" i="1" dirty="0"/>
              <a:t> </a:t>
            </a:r>
            <a:r>
              <a:rPr lang="en-US" sz="1520" i="1" dirty="0" err="1"/>
              <a:t>immitis</a:t>
            </a:r>
            <a:r>
              <a:rPr lang="en-US" sz="1520" i="1" dirty="0"/>
              <a:t> </a:t>
            </a:r>
            <a:r>
              <a:rPr lang="en-US" sz="1520" dirty="0"/>
              <a:t>is a parasite that derives energy from its hosts. It spends its larval stage in mosquitos and its adult stage infesting the hearts of dogs and other mammals, as shown here. (credit a: modification of work by USDA Forest Service; credit b: modification of work by Clyde Robinson)</a:t>
            </a:r>
          </a:p>
        </p:txBody>
      </p:sp>
      <p:pic>
        <p:nvPicPr>
          <p:cNvPr id="6" name="Figure" descr="Part a shows a bear with a large fish in its mouth. Part b shows a heart in a jar. Long, threadlike worms extend from the hear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a:t>
            </a:r>
          </a:p>
        </p:txBody>
      </p:sp>
    </p:spTree>
    <p:extLst>
      <p:ext uri="{BB962C8B-B14F-4D97-AF65-F5344CB8AC3E}">
        <p14:creationId xmlns:p14="http://schemas.microsoft.com/office/powerpoint/2010/main" val="301453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B578F4-5779-43E9-A5AC-7BE66AB9178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schematic showing the basic anatomy of annelids, the digestive system is indicated in green, the nervous system is indicated in yellow, and the circulatory system is indicated </a:t>
            </a:r>
            <a:r>
              <a:rPr lang="da-DK" sz="1600" dirty="0"/>
              <a:t>in red.</a:t>
            </a:r>
            <a:endParaRPr lang="en-US" sz="1600" dirty="0"/>
          </a:p>
        </p:txBody>
      </p:sp>
      <p:pic>
        <p:nvPicPr>
          <p:cNvPr id="3" name="Figure" descr="The illustration shows a cross-section of an annelid. The body is divided into segmented compartments. A U-shaped intestine runs through the middle of the compartments, and two ventral nerve cords run along the bottom. In each segment, the nerve cords are connected to each other. A dorsal blood vessel sits on top of the intestine, and a ventral blood vessel rests beneath it. Other vessels connect the dorsal and ventral vessels together. The nephridium is connected to the barrier separating the compartments and consists of a long coil connected to a trumpet-like b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532" r="-235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15.29</a:t>
            </a:r>
          </a:p>
        </p:txBody>
      </p:sp>
    </p:spTree>
    <p:extLst>
      <p:ext uri="{BB962C8B-B14F-4D97-AF65-F5344CB8AC3E}">
        <p14:creationId xmlns:p14="http://schemas.microsoft.com/office/powerpoint/2010/main" val="44250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C3F787F-1550-4EEB-89C6-E92D00C22A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earthworm and </a:t>
            </a:r>
            <a:r>
              <a:rPr lang="en-US" sz="1600" dirty="0">
                <a:solidFill>
                  <a:srgbClr val="6CB255"/>
                </a:solidFill>
              </a:rPr>
              <a:t>(b)</a:t>
            </a:r>
            <a:r>
              <a:rPr lang="en-US" sz="1600" dirty="0"/>
              <a:t> leech are both annelids. (credit a: modification of work by “</a:t>
            </a:r>
            <a:r>
              <a:rPr lang="en-US" sz="1600" dirty="0" err="1"/>
              <a:t>schizoform</a:t>
            </a:r>
            <a:r>
              <a:rPr lang="en-US" sz="1600" dirty="0"/>
              <a:t>”/Flickr; credit b: modification of work by “Sarah G…”/Flickr)</a:t>
            </a:r>
          </a:p>
        </p:txBody>
      </p:sp>
      <p:pic>
        <p:nvPicPr>
          <p:cNvPr id="4" name="Figure" descr="Part a shows an earthworm, and part b shows a large leech trying to latch onto a person’s h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180" b="-71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15.30</a:t>
            </a:r>
          </a:p>
        </p:txBody>
      </p:sp>
    </p:spTree>
    <p:extLst>
      <p:ext uri="{BB962C8B-B14F-4D97-AF65-F5344CB8AC3E}">
        <p14:creationId xmlns:p14="http://schemas.microsoft.com/office/powerpoint/2010/main" val="2777634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E3B192A-DCBA-42F6-A3A1-E8FB08CBE9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anatomy of a sea star.</a:t>
            </a:r>
          </a:p>
        </p:txBody>
      </p:sp>
      <p:pic>
        <p:nvPicPr>
          <p:cNvPr id="3" name="Figure" descr="The illustration shows a sea star, which has a mouth on the bottom and an anus on top, both in the middle of the star. The disk-shaped stomach is sandwiched between the mouth and anus. Two tubes radiate from the stomach to each arm, and many small digestive glands connect to these tubes. Beneath the stomach is a central ring canal that also connects to tubes that extend into each arm. Tube feet are attached to these tubes. Each tube foot resembles a medicine dropper, with a bulb-shaped ampulla at the top and an extension called a podium at the bottom. The bottom of the podium protrudes from the bottom of the starfish. There are many podia along the length of each arm, which allow the sea star to latch onto objects and walk. A structure called a madreporite connects to the central ring and protrudes from the upper surface of the sea star, next to the an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32" r="-257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15.31</a:t>
            </a:r>
          </a:p>
        </p:txBody>
      </p:sp>
    </p:spTree>
    <p:extLst>
      <p:ext uri="{BB962C8B-B14F-4D97-AF65-F5344CB8AC3E}">
        <p14:creationId xmlns:p14="http://schemas.microsoft.com/office/powerpoint/2010/main" val="209784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6E2A0E2-FE19-40BA-97E9-6C1B502B74D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Different members of Echinodermata include the </a:t>
            </a:r>
            <a:r>
              <a:rPr lang="en-US" sz="1600" dirty="0">
                <a:solidFill>
                  <a:srgbClr val="6CB255"/>
                </a:solidFill>
              </a:rPr>
              <a:t>(a) </a:t>
            </a:r>
            <a:r>
              <a:rPr lang="en-US" sz="1600" dirty="0"/>
              <a:t>sea star in class </a:t>
            </a:r>
            <a:r>
              <a:rPr lang="en-US" sz="1600" dirty="0" err="1"/>
              <a:t>Asteroidea</a:t>
            </a:r>
            <a:r>
              <a:rPr lang="en-US" sz="1600" dirty="0"/>
              <a:t>, </a:t>
            </a:r>
            <a:r>
              <a:rPr lang="en-US" sz="1600" dirty="0">
                <a:solidFill>
                  <a:srgbClr val="6CB255"/>
                </a:solidFill>
              </a:rPr>
              <a:t>(b) </a:t>
            </a:r>
            <a:r>
              <a:rPr lang="en-US" sz="1600" dirty="0"/>
              <a:t>the brittle star in class </a:t>
            </a:r>
            <a:r>
              <a:rPr lang="en-US" sz="1600" dirty="0" err="1"/>
              <a:t>Ophiuroidea</a:t>
            </a:r>
            <a:r>
              <a:rPr lang="en-US" sz="1600" dirty="0"/>
              <a:t>, </a:t>
            </a:r>
            <a:r>
              <a:rPr lang="en-US" sz="1600" dirty="0">
                <a:solidFill>
                  <a:srgbClr val="6CB255"/>
                </a:solidFill>
              </a:rPr>
              <a:t>(c) </a:t>
            </a:r>
            <a:r>
              <a:rPr lang="en-US" sz="1600" dirty="0"/>
              <a:t>the sea urchins of class </a:t>
            </a:r>
            <a:r>
              <a:rPr lang="en-US" sz="1600" dirty="0" err="1"/>
              <a:t>Echinoidea</a:t>
            </a:r>
            <a:r>
              <a:rPr lang="en-US" sz="1600" dirty="0"/>
              <a:t>,</a:t>
            </a:r>
            <a:r>
              <a:rPr lang="en-US" sz="1600" dirty="0">
                <a:solidFill>
                  <a:srgbClr val="6CB255"/>
                </a:solidFill>
              </a:rPr>
              <a:t> (d) </a:t>
            </a:r>
            <a:r>
              <a:rPr lang="en-US" sz="1600" dirty="0"/>
              <a:t>the sea lilies belonging to class </a:t>
            </a:r>
            <a:r>
              <a:rPr lang="en-US" sz="1600" dirty="0" err="1"/>
              <a:t>Crinoidea</a:t>
            </a:r>
            <a:r>
              <a:rPr lang="en-US" sz="1600" dirty="0"/>
              <a:t>, and</a:t>
            </a:r>
            <a:r>
              <a:rPr lang="en-US" sz="1600" dirty="0">
                <a:solidFill>
                  <a:srgbClr val="6CB255"/>
                </a:solidFill>
              </a:rPr>
              <a:t> (e) </a:t>
            </a:r>
            <a:r>
              <a:rPr lang="en-US" sz="1600" dirty="0"/>
              <a:t>sea cucumbers representing class </a:t>
            </a:r>
            <a:r>
              <a:rPr lang="en-US" sz="1600" dirty="0" err="1"/>
              <a:t>Holothuroidea</a:t>
            </a:r>
            <a:r>
              <a:rPr lang="en-US" sz="1600" dirty="0"/>
              <a:t>. (credit a: modification of work by Adrian </a:t>
            </a:r>
            <a:r>
              <a:rPr lang="en-US" sz="1600" dirty="0" err="1"/>
              <a:t>Pingstone</a:t>
            </a:r>
            <a:r>
              <a:rPr lang="en-US" sz="1600" dirty="0"/>
              <a:t>; credit b: modification of work by Joshua </a:t>
            </a:r>
            <a:r>
              <a:rPr lang="en-US" sz="1600" dirty="0" err="1"/>
              <a:t>Ganderson</a:t>
            </a:r>
            <a:r>
              <a:rPr lang="en-US" sz="1600" dirty="0"/>
              <a:t>; credit c: modification of work by Samuel Chow; credit d: modification of work by Sarah </a:t>
            </a:r>
            <a:r>
              <a:rPr lang="en-US" sz="1600" dirty="0" err="1"/>
              <a:t>Depper</a:t>
            </a:r>
            <a:r>
              <a:rPr lang="en-US" sz="1600" dirty="0"/>
              <a:t>; credit e: modification of work by Ed </a:t>
            </a:r>
            <a:r>
              <a:rPr lang="en-US" sz="1600" dirty="0" err="1"/>
              <a:t>Bierman</a:t>
            </a:r>
            <a:r>
              <a:rPr lang="en-US" sz="1600" dirty="0"/>
              <a:t>)</a:t>
            </a:r>
          </a:p>
        </p:txBody>
      </p:sp>
      <p:pic>
        <p:nvPicPr>
          <p:cNvPr id="4" name="Figure" descr="The sea star in photo a is red and white, with a thick squat body and protruding spikes. The brittle star in part b is brown with a flat, pentagon-shaped body. Thin striped legs extend from each point of the pentagon. Photo c shows a sea urchin with a round, black body and very long, thin, black spines. Photo d shows a sea lily that has appendages resembling branches of a spruce tree. Photo e shows a log-shaped sea cucumber with spikes extending from its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885" r="-288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15.32</a:t>
            </a:r>
          </a:p>
        </p:txBody>
      </p:sp>
    </p:spTree>
    <p:extLst>
      <p:ext uri="{BB962C8B-B14F-4D97-AF65-F5344CB8AC3E}">
        <p14:creationId xmlns:p14="http://schemas.microsoft.com/office/powerpoint/2010/main" val="4218133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1BECA8B-A3BE-4B7A-B2C7-B97984E8FBE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chordates, four common features appear at some point in development: a notochord, a dorsal hollow nerve cord, pharyngeal slits, and a post-anal tail. The anatomy of a cephalochordate shown here illustrates all of these features.</a:t>
            </a:r>
          </a:p>
        </p:txBody>
      </p:sp>
      <p:pic>
        <p:nvPicPr>
          <p:cNvPr id="3" name="Figure" descr="The illustration shows a fish-shaped chordate. A long, thin dorsal hollow nerve cord runs the length of the chordate, along the top. Immediately beneath the nerve cord is a notochord that also runs the length of the organism. Beneath the notochord, pharyngeal slits cut diagonally into tissue toward the front of the organism. A post-anal tail occurs at the re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4" r="-378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15.33</a:t>
            </a:r>
          </a:p>
        </p:txBody>
      </p:sp>
    </p:spTree>
    <p:extLst>
      <p:ext uri="{BB962C8B-B14F-4D97-AF65-F5344CB8AC3E}">
        <p14:creationId xmlns:p14="http://schemas.microsoft.com/office/powerpoint/2010/main" val="236435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960D39C-0F31-4302-94CF-73DF3031F90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solidFill>
                  <a:srgbClr val="6CB255"/>
                </a:solidFill>
              </a:rPr>
              <a:t>(a) </a:t>
            </a:r>
            <a:r>
              <a:rPr lang="en-US" sz="1550" dirty="0"/>
              <a:t>This photograph shows a colony of the tunicate </a:t>
            </a:r>
            <a:r>
              <a:rPr lang="en-US" sz="1550" i="1" dirty="0" err="1"/>
              <a:t>Botrylloides</a:t>
            </a:r>
            <a:r>
              <a:rPr lang="en-US" sz="1550" i="1" dirty="0"/>
              <a:t> </a:t>
            </a:r>
            <a:r>
              <a:rPr lang="en-US" sz="1550" i="1" dirty="0" err="1"/>
              <a:t>violaceus</a:t>
            </a:r>
            <a:r>
              <a:rPr lang="en-US" sz="1550" dirty="0"/>
              <a:t>. In the </a:t>
            </a:r>
            <a:r>
              <a:rPr lang="en-US" sz="1550" dirty="0">
                <a:solidFill>
                  <a:srgbClr val="6CB255"/>
                </a:solidFill>
              </a:rPr>
              <a:t>(b) </a:t>
            </a:r>
            <a:r>
              <a:rPr lang="en-US" sz="1550" dirty="0"/>
              <a:t>larval stage, the tunicate can swim freely until it attaches to a substrate to become </a:t>
            </a:r>
            <a:r>
              <a:rPr lang="en-US" sz="1550" dirty="0">
                <a:solidFill>
                  <a:srgbClr val="6CB255"/>
                </a:solidFill>
              </a:rPr>
              <a:t>(c) </a:t>
            </a:r>
            <a:r>
              <a:rPr lang="en-US" sz="1550" dirty="0"/>
              <a:t>an adult. (credit a: modification of work by Dr. Dwayne Meadows, NOAA/NMFS/OPR)</a:t>
            </a:r>
          </a:p>
        </p:txBody>
      </p:sp>
      <p:pic>
        <p:nvPicPr>
          <p:cNvPr id="4" name="Figure" descr="Photo a shows tunicates, which are sponge-like in appearance and have a few holes along the surface. Illustration b shows the tunicate larval stage, which resembles a tadpole, with a post-anal tail at the narrow end. A dorsal hollow nerve cord runs along the upper back, and a notochord runs beneath the nerve cord. The digestive tract starts with the mouth at the front of the animal connected to a stomach. Above the stomach is the anus. The pharyngeal slits, which are located between the stomach and mouth, are connected to an atrial opening at the top of the body. Illustration c shows an adult tunicate, which resembles a tree stump anchored to the bottom. Water enters through the mouth at the top of the body and passes through the pharyngeal slits, where it is filtered. Water then exits through another opening at the side of the body. The heart, stomach, and gonad are tucked beneath the pharyngeal sl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598" b="-245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15.34</a:t>
            </a:r>
          </a:p>
        </p:txBody>
      </p:sp>
    </p:spTree>
    <p:extLst>
      <p:ext uri="{BB962C8B-B14F-4D97-AF65-F5344CB8AC3E}">
        <p14:creationId xmlns:p14="http://schemas.microsoft.com/office/powerpoint/2010/main" val="580733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B838B3-C0F2-479D-A7EB-A2665CD9674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Adult lancelets retain the four key features of chordates: a notochord, a dorsal hollow nerve cord, pharyngeal slits, and a post-anal tail.</a:t>
            </a:r>
          </a:p>
        </p:txBody>
      </p:sp>
      <p:pic>
        <p:nvPicPr>
          <p:cNvPr id="3" name="Figure" descr="The illustration shows a lancelet with the head protruding from the sand, and the rest of the body buried. On the head, tentacles surround the mouth. The mouth leads to the digestive tract. The anus is located just before the post-anal tail. The pharyngeal slits are next to the atrium, which empties into the atriopore. The body has segmented muscles running along it from top to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442" r="-554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15.35</a:t>
            </a:r>
          </a:p>
        </p:txBody>
      </p:sp>
    </p:spTree>
    <p:extLst>
      <p:ext uri="{BB962C8B-B14F-4D97-AF65-F5344CB8AC3E}">
        <p14:creationId xmlns:p14="http://schemas.microsoft.com/office/powerpoint/2010/main" val="4204093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4E450C7-71F3-428B-8852-87D220EC94B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Examples of critically endangered vertebrate species include </a:t>
            </a:r>
            <a:r>
              <a:rPr lang="en-US" sz="1600" dirty="0">
                <a:solidFill>
                  <a:srgbClr val="6CB255"/>
                </a:solidFill>
              </a:rPr>
              <a:t>(a)</a:t>
            </a:r>
            <a:r>
              <a:rPr lang="en-US" sz="1600" dirty="0"/>
              <a:t> the Siberian tiger </a:t>
            </a:r>
            <a:r>
              <a:rPr lang="en-US" sz="1600" i="1" dirty="0"/>
              <a:t>(</a:t>
            </a:r>
            <a:r>
              <a:rPr lang="en-US" sz="1600" i="1" dirty="0" err="1"/>
              <a:t>Panthera</a:t>
            </a:r>
            <a:r>
              <a:rPr lang="en-US" sz="1600" i="1" dirty="0"/>
              <a:t> </a:t>
            </a:r>
            <a:r>
              <a:rPr lang="en-US" sz="1600" i="1" dirty="0" err="1"/>
              <a:t>tigris</a:t>
            </a:r>
            <a:r>
              <a:rPr lang="en-US" sz="1600" i="1" dirty="0"/>
              <a:t> </a:t>
            </a:r>
            <a:r>
              <a:rPr lang="en-US" sz="1600" i="1" dirty="0" err="1"/>
              <a:t>altaica</a:t>
            </a:r>
            <a:r>
              <a:rPr lang="en-US" sz="1600" dirty="0"/>
              <a:t>), </a:t>
            </a:r>
            <a:r>
              <a:rPr lang="en-US" sz="1600" dirty="0">
                <a:solidFill>
                  <a:srgbClr val="6CB255"/>
                </a:solidFill>
              </a:rPr>
              <a:t>(b)</a:t>
            </a:r>
            <a:r>
              <a:rPr lang="en-US" sz="1600" dirty="0"/>
              <a:t> the Panamanian golden frog (</a:t>
            </a:r>
            <a:r>
              <a:rPr lang="en-US" sz="1600" i="1" dirty="0" err="1"/>
              <a:t>Atelopus</a:t>
            </a:r>
            <a:r>
              <a:rPr lang="en-US" sz="1600" i="1" dirty="0"/>
              <a:t> </a:t>
            </a:r>
            <a:r>
              <a:rPr lang="en-US" sz="1600" i="1" dirty="0" err="1"/>
              <a:t>zeteki</a:t>
            </a:r>
            <a:r>
              <a:rPr lang="en-US" sz="1600" dirty="0"/>
              <a:t>), and </a:t>
            </a:r>
            <a:r>
              <a:rPr lang="en-US" sz="1600" dirty="0">
                <a:solidFill>
                  <a:srgbClr val="6CB255"/>
                </a:solidFill>
              </a:rPr>
              <a:t>(c)</a:t>
            </a:r>
            <a:r>
              <a:rPr lang="en-US" sz="1600" dirty="0"/>
              <a:t> the Philippine eagle (</a:t>
            </a:r>
            <a:r>
              <a:rPr lang="en-US" sz="1600" i="1" dirty="0" err="1"/>
              <a:t>Pithecophaga</a:t>
            </a:r>
            <a:r>
              <a:rPr lang="en-US" sz="1600" i="1" dirty="0"/>
              <a:t> </a:t>
            </a:r>
            <a:r>
              <a:rPr lang="en-US" sz="1600" i="1" dirty="0" err="1"/>
              <a:t>jefferyi</a:t>
            </a:r>
            <a:r>
              <a:rPr lang="en-US" sz="1600" dirty="0"/>
              <a:t>). (credit a: modification of work by Dave </a:t>
            </a:r>
            <a:r>
              <a:rPr lang="en-US" sz="1600" dirty="0" err="1"/>
              <a:t>Pape</a:t>
            </a:r>
            <a:r>
              <a:rPr lang="en-US" sz="1600" dirty="0"/>
              <a:t>; credit b: modification of work by Brian </a:t>
            </a:r>
            <a:r>
              <a:rPr lang="en-US" sz="1600" dirty="0" err="1"/>
              <a:t>Gratwicke</a:t>
            </a:r>
            <a:r>
              <a:rPr lang="en-US" sz="1600" dirty="0"/>
              <a:t>; credit c: modification of work by “cuatrok77”/Flickr)</a:t>
            </a:r>
          </a:p>
        </p:txBody>
      </p:sp>
      <p:pic>
        <p:nvPicPr>
          <p:cNvPr id="4" name="Figure" descr="Photo a shows a tiger and cub in the snow. Photo b shows a yellow frog with black spots sitting on a leaf. Photo c shows an eagle with a white breast, brown wings, and grey 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348" b="-153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15.36</a:t>
            </a:r>
          </a:p>
        </p:txBody>
      </p:sp>
    </p:spTree>
    <p:extLst>
      <p:ext uri="{BB962C8B-B14F-4D97-AF65-F5344CB8AC3E}">
        <p14:creationId xmlns:p14="http://schemas.microsoft.com/office/powerpoint/2010/main" val="1119761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6B8284-615F-43AA-8FC2-91D9D283FEA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Pacific hagfishes are scavengers that live on the ocean floor.</a:t>
            </a:r>
          </a:p>
          <a:p>
            <a:pPr marL="342900" indent="-342900">
              <a:buAutoNum type="alphaLcParenBoth"/>
            </a:pPr>
            <a:r>
              <a:rPr lang="en-US" sz="1600" dirty="0"/>
              <a:t>These parasitic sea lampreys attach to their lake trout host by suction and use their rough tongues to rasp away flesh in order to feed on the trout’s blood. (credit a: modification of work by Linda Snook, NOAA/CBNMS; credit b: modification of work by USGS)</a:t>
            </a:r>
          </a:p>
        </p:txBody>
      </p:sp>
      <p:pic>
        <p:nvPicPr>
          <p:cNvPr id="3" name="Figure" descr="Photo a shows wormlike hagfish clustered in a muddy hole. Photo b shows leech-like sea lampreys latched onto a large 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180" b="-718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15.37</a:t>
            </a:r>
          </a:p>
        </p:txBody>
      </p:sp>
    </p:spTree>
    <p:extLst>
      <p:ext uri="{BB962C8B-B14F-4D97-AF65-F5344CB8AC3E}">
        <p14:creationId xmlns:p14="http://schemas.microsoft.com/office/powerpoint/2010/main" val="200152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ECEA0F-96CA-4956-925A-73D025A0A29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This hammerhead shark is an example of a predatory cartilaginous fish.</a:t>
            </a:r>
          </a:p>
          <a:p>
            <a:pPr marL="342900" indent="-342900">
              <a:buAutoNum type="alphaLcParenBoth"/>
            </a:pPr>
            <a:r>
              <a:rPr lang="en-US" sz="1600" dirty="0"/>
              <a:t>This stingray blends into the sandy bottom of the ocean floor when it is feeding or awaiting prey. (credit a: modification of work by Masashi Sugawara; credit b: modification of work by “Sailn1”/Flickr)</a:t>
            </a:r>
          </a:p>
        </p:txBody>
      </p:sp>
      <p:pic>
        <p:nvPicPr>
          <p:cNvPr id="4" name="Figure" descr="Photo a shows a shark with a wide snout. Photo b shows a stingray with a long, thin body and a circular head, resting on the sandy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15.38</a:t>
            </a:r>
          </a:p>
        </p:txBody>
      </p:sp>
    </p:spTree>
    <p:extLst>
      <p:ext uri="{BB962C8B-B14F-4D97-AF65-F5344CB8AC3E}">
        <p14:creationId xmlns:p14="http://schemas.microsoft.com/office/powerpoint/2010/main" val="138574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AC20540-D30F-49B8-AA3A-08B4DAD359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The phylogenetic tree of animals is based on morphological, fossil, and genetic evidence.</a:t>
            </a:r>
          </a:p>
        </p:txBody>
      </p:sp>
      <p:pic>
        <p:nvPicPr>
          <p:cNvPr id="2" name="Figure" descr="The phylogenetic tree of metazoans, or animals, branches into parazoans with no tissues and eumetazoans with specialized tissues. Parazoans include Porifera, or sponges. Eumetazoans branch into Radiata, diploblastic animals with radial symmetry, and Bilateria, triploblastic animals with bilateral symmetry. Radiata includes cnidarians and ctenophores (comb jellies). Bilateria branches into Protostomia and Deuterostomia, which possess a body cavity. Deuterostomes include chordates and echinoderms. Protostomia branches into Lophotrochozoa and Ecdysozoa. Ecdysozoa includes arthropods and nematodes, or roundworms. Lophotrochozoa includes Mollusca, Annelida, Nemertea, which includes ribbon worms, Rotifera, and Platyhelminthes, which includes flatwo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334" r="-57334"/>
          <a:stretch>
            <a:fillRect/>
          </a:stretch>
        </p:blipFill>
        <p:spPr>
          <a:xfrm>
            <a:off x="457201"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a:t>
            </a:r>
          </a:p>
        </p:txBody>
      </p:sp>
    </p:spTree>
    <p:extLst>
      <p:ext uri="{BB962C8B-B14F-4D97-AF65-F5344CB8AC3E}">
        <p14:creationId xmlns:p14="http://schemas.microsoft.com/office/powerpoint/2010/main" val="2131983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66F59E-F216-4E27-910E-E99C17FC88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a:t>The </a:t>
            </a:r>
            <a:r>
              <a:rPr lang="en-US" sz="1520" dirty="0">
                <a:solidFill>
                  <a:srgbClr val="6CB255"/>
                </a:solidFill>
              </a:rPr>
              <a:t>(a)</a:t>
            </a:r>
            <a:r>
              <a:rPr lang="en-US" sz="1520" dirty="0"/>
              <a:t> sockeye salmon and </a:t>
            </a:r>
            <a:r>
              <a:rPr lang="en-US" sz="1520" dirty="0">
                <a:solidFill>
                  <a:srgbClr val="6CB255"/>
                </a:solidFill>
              </a:rPr>
              <a:t>(b)</a:t>
            </a:r>
            <a:r>
              <a:rPr lang="en-US" sz="1520" dirty="0"/>
              <a:t> coelacanth are both bony fishes of the </a:t>
            </a:r>
            <a:r>
              <a:rPr lang="en-US" sz="1520" dirty="0" err="1"/>
              <a:t>Osteichthyes</a:t>
            </a:r>
            <a:r>
              <a:rPr lang="en-US" sz="1520" dirty="0"/>
              <a:t> clade. The coelacanth, sometimes called a lobe-finned fish, was thought to have gone extinct in the Late Cretaceous period 100 million years ago until one was discovered in 1938 between Africa and Madagascar. (credit a: modification of work by Timothy </a:t>
            </a:r>
            <a:r>
              <a:rPr lang="en-US" sz="1520" dirty="0" err="1"/>
              <a:t>Knepp</a:t>
            </a:r>
            <a:r>
              <a:rPr lang="en-US" sz="1520" dirty="0"/>
              <a:t>, USFWS; credit b: modification of work by Robbie </a:t>
            </a:r>
            <a:r>
              <a:rPr lang="en-US" sz="1520" dirty="0" err="1"/>
              <a:t>Cada</a:t>
            </a:r>
            <a:r>
              <a:rPr lang="en-US" sz="1520" dirty="0"/>
              <a:t>)</a:t>
            </a:r>
          </a:p>
        </p:txBody>
      </p:sp>
      <p:pic>
        <p:nvPicPr>
          <p:cNvPr id="3" name="Figure" descr="The illustration compares a bright red salmon (a) and a blue coelacanth (b), both of which are similar in shape and have f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167" b="-531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15.39</a:t>
            </a:r>
          </a:p>
        </p:txBody>
      </p:sp>
    </p:spTree>
    <p:extLst>
      <p:ext uri="{BB962C8B-B14F-4D97-AF65-F5344CB8AC3E}">
        <p14:creationId xmlns:p14="http://schemas.microsoft.com/office/powerpoint/2010/main" val="3377764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DFB965-AAAB-40D2-8279-A0BBEC0D1BE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Most salamanders have legs and a tail, but respiration varies among species.</a:t>
            </a:r>
            <a:endParaRPr lang="en-US" sz="1600" dirty="0">
              <a:solidFill>
                <a:srgbClr val="6CB255"/>
              </a:solidFill>
            </a:endParaRPr>
          </a:p>
          <a:p>
            <a:pPr marL="342900" indent="-342900">
              <a:buAutoNum type="alphaLcParenBoth"/>
            </a:pPr>
            <a:r>
              <a:rPr lang="en-US" sz="1600" dirty="0"/>
              <a:t>The Australian green tree frog is a nocturnal predator that lives in the canopies of trees near a water source. (credit a: modification of work by </a:t>
            </a:r>
            <a:r>
              <a:rPr lang="en-US" sz="1600" dirty="0" err="1"/>
              <a:t>Valentina</a:t>
            </a:r>
            <a:r>
              <a:rPr lang="en-US" sz="1600" dirty="0"/>
              <a:t> </a:t>
            </a:r>
            <a:r>
              <a:rPr lang="en-US" sz="1600" dirty="0" err="1"/>
              <a:t>Storti</a:t>
            </a:r>
            <a:r>
              <a:rPr lang="en-US" sz="1600" dirty="0"/>
              <a:t>; credit b: modification of work by Evan </a:t>
            </a:r>
            <a:r>
              <a:rPr lang="sv-SE" sz="1600" dirty="0"/>
              <a:t>Pickett)</a:t>
            </a:r>
            <a:endParaRPr lang="en-US" sz="1600" dirty="0"/>
          </a:p>
        </p:txBody>
      </p:sp>
      <p:pic>
        <p:nvPicPr>
          <p:cNvPr id="4" name="Figure" descr="Photo a shows a black salamander with bright yellow spots. Photo b shows a big, bright green frog sitting on a branc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159" b="-101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15.40</a:t>
            </a:r>
          </a:p>
        </p:txBody>
      </p:sp>
    </p:spTree>
    <p:extLst>
      <p:ext uri="{BB962C8B-B14F-4D97-AF65-F5344CB8AC3E}">
        <p14:creationId xmlns:p14="http://schemas.microsoft.com/office/powerpoint/2010/main" val="856317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8ADDB91-8093-4A76-8827-AD781E4E34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frog begins as a </a:t>
            </a:r>
            <a:r>
              <a:rPr lang="en-US" sz="1600" dirty="0">
                <a:solidFill>
                  <a:srgbClr val="6CB255"/>
                </a:solidFill>
              </a:rPr>
              <a:t>(a)</a:t>
            </a:r>
            <a:r>
              <a:rPr lang="en-US" sz="1600" dirty="0"/>
              <a:t> tadpole and undergoes metamorphosis to become </a:t>
            </a:r>
            <a:r>
              <a:rPr lang="en-US" sz="1600" dirty="0">
                <a:solidFill>
                  <a:srgbClr val="6CB255"/>
                </a:solidFill>
              </a:rPr>
              <a:t>(b)</a:t>
            </a:r>
            <a:r>
              <a:rPr lang="en-US" sz="1600" dirty="0"/>
              <a:t> a juvenile and finally </a:t>
            </a:r>
            <a:r>
              <a:rPr lang="en-US" sz="1600" dirty="0">
                <a:solidFill>
                  <a:srgbClr val="6CB255"/>
                </a:solidFill>
              </a:rPr>
              <a:t>(c)</a:t>
            </a:r>
            <a:r>
              <a:rPr lang="en-US" sz="1600" dirty="0"/>
              <a:t> an adult. (credit: modification of work by Brian </a:t>
            </a:r>
            <a:r>
              <a:rPr lang="en-US" sz="1600" dirty="0" err="1"/>
              <a:t>Gratwicke</a:t>
            </a:r>
            <a:r>
              <a:rPr lang="en-US" sz="1600" dirty="0"/>
              <a:t>)</a:t>
            </a:r>
          </a:p>
        </p:txBody>
      </p:sp>
      <p:pic>
        <p:nvPicPr>
          <p:cNvPr id="3" name="Figure" descr="A series of three photos show the metamorphosis from (a) tadpole to (b) juvenile frog with four legs and a tail to (c) an adult fr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802" b="-408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15.41</a:t>
            </a:r>
          </a:p>
        </p:txBody>
      </p:sp>
    </p:spTree>
    <p:extLst>
      <p:ext uri="{BB962C8B-B14F-4D97-AF65-F5344CB8AC3E}">
        <p14:creationId xmlns:p14="http://schemas.microsoft.com/office/powerpoint/2010/main" val="2587083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CE204F-6069-4464-B319-D32F761BB9F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Caecilians lack external limbs and are well adapted for a soil-burrowing lifestyle. (credit: modification of work by “cliff1066”/Flickr)</a:t>
            </a:r>
          </a:p>
        </p:txBody>
      </p:sp>
      <p:pic>
        <p:nvPicPr>
          <p:cNvPr id="4" name="Figure" descr="The photo shows a large worm-like animal in an aquarium. The body is segmented, and it has a small mouth and very small ey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66" r="-276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15.42</a:t>
            </a:r>
          </a:p>
        </p:txBody>
      </p:sp>
    </p:spTree>
    <p:extLst>
      <p:ext uri="{BB962C8B-B14F-4D97-AF65-F5344CB8AC3E}">
        <p14:creationId xmlns:p14="http://schemas.microsoft.com/office/powerpoint/2010/main" val="3362573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C9DFD81-4180-4EA4-B2C6-2DF135F51FB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solidFill>
                  <a:srgbClr val="6CB255"/>
                </a:solidFill>
              </a:rPr>
              <a:t>(a) </a:t>
            </a:r>
            <a:r>
              <a:rPr lang="en-US" sz="1600" dirty="0"/>
              <a:t>Crocodilians, such as this Siamese crocodile, provide parental care for their offspring. </a:t>
            </a:r>
            <a:r>
              <a:rPr lang="en-US" sz="1600" dirty="0">
                <a:solidFill>
                  <a:srgbClr val="6CB255"/>
                </a:solidFill>
              </a:rPr>
              <a:t>(b)</a:t>
            </a:r>
            <a:r>
              <a:rPr lang="en-US" sz="1600" dirty="0"/>
              <a:t> This Jackson’s chameleon blends in with its surroundings. </a:t>
            </a:r>
            <a:r>
              <a:rPr lang="en-US" sz="1600" dirty="0">
                <a:solidFill>
                  <a:srgbClr val="6CB255"/>
                </a:solidFill>
              </a:rPr>
              <a:t>(c) </a:t>
            </a:r>
            <a:r>
              <a:rPr lang="en-US" sz="1600" dirty="0"/>
              <a:t>The garter snake belongs to the genus </a:t>
            </a:r>
            <a:r>
              <a:rPr lang="en-US" sz="1600" i="1" dirty="0" err="1"/>
              <a:t>Thamnophis</a:t>
            </a:r>
            <a:r>
              <a:rPr lang="en-US" sz="1600" dirty="0"/>
              <a:t>, the most widely distributed reptile genus in North America.</a:t>
            </a:r>
            <a:r>
              <a:rPr lang="en-US" sz="1600" dirty="0">
                <a:solidFill>
                  <a:srgbClr val="6CB255"/>
                </a:solidFill>
              </a:rPr>
              <a:t> (d) </a:t>
            </a:r>
            <a:r>
              <a:rPr lang="en-US" sz="1600" dirty="0"/>
              <a:t>The African spurred tortoise lives at the southern edge of the Sahara Desert. It is the third largest tortoise in the world. (credit a: modification of work by </a:t>
            </a:r>
            <a:r>
              <a:rPr lang="en-US" sz="1600" dirty="0" err="1"/>
              <a:t>Keshav</a:t>
            </a:r>
            <a:r>
              <a:rPr lang="en-US" sz="1600" dirty="0"/>
              <a:t> </a:t>
            </a:r>
            <a:r>
              <a:rPr lang="en-US" sz="1600" dirty="0" err="1"/>
              <a:t>Mukund</a:t>
            </a:r>
            <a:r>
              <a:rPr lang="en-US" sz="1600" dirty="0"/>
              <a:t> </a:t>
            </a:r>
            <a:r>
              <a:rPr lang="en-US" sz="1600" dirty="0" err="1"/>
              <a:t>Kandhadai</a:t>
            </a:r>
            <a:r>
              <a:rPr lang="en-US" sz="1600" dirty="0"/>
              <a:t>; credit c: modification of work by Steve </a:t>
            </a:r>
            <a:r>
              <a:rPr lang="en-US" sz="1600" dirty="0" err="1"/>
              <a:t>Jurvetson</a:t>
            </a:r>
            <a:r>
              <a:rPr lang="en-US" sz="1600" dirty="0"/>
              <a:t>; credit d: modification of work by Jim Bowen)</a:t>
            </a:r>
          </a:p>
        </p:txBody>
      </p:sp>
      <p:pic>
        <p:nvPicPr>
          <p:cNvPr id="3" name="Figure" descr="Photo a shows a crocodile sitting in the mud. Photo b shows a green lizard with its tail curled like a snail shell. The lizard has two horns and matches the leaves of the plant on which it sits. Photo c shows a snake with orange and black bands and white stripes. Photo d shows a very large tortoi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002" r="-460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15.43</a:t>
            </a:r>
          </a:p>
        </p:txBody>
      </p:sp>
    </p:spTree>
    <p:extLst>
      <p:ext uri="{BB962C8B-B14F-4D97-AF65-F5344CB8AC3E}">
        <p14:creationId xmlns:p14="http://schemas.microsoft.com/office/powerpoint/2010/main" val="2026312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16469F-F6E3-4526-8083-4657A68D67D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Primary feathers are located at the wing tip and provide thrust; secondary feathers are located close to the body and provide lift.</a:t>
            </a:r>
            <a:endParaRPr lang="en-US" sz="1600" dirty="0">
              <a:solidFill>
                <a:srgbClr val="6CB255"/>
              </a:solidFill>
            </a:endParaRPr>
          </a:p>
          <a:p>
            <a:pPr marL="342900" indent="-342900">
              <a:buAutoNum type="alphaLcParenBoth"/>
            </a:pPr>
            <a:r>
              <a:rPr lang="en-US" sz="1600" dirty="0"/>
              <a:t>Many birds have hollow pneumatic bones, which make flight easier.</a:t>
            </a:r>
          </a:p>
        </p:txBody>
      </p:sp>
      <p:pic>
        <p:nvPicPr>
          <p:cNvPr id="4" name="Figure" descr="Illustration a shows a bird’s wing, which has two sections of flight feathers, the long primary feathers toward the tip of the wing and the secondary feathers closer to the body. Illustration b shows a hollow bone with structural supports providing reinforce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316" r="-233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15.44</a:t>
            </a:r>
          </a:p>
        </p:txBody>
      </p:sp>
    </p:spTree>
    <p:extLst>
      <p:ext uri="{BB962C8B-B14F-4D97-AF65-F5344CB8AC3E}">
        <p14:creationId xmlns:p14="http://schemas.microsoft.com/office/powerpoint/2010/main" val="772894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B279359-36D2-47E6-B7C6-1F405A35F2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platypus (left), a </a:t>
            </a:r>
            <a:r>
              <a:rPr lang="en-US" sz="1600" dirty="0" err="1"/>
              <a:t>monotreme</a:t>
            </a:r>
            <a:r>
              <a:rPr lang="en-US" sz="1600" dirty="0"/>
              <a:t>, possesses a leathery beak and lays eggs rather than giving birth to live young. An echidna, another </a:t>
            </a:r>
            <a:r>
              <a:rPr lang="en-US" sz="1600" dirty="0" err="1"/>
              <a:t>monotreme</a:t>
            </a:r>
            <a:r>
              <a:rPr lang="en-US" sz="1600" dirty="0"/>
              <a:t>, is shown in the right photo. (credit “echidna”: modification of work by Barry Thomas)</a:t>
            </a:r>
          </a:p>
        </p:txBody>
      </p:sp>
      <p:pic>
        <p:nvPicPr>
          <p:cNvPr id="3" name="Figure" descr="The illustration on the left shows two short-haired platypus with webbed feet, flat tails, and a flat snout. The photo on the right shows an echidna with a long fleshy snout and a body covered in coarse hair and sp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324" b="-123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15.45</a:t>
            </a:r>
          </a:p>
        </p:txBody>
      </p:sp>
    </p:spTree>
    <p:extLst>
      <p:ext uri="{BB962C8B-B14F-4D97-AF65-F5344CB8AC3E}">
        <p14:creationId xmlns:p14="http://schemas.microsoft.com/office/powerpoint/2010/main" val="4095973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70DF98D-990F-447C-B471-2E0303B96FF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Tasmanian devil is one of several marsupials native to Australia. (credit: Wayne McLean)</a:t>
            </a:r>
          </a:p>
        </p:txBody>
      </p:sp>
      <p:pic>
        <p:nvPicPr>
          <p:cNvPr id="4" name="Figure" descr="The illustration shows an animal resembling a small bear lying in the gra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15.46</a:t>
            </a:r>
          </a:p>
        </p:txBody>
      </p:sp>
    </p:spTree>
    <p:extLst>
      <p:ext uri="{BB962C8B-B14F-4D97-AF65-F5344CB8AC3E}">
        <p14:creationId xmlns:p14="http://schemas.microsoft.com/office/powerpoint/2010/main" val="1129963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57E52BD-A432-4FF2-9BA5-B74F8890FE5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Primates can be divided into </a:t>
            </a:r>
            <a:r>
              <a:rPr lang="en-US" sz="1600" dirty="0" err="1"/>
              <a:t>prosimians</a:t>
            </a:r>
            <a:r>
              <a:rPr lang="en-US" sz="1600" dirty="0"/>
              <a:t>, such as the </a:t>
            </a:r>
            <a:r>
              <a:rPr lang="en-US" sz="1600" dirty="0">
                <a:solidFill>
                  <a:srgbClr val="6CB255"/>
                </a:solidFill>
              </a:rPr>
              <a:t>(a) </a:t>
            </a:r>
            <a:r>
              <a:rPr lang="en-US" sz="1600" dirty="0"/>
              <a:t>lemur, and anthropoids. Anthropoids include monkeys, such as the </a:t>
            </a:r>
            <a:r>
              <a:rPr lang="en-US" sz="1600" dirty="0">
                <a:solidFill>
                  <a:srgbClr val="6CB255"/>
                </a:solidFill>
              </a:rPr>
              <a:t>(b) </a:t>
            </a:r>
            <a:r>
              <a:rPr lang="en-US" sz="1600" dirty="0"/>
              <a:t>howler monkey; lesser apes, such as the </a:t>
            </a:r>
            <a:r>
              <a:rPr lang="en-US" sz="1600" dirty="0">
                <a:solidFill>
                  <a:srgbClr val="6CB255"/>
                </a:solidFill>
              </a:rPr>
              <a:t>(c)</a:t>
            </a:r>
            <a:r>
              <a:rPr lang="en-US" sz="1600" dirty="0"/>
              <a:t> gibbon; and great apes, such as the </a:t>
            </a:r>
            <a:r>
              <a:rPr lang="en-US" sz="1600" dirty="0">
                <a:solidFill>
                  <a:srgbClr val="6CB255"/>
                </a:solidFill>
              </a:rPr>
              <a:t>(d)</a:t>
            </a:r>
            <a:r>
              <a:rPr lang="en-US" sz="1600" dirty="0"/>
              <a:t> chimpanzee, </a:t>
            </a:r>
            <a:r>
              <a:rPr lang="en-US" sz="1600" dirty="0">
                <a:solidFill>
                  <a:srgbClr val="6CB255"/>
                </a:solidFill>
              </a:rPr>
              <a:t>(e) </a:t>
            </a:r>
            <a:r>
              <a:rPr lang="en-US" sz="1600" dirty="0"/>
              <a:t>bonobo, </a:t>
            </a:r>
            <a:r>
              <a:rPr lang="en-US" sz="1600" dirty="0">
                <a:solidFill>
                  <a:srgbClr val="6CB255"/>
                </a:solidFill>
              </a:rPr>
              <a:t>(f) </a:t>
            </a:r>
            <a:r>
              <a:rPr lang="en-US" sz="1600" dirty="0"/>
              <a:t>gorilla, and </a:t>
            </a:r>
            <a:r>
              <a:rPr lang="en-US" sz="1600" dirty="0">
                <a:solidFill>
                  <a:srgbClr val="6CB255"/>
                </a:solidFill>
              </a:rPr>
              <a:t>(g)</a:t>
            </a:r>
            <a:r>
              <a:rPr lang="en-US" sz="1600" dirty="0"/>
              <a:t> orangutan. (credit a: modification of work by Frank </a:t>
            </a:r>
            <a:r>
              <a:rPr lang="en-US" sz="1600" dirty="0" err="1"/>
              <a:t>Vassen</a:t>
            </a:r>
            <a:r>
              <a:rPr lang="en-US" sz="1600" dirty="0"/>
              <a:t>; credit b: modification of work by </a:t>
            </a:r>
            <a:r>
              <a:rPr lang="en-US" sz="1600" dirty="0" err="1"/>
              <a:t>Xavi</a:t>
            </a:r>
            <a:r>
              <a:rPr lang="en-US" sz="1600" dirty="0"/>
              <a:t> </a:t>
            </a:r>
            <a:r>
              <a:rPr lang="en-US" sz="1600" dirty="0" err="1"/>
              <a:t>Talleda</a:t>
            </a:r>
            <a:r>
              <a:rPr lang="en-US" sz="1600" dirty="0"/>
              <a:t>; credit d: modification of work by Aaron Logan; credit e: modification of work by Trisha Shears; credit f: modification of work by Dave Proffer; credit g: modification of work by Julie Langford)</a:t>
            </a:r>
          </a:p>
        </p:txBody>
      </p:sp>
      <p:pic>
        <p:nvPicPr>
          <p:cNvPr id="3" name="Figure" descr="Seven photos of primates include (a) two lemurs on a tree branch; (b) a howler monkey; (c) two gibbons with long arms holding on to a rope above their heads; (d) a chimpanzee; (e) a bonobo; (f) a gorilla, and (g) an orangut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954" r="-179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15.47</a:t>
            </a:r>
          </a:p>
        </p:txBody>
      </p:sp>
    </p:spTree>
    <p:extLst>
      <p:ext uri="{BB962C8B-B14F-4D97-AF65-F5344CB8AC3E}">
        <p14:creationId xmlns:p14="http://schemas.microsoft.com/office/powerpoint/2010/main" val="20480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4798F1-E391-41D4-84E1-4137877299B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Animals exhibit different types of body symmetry. The </a:t>
            </a:r>
            <a:r>
              <a:rPr lang="en-US" sz="1600" dirty="0">
                <a:solidFill>
                  <a:srgbClr val="6CB255"/>
                </a:solidFill>
              </a:rPr>
              <a:t>(a)</a:t>
            </a:r>
            <a:r>
              <a:rPr lang="en-US" sz="1600" dirty="0"/>
              <a:t> sponge is asymmetrical and has no planes of symmetry, the </a:t>
            </a:r>
            <a:r>
              <a:rPr lang="en-US" sz="1600" dirty="0">
                <a:solidFill>
                  <a:srgbClr val="6CB255"/>
                </a:solidFill>
              </a:rPr>
              <a:t>(b) </a:t>
            </a:r>
            <a:r>
              <a:rPr lang="en-US" sz="1600" dirty="0"/>
              <a:t>sea anemone has radial symmetry with multiple planes of symmetry, and the </a:t>
            </a:r>
            <a:r>
              <a:rPr lang="en-US" sz="1600" dirty="0">
                <a:solidFill>
                  <a:srgbClr val="6CB255"/>
                </a:solidFill>
              </a:rPr>
              <a:t>(c) </a:t>
            </a:r>
            <a:r>
              <a:rPr lang="en-US" sz="1600" dirty="0"/>
              <a:t>goat has bilateral symmetry with one plane of symmetry.</a:t>
            </a:r>
          </a:p>
        </p:txBody>
      </p:sp>
      <p:pic>
        <p:nvPicPr>
          <p:cNvPr id="9" name="Figure" descr="Illustration a shows an asymmetrical sponge with a tube-like body and a growth off to one side. Illustration b shows a sea anemone with a tube-like, radially symmetrical body. Tentacles grow from the top of the tube. Three vertical planes arranged 120 degrees apart dissect the body. The half of the body on one side of each plane is a mirror image of the body on the other side. Illustration c shows a goat with a bilaterally symmetrical body. A plane runs from front to back through the middle of the goat, dissecting the body into left and right halves, which are mirror images of each other. The top part of the goat is defined as dorsal, and the bottom part is defined as ventral. The front of the goat is defined as anterior, and the back is defined as posteri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4" r="-734"/>
          <a:stretch>
            <a:fillRect/>
          </a:stretch>
        </p:blipFill>
        <p:spPr>
          <a:xfrm>
            <a:off x="457199" y="116810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15.4</a:t>
            </a:r>
          </a:p>
        </p:txBody>
      </p:sp>
    </p:spTree>
    <p:extLst>
      <p:ext uri="{BB962C8B-B14F-4D97-AF65-F5344CB8AC3E}">
        <p14:creationId xmlns:p14="http://schemas.microsoft.com/office/powerpoint/2010/main" val="233439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9E4853D-5613-494E-8659-F27F31A3314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embryogenesis, </a:t>
            </a:r>
            <a:r>
              <a:rPr lang="en-US" sz="1600" dirty="0" err="1"/>
              <a:t>diploblasts</a:t>
            </a:r>
            <a:r>
              <a:rPr lang="en-US" sz="1600" dirty="0"/>
              <a:t> develop two embryonic germ layers: an ectoderm and an endoderm. </a:t>
            </a:r>
            <a:r>
              <a:rPr lang="en-US" sz="1600" dirty="0" err="1"/>
              <a:t>Triploblasts</a:t>
            </a:r>
            <a:r>
              <a:rPr lang="en-US" sz="1600" dirty="0"/>
              <a:t> develop a third layer—the mesoderm—between the endoderm and ectoderm.</a:t>
            </a:r>
          </a:p>
        </p:txBody>
      </p:sp>
      <p:pic>
        <p:nvPicPr>
          <p:cNvPr id="3" name="Figure" descr="The left illustration shows the two embryonic germ layers of a diploblast. The inner layer is the endoderm, and the outer layer is the ectoderm. Sandwiched between the endoderm and the ectoderm is a non-living layer. The right illustration shows the three embryonic germ layers of a triploblast. Like the diploblast, the triploblast has an inner endoderm and an outer ectoderm. Sandwiched between these two layers is a living mesod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56" r="-69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15.5</a:t>
            </a:r>
          </a:p>
        </p:txBody>
      </p:sp>
    </p:spTree>
    <p:extLst>
      <p:ext uri="{BB962C8B-B14F-4D97-AF65-F5344CB8AC3E}">
        <p14:creationId xmlns:p14="http://schemas.microsoft.com/office/powerpoint/2010/main" val="266222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8B54900-37D6-45E8-9A30-0A0594D3DBA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20" dirty="0" err="1"/>
              <a:t>Triploblasts</a:t>
            </a:r>
            <a:r>
              <a:rPr lang="en-US" sz="1520" dirty="0"/>
              <a:t> may be acoelomates, </a:t>
            </a:r>
            <a:r>
              <a:rPr lang="en-US" sz="1520" dirty="0" err="1"/>
              <a:t>eucoelomates</a:t>
            </a:r>
            <a:r>
              <a:rPr lang="en-US" sz="1520" dirty="0"/>
              <a:t>, or </a:t>
            </a:r>
            <a:r>
              <a:rPr lang="en-US" sz="1520" dirty="0" err="1"/>
              <a:t>pseudocoelomates</a:t>
            </a:r>
            <a:r>
              <a:rPr lang="en-US" sz="1520" dirty="0"/>
              <a:t>. </a:t>
            </a:r>
            <a:r>
              <a:rPr lang="en-US" sz="1520" dirty="0" err="1"/>
              <a:t>Eucoelomates</a:t>
            </a:r>
            <a:r>
              <a:rPr lang="en-US" sz="1520" dirty="0"/>
              <a:t> have a body cavity within the mesoderm, called a coelom, which is lined with mesoderm tissue. </a:t>
            </a:r>
            <a:r>
              <a:rPr lang="en-US" sz="1520" dirty="0" err="1"/>
              <a:t>Pseudocoelomates</a:t>
            </a:r>
            <a:r>
              <a:rPr lang="en-US" sz="1520" dirty="0"/>
              <a:t> have a similar body cavity, but it is lined with mesoderm and endoderm tissue. (credit a: modification of work by Jan </a:t>
            </a:r>
            <a:r>
              <a:rPr lang="en-US" sz="1520" dirty="0" err="1"/>
              <a:t>Derk</a:t>
            </a:r>
            <a:r>
              <a:rPr lang="en-US" sz="1520" dirty="0"/>
              <a:t>; credit b: modification of work by NOAA; credit c: modification of work by USDA, ARS)</a:t>
            </a:r>
          </a:p>
        </p:txBody>
      </p:sp>
      <p:pic>
        <p:nvPicPr>
          <p:cNvPr id="4" name="Figure" descr="Part a shows the body plan of acoelomates, including flatworms. Acoelomates have a central digestive cavity. Outside this digestive cavity are three tissue layers: an inner endoderm, a central mesoderm, and an outer ectoderm. The photo shows a swimming flatworm, which has the appearance of a frilly black and pink ribbon. Part b shows the body plan of eucoelomates, which include annelids, mollusks, arthropods, echinoderms, and chordates. Eucoelomates have the same tissue layers as acoelomates, but a cavity called a coelom exists within the mesoderm. The coelom is divided into two symmetrical parts that are separated by two spokes of mesoderm. The photo shows a swimming annelid known as a bloodworm. The bloodworm has a tubular body that is tapered at each end. Numerous appendages radiate from either side. Part c shows the body plan of pseudocoelomates, which include roundworms. Like the acoelomates and eucoelomates, the pseudocoelomates have an endoderm, a mesoderm, and an ectoderm. However, in pseudocoelomates, a pseudocoelom separates the endoderm from the mesoderm. The photo shows a roundworm, or nematode, which has a tubular bod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13" r="-265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15.6</a:t>
            </a:r>
          </a:p>
        </p:txBody>
      </p:sp>
    </p:spTree>
    <p:extLst>
      <p:ext uri="{BB962C8B-B14F-4D97-AF65-F5344CB8AC3E}">
        <p14:creationId xmlns:p14="http://schemas.microsoft.com/office/powerpoint/2010/main" val="56986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30DD01E-C625-47DD-91A8-A902ED6396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err="1">
                <a:solidFill>
                  <a:schemeClr val="tx1"/>
                </a:solidFill>
              </a:rPr>
              <a:t>Eucoelomates</a:t>
            </a:r>
            <a:r>
              <a:rPr lang="en-US" sz="1600" dirty="0">
                <a:solidFill>
                  <a:schemeClr val="tx1"/>
                </a:solidFill>
              </a:rPr>
              <a:t> can be divided into two groups, protostomes and </a:t>
            </a:r>
            <a:r>
              <a:rPr lang="en-US" sz="1600" dirty="0" err="1">
                <a:solidFill>
                  <a:schemeClr val="tx1"/>
                </a:solidFill>
              </a:rPr>
              <a:t>deuterostomes</a:t>
            </a:r>
            <a:r>
              <a:rPr lang="en-US" sz="1600" dirty="0">
                <a:solidFill>
                  <a:schemeClr val="tx1"/>
                </a:solidFill>
              </a:rPr>
              <a:t>, based on their early embryonic development. Two of these differences include the origin of the mouth opening and the way in which the coelom is formed.</a:t>
            </a:r>
          </a:p>
        </p:txBody>
      </p:sp>
      <p:pic>
        <p:nvPicPr>
          <p:cNvPr id="2" name="Figure" descr="The illustration compares the development of protostomes and deuterostomes. In both protostomes and deuterostomes, the gastrula, which resembles a hollow ball of cells, contains an indentation called a blastopore. In protostomes, two circular layers of mesoderm form inside the gastrula, containing the coelom. As the protostome develops, the mesoderm grows and fuses with the gastrula cell layer. The blastopore becomes the mouth, and a second opening forms opposite the mouth, which becomes the anus. In deuterostomes, two groups of gastrula cells in the blastopore grow inward to form the mesoderm. As the deuterostome develops, the mesoderm pinches off and fuses, forming a second body cavity. The body plan of the deuterostome at this stage looks very similar to that of the protostome, but the blastopore becomes the anus, and the second opening becomes the mou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96" b="-10096"/>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15.7</a:t>
            </a:r>
          </a:p>
        </p:txBody>
      </p:sp>
    </p:spTree>
    <p:extLst>
      <p:ext uri="{BB962C8B-B14F-4D97-AF65-F5344CB8AC3E}">
        <p14:creationId xmlns:p14="http://schemas.microsoft.com/office/powerpoint/2010/main" val="156450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E05BE97-ACCF-45A2-A176-0F183EF8B6A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Sponges are members of the phylum </a:t>
            </a:r>
            <a:r>
              <a:rPr lang="en-US" sz="1600" dirty="0" err="1"/>
              <a:t>Porifera</a:t>
            </a:r>
            <a:r>
              <a:rPr lang="en-US" sz="1600" dirty="0"/>
              <a:t>, which contains the simplest animals. </a:t>
            </a:r>
            <a:r>
              <a:rPr lang="pl-PL" sz="1600" dirty="0"/>
              <a:t>(</a:t>
            </a:r>
            <a:r>
              <a:rPr lang="pl-PL" sz="1600" dirty="0" err="1"/>
              <a:t>credit</a:t>
            </a:r>
            <a:r>
              <a:rPr lang="pl-PL" sz="1600" dirty="0"/>
              <a:t>: Andrew Turner)</a:t>
            </a:r>
            <a:endParaRPr lang="en-US" sz="1600" dirty="0"/>
          </a:p>
        </p:txBody>
      </p:sp>
      <p:pic>
        <p:nvPicPr>
          <p:cNvPr id="3" name="Figure" descr="The photo shows sponges on the ocean floor. The sponges are yellow with a bumpy surface, forming rounded clum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15.8</a:t>
            </a:r>
          </a:p>
        </p:txBody>
      </p:sp>
    </p:spTree>
    <p:extLst>
      <p:ext uri="{BB962C8B-B14F-4D97-AF65-F5344CB8AC3E}">
        <p14:creationId xmlns:p14="http://schemas.microsoft.com/office/powerpoint/2010/main" val="220549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5039</Words>
  <Application>Microsoft Office PowerPoint</Application>
  <PresentationFormat>On-screen Show (4:3)</PresentationFormat>
  <Paragraphs>150</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Arial Black</vt:lpstr>
      <vt:lpstr>Calibri</vt:lpstr>
      <vt:lpstr>Essential</vt:lpstr>
      <vt:lpstr>CONCEPTS OF BIOLOGY</vt:lpstr>
      <vt:lpstr>Figure 15.1 </vt:lpstr>
      <vt:lpstr>Figure 15.2</vt:lpstr>
      <vt:lpstr>Figure 15.3</vt:lpstr>
      <vt:lpstr>Figure 15.4</vt:lpstr>
      <vt:lpstr>Figure 15.5</vt:lpstr>
      <vt:lpstr>Figure 15.6</vt:lpstr>
      <vt:lpstr>Figure 15.7</vt:lpstr>
      <vt:lpstr>Figure 15.8</vt:lpstr>
      <vt:lpstr>Figure 15.9</vt:lpstr>
      <vt:lpstr>Figure 15.10</vt:lpstr>
      <vt:lpstr>Figure 15.11</vt:lpstr>
      <vt:lpstr>Figure 15.12</vt:lpstr>
      <vt:lpstr>Figure 15.13</vt:lpstr>
      <vt:lpstr>Figure 15.14</vt:lpstr>
      <vt:lpstr>Figure 15.15</vt:lpstr>
      <vt:lpstr>Figure 15.16</vt:lpstr>
      <vt:lpstr>Figure 15.17</vt:lpstr>
      <vt:lpstr>Figure 15.18</vt:lpstr>
      <vt:lpstr>Figure 15.19</vt:lpstr>
      <vt:lpstr>Figure 15.20</vt:lpstr>
      <vt:lpstr>Figure 15.21</vt:lpstr>
      <vt:lpstr>Figure 15.22</vt:lpstr>
      <vt:lpstr>Figure 15.23</vt:lpstr>
      <vt:lpstr>Figure 15.24</vt:lpstr>
      <vt:lpstr>Figure 15.25</vt:lpstr>
      <vt:lpstr>Figure 15.26</vt:lpstr>
      <vt:lpstr>Figure 15.27</vt:lpstr>
      <vt:lpstr>Figure 15.28</vt:lpstr>
      <vt:lpstr>Figure 15.29</vt:lpstr>
      <vt:lpstr>Figure 15.30</vt:lpstr>
      <vt:lpstr>Figure 15.31</vt:lpstr>
      <vt:lpstr>Figure 15.32</vt:lpstr>
      <vt:lpstr>Figure 15.33</vt:lpstr>
      <vt:lpstr>Figure 15.34</vt:lpstr>
      <vt:lpstr>Figure 15.35</vt:lpstr>
      <vt:lpstr>Figure 15.36</vt:lpstr>
      <vt:lpstr>Figure 15.37</vt:lpstr>
      <vt:lpstr>Figure 15.38</vt:lpstr>
      <vt:lpstr>Figure 15.39</vt:lpstr>
      <vt:lpstr>Figure 15.40</vt:lpstr>
      <vt:lpstr>Figure 15.41</vt:lpstr>
      <vt:lpstr>Figure 15.42</vt:lpstr>
      <vt:lpstr>Figure 15.43</vt:lpstr>
      <vt:lpstr>Figure 15.44</vt:lpstr>
      <vt:lpstr>Figure 15.45</vt:lpstr>
      <vt:lpstr>Figure 15.46</vt:lpstr>
      <vt:lpstr>Figure 15.47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15 - DIVERSITY OF ANIMALS</dc:title>
  <dc:creator>Spuddy McSpare</dc:creator>
  <cp:lastModifiedBy>Conversion_08</cp:lastModifiedBy>
  <cp:revision>266</cp:revision>
  <cp:lastPrinted>2013-07-20T20:42:07Z</cp:lastPrinted>
  <dcterms:created xsi:type="dcterms:W3CDTF">2012-06-04T02:13:36Z</dcterms:created>
  <dcterms:modified xsi:type="dcterms:W3CDTF">2017-09-14T17:31:37Z</dcterms:modified>
</cp:coreProperties>
</file>