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10"/>
  </p:handoutMasterIdLst>
  <p:sldIdLst>
    <p:sldId id="256" r:id="rId2"/>
    <p:sldId id="294" r:id="rId3"/>
    <p:sldId id="279" r:id="rId4"/>
    <p:sldId id="280" r:id="rId5"/>
    <p:sldId id="295" r:id="rId6"/>
    <p:sldId id="273" r:id="rId7"/>
    <p:sldId id="297" r:id="rId8"/>
    <p:sldId id="29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2" autoAdjust="0"/>
    <p:restoredTop sz="94591" autoAdjust="0"/>
  </p:normalViewPr>
  <p:slideViewPr>
    <p:cSldViewPr snapToGrid="0" snapToObjects="1">
      <p:cViewPr varScale="1">
        <p:scale>
          <a:sx n="105" d="100"/>
          <a:sy n="105" d="100"/>
        </p:scale>
        <p:origin x="4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Avila" userId="939183f2-1b0e-483a-ae5d-627ac523c81d" providerId="ADAL" clId="{3F3B24B7-CBBA-8F46-AE73-DACCABCC7A73}"/>
    <pc:docChg chg="custSel addSld delSld modSld">
      <pc:chgData name="Emily Avila" userId="939183f2-1b0e-483a-ae5d-627ac523c81d" providerId="ADAL" clId="{3F3B24B7-CBBA-8F46-AE73-DACCABCC7A73}" dt="2020-06-29T02:05:51.934" v="1126" actId="20577"/>
      <pc:docMkLst>
        <pc:docMk/>
      </pc:docMkLst>
      <pc:sldChg chg="modSp">
        <pc:chgData name="Emily Avila" userId="939183f2-1b0e-483a-ae5d-627ac523c81d" providerId="ADAL" clId="{3F3B24B7-CBBA-8F46-AE73-DACCABCC7A73}" dt="2020-06-29T01:50:01.165" v="270" actId="1036"/>
        <pc:sldMkLst>
          <pc:docMk/>
          <pc:sldMk cId="3285096315" sldId="273"/>
        </pc:sldMkLst>
        <pc:spChg chg="mod">
          <ac:chgData name="Emily Avila" userId="939183f2-1b0e-483a-ae5d-627ac523c81d" providerId="ADAL" clId="{3F3B24B7-CBBA-8F46-AE73-DACCABCC7A73}" dt="2020-06-29T01:50:01.165" v="270" actId="1036"/>
          <ac:spMkLst>
            <pc:docMk/>
            <pc:sldMk cId="3285096315" sldId="273"/>
            <ac:spMk id="5" creationId="{00000000-0000-0000-0000-000000000000}"/>
          </ac:spMkLst>
        </pc:spChg>
        <pc:spChg chg="mod">
          <ac:chgData name="Emily Avila" userId="939183f2-1b0e-483a-ae5d-627ac523c81d" providerId="ADAL" clId="{3F3B24B7-CBBA-8F46-AE73-DACCABCC7A73}" dt="2020-06-29T01:49:57.087" v="255" actId="14100"/>
          <ac:spMkLst>
            <pc:docMk/>
            <pc:sldMk cId="3285096315" sldId="273"/>
            <ac:spMk id="14" creationId="{00000000-0000-0000-0000-000000000000}"/>
          </ac:spMkLst>
        </pc:spChg>
      </pc:sldChg>
      <pc:sldChg chg="del">
        <pc:chgData name="Emily Avila" userId="939183f2-1b0e-483a-ae5d-627ac523c81d" providerId="ADAL" clId="{3F3B24B7-CBBA-8F46-AE73-DACCABCC7A73}" dt="2020-06-29T01:50:29.173" v="271" actId="2696"/>
        <pc:sldMkLst>
          <pc:docMk/>
          <pc:sldMk cId="1039996947" sldId="277"/>
        </pc:sldMkLst>
      </pc:sldChg>
      <pc:sldChg chg="modSp">
        <pc:chgData name="Emily Avila" userId="939183f2-1b0e-483a-ae5d-627ac523c81d" providerId="ADAL" clId="{3F3B24B7-CBBA-8F46-AE73-DACCABCC7A73}" dt="2020-06-29T01:49:07.763" v="191" actId="27636"/>
        <pc:sldMkLst>
          <pc:docMk/>
          <pc:sldMk cId="12114770" sldId="279"/>
        </pc:sldMkLst>
        <pc:spChg chg="mod">
          <ac:chgData name="Emily Avila" userId="939183f2-1b0e-483a-ae5d-627ac523c81d" providerId="ADAL" clId="{3F3B24B7-CBBA-8F46-AE73-DACCABCC7A73}" dt="2020-06-29T01:49:07.763" v="191" actId="27636"/>
          <ac:spMkLst>
            <pc:docMk/>
            <pc:sldMk cId="12114770" sldId="279"/>
            <ac:spMk id="5" creationId="{00000000-0000-0000-0000-000000000000}"/>
          </ac:spMkLst>
        </pc:spChg>
        <pc:spChg chg="mod">
          <ac:chgData name="Emily Avila" userId="939183f2-1b0e-483a-ae5d-627ac523c81d" providerId="ADAL" clId="{3F3B24B7-CBBA-8F46-AE73-DACCABCC7A73}" dt="2020-06-29T01:48:14.883" v="166" actId="1076"/>
          <ac:spMkLst>
            <pc:docMk/>
            <pc:sldMk cId="12114770" sldId="279"/>
            <ac:spMk id="7" creationId="{00000000-0000-0000-0000-000000000000}"/>
          </ac:spMkLst>
        </pc:spChg>
        <pc:picChg chg="mod">
          <ac:chgData name="Emily Avila" userId="939183f2-1b0e-483a-ae5d-627ac523c81d" providerId="ADAL" clId="{3F3B24B7-CBBA-8F46-AE73-DACCABCC7A73}" dt="2020-06-29T01:48:19.070" v="167" actId="1076"/>
          <ac:picMkLst>
            <pc:docMk/>
            <pc:sldMk cId="12114770" sldId="279"/>
            <ac:picMk id="2" creationId="{00000000-0000-0000-0000-000000000000}"/>
          </ac:picMkLst>
        </pc:picChg>
        <pc:picChg chg="mod">
          <ac:chgData name="Emily Avila" userId="939183f2-1b0e-483a-ae5d-627ac523c81d" providerId="ADAL" clId="{3F3B24B7-CBBA-8F46-AE73-DACCABCC7A73}" dt="2020-06-29T01:48:33.574" v="171" actId="1076"/>
          <ac:picMkLst>
            <pc:docMk/>
            <pc:sldMk cId="12114770" sldId="279"/>
            <ac:picMk id="8" creationId="{00000000-0000-0000-0000-000000000000}"/>
          </ac:picMkLst>
        </pc:picChg>
      </pc:sldChg>
      <pc:sldChg chg="modSp">
        <pc:chgData name="Emily Avila" userId="939183f2-1b0e-483a-ae5d-627ac523c81d" providerId="ADAL" clId="{3F3B24B7-CBBA-8F46-AE73-DACCABCC7A73}" dt="2020-06-29T01:48:47.396" v="189" actId="1036"/>
        <pc:sldMkLst>
          <pc:docMk/>
          <pc:sldMk cId="3013459429" sldId="280"/>
        </pc:sldMkLst>
        <pc:spChg chg="mod">
          <ac:chgData name="Emily Avila" userId="939183f2-1b0e-483a-ae5d-627ac523c81d" providerId="ADAL" clId="{3F3B24B7-CBBA-8F46-AE73-DACCABCC7A73}" dt="2020-06-29T01:48:47.396" v="189" actId="1036"/>
          <ac:spMkLst>
            <pc:docMk/>
            <pc:sldMk cId="3013459429" sldId="280"/>
            <ac:spMk id="5" creationId="{00000000-0000-0000-0000-000000000000}"/>
          </ac:spMkLst>
        </pc:spChg>
        <pc:spChg chg="mod">
          <ac:chgData name="Emily Avila" userId="939183f2-1b0e-483a-ae5d-627ac523c81d" providerId="ADAL" clId="{3F3B24B7-CBBA-8F46-AE73-DACCABCC7A73}" dt="2020-06-29T01:48:40.984" v="172" actId="14100"/>
          <ac:spMkLst>
            <pc:docMk/>
            <pc:sldMk cId="3013459429" sldId="280"/>
            <ac:spMk id="7" creationId="{00000000-0000-0000-0000-000000000000}"/>
          </ac:spMkLst>
        </pc:spChg>
        <pc:picChg chg="mod">
          <ac:chgData name="Emily Avila" userId="939183f2-1b0e-483a-ae5d-627ac523c81d" providerId="ADAL" clId="{3F3B24B7-CBBA-8F46-AE73-DACCABCC7A73}" dt="2020-06-29T01:48:42.998" v="173" actId="1076"/>
          <ac:picMkLst>
            <pc:docMk/>
            <pc:sldMk cId="3013459429" sldId="280"/>
            <ac:picMk id="2" creationId="{00000000-0000-0000-0000-000000000000}"/>
          </ac:picMkLst>
        </pc:picChg>
      </pc:sldChg>
      <pc:sldChg chg="del">
        <pc:chgData name="Emily Avila" userId="939183f2-1b0e-483a-ae5d-627ac523c81d" providerId="ADAL" clId="{3F3B24B7-CBBA-8F46-AE73-DACCABCC7A73}" dt="2020-06-29T01:47:17.009" v="101" actId="21"/>
        <pc:sldMkLst>
          <pc:docMk/>
          <pc:sldMk cId="437970119" sldId="281"/>
        </pc:sldMkLst>
      </pc:sldChg>
      <pc:sldChg chg="del">
        <pc:chgData name="Emily Avila" userId="939183f2-1b0e-483a-ae5d-627ac523c81d" providerId="ADAL" clId="{3F3B24B7-CBBA-8F46-AE73-DACCABCC7A73}" dt="2020-06-29T01:50:32.485" v="272" actId="2696"/>
        <pc:sldMkLst>
          <pc:docMk/>
          <pc:sldMk cId="118924073" sldId="282"/>
        </pc:sldMkLst>
      </pc:sldChg>
      <pc:sldChg chg="del">
        <pc:chgData name="Emily Avila" userId="939183f2-1b0e-483a-ae5d-627ac523c81d" providerId="ADAL" clId="{3F3B24B7-CBBA-8F46-AE73-DACCABCC7A73}" dt="2020-06-29T01:50:35.778" v="273" actId="2696"/>
        <pc:sldMkLst>
          <pc:docMk/>
          <pc:sldMk cId="1698796176" sldId="283"/>
        </pc:sldMkLst>
      </pc:sldChg>
      <pc:sldChg chg="del">
        <pc:chgData name="Emily Avila" userId="939183f2-1b0e-483a-ae5d-627ac523c81d" providerId="ADAL" clId="{3F3B24B7-CBBA-8F46-AE73-DACCABCC7A73}" dt="2020-06-29T01:50:38.893" v="274" actId="2696"/>
        <pc:sldMkLst>
          <pc:docMk/>
          <pc:sldMk cId="1026010341" sldId="284"/>
        </pc:sldMkLst>
      </pc:sldChg>
      <pc:sldChg chg="del">
        <pc:chgData name="Emily Avila" userId="939183f2-1b0e-483a-ae5d-627ac523c81d" providerId="ADAL" clId="{3F3B24B7-CBBA-8F46-AE73-DACCABCC7A73}" dt="2020-06-29T01:50:41.723" v="275" actId="2696"/>
        <pc:sldMkLst>
          <pc:docMk/>
          <pc:sldMk cId="3473363764" sldId="285"/>
        </pc:sldMkLst>
      </pc:sldChg>
      <pc:sldChg chg="del">
        <pc:chgData name="Emily Avila" userId="939183f2-1b0e-483a-ae5d-627ac523c81d" providerId="ADAL" clId="{3F3B24B7-CBBA-8F46-AE73-DACCABCC7A73}" dt="2020-06-29T01:50:45.735" v="276" actId="2696"/>
        <pc:sldMkLst>
          <pc:docMk/>
          <pc:sldMk cId="1982070048" sldId="286"/>
        </pc:sldMkLst>
      </pc:sldChg>
      <pc:sldChg chg="del">
        <pc:chgData name="Emily Avila" userId="939183f2-1b0e-483a-ae5d-627ac523c81d" providerId="ADAL" clId="{3F3B24B7-CBBA-8F46-AE73-DACCABCC7A73}" dt="2020-06-29T01:50:48.836" v="277" actId="2696"/>
        <pc:sldMkLst>
          <pc:docMk/>
          <pc:sldMk cId="4155177052" sldId="287"/>
        </pc:sldMkLst>
      </pc:sldChg>
      <pc:sldChg chg="del">
        <pc:chgData name="Emily Avila" userId="939183f2-1b0e-483a-ae5d-627ac523c81d" providerId="ADAL" clId="{3F3B24B7-CBBA-8F46-AE73-DACCABCC7A73}" dt="2020-06-29T01:50:54.237" v="278" actId="2696"/>
        <pc:sldMkLst>
          <pc:docMk/>
          <pc:sldMk cId="2878997477" sldId="288"/>
        </pc:sldMkLst>
      </pc:sldChg>
      <pc:sldChg chg="del">
        <pc:chgData name="Emily Avila" userId="939183f2-1b0e-483a-ae5d-627ac523c81d" providerId="ADAL" clId="{3F3B24B7-CBBA-8F46-AE73-DACCABCC7A73}" dt="2020-06-29T01:50:57.427" v="279" actId="2696"/>
        <pc:sldMkLst>
          <pc:docMk/>
          <pc:sldMk cId="766504821" sldId="289"/>
        </pc:sldMkLst>
      </pc:sldChg>
      <pc:sldChg chg="del">
        <pc:chgData name="Emily Avila" userId="939183f2-1b0e-483a-ae5d-627ac523c81d" providerId="ADAL" clId="{3F3B24B7-CBBA-8F46-AE73-DACCABCC7A73}" dt="2020-06-29T01:51:00.528" v="280" actId="2696"/>
        <pc:sldMkLst>
          <pc:docMk/>
          <pc:sldMk cId="3677036003" sldId="290"/>
        </pc:sldMkLst>
      </pc:sldChg>
      <pc:sldChg chg="del">
        <pc:chgData name="Emily Avila" userId="939183f2-1b0e-483a-ae5d-627ac523c81d" providerId="ADAL" clId="{3F3B24B7-CBBA-8F46-AE73-DACCABCC7A73}" dt="2020-06-29T01:51:04.159" v="281" actId="2696"/>
        <pc:sldMkLst>
          <pc:docMk/>
          <pc:sldMk cId="2760714408" sldId="291"/>
        </pc:sldMkLst>
      </pc:sldChg>
      <pc:sldChg chg="del">
        <pc:chgData name="Emily Avila" userId="939183f2-1b0e-483a-ae5d-627ac523c81d" providerId="ADAL" clId="{3F3B24B7-CBBA-8F46-AE73-DACCABCC7A73}" dt="2020-06-29T01:51:07.666" v="282" actId="2696"/>
        <pc:sldMkLst>
          <pc:docMk/>
          <pc:sldMk cId="2143843019" sldId="292"/>
        </pc:sldMkLst>
      </pc:sldChg>
      <pc:sldChg chg="del">
        <pc:chgData name="Emily Avila" userId="939183f2-1b0e-483a-ae5d-627ac523c81d" providerId="ADAL" clId="{3F3B24B7-CBBA-8F46-AE73-DACCABCC7A73}" dt="2020-06-29T01:51:12.712" v="283" actId="2696"/>
        <pc:sldMkLst>
          <pc:docMk/>
          <pc:sldMk cId="3301254275" sldId="293"/>
        </pc:sldMkLst>
      </pc:sldChg>
      <pc:sldChg chg="delSp modSp">
        <pc:chgData name="Emily Avila" userId="939183f2-1b0e-483a-ae5d-627ac523c81d" providerId="ADAL" clId="{3F3B24B7-CBBA-8F46-AE73-DACCABCC7A73}" dt="2020-06-29T01:45:41.214" v="22" actId="12"/>
        <pc:sldMkLst>
          <pc:docMk/>
          <pc:sldMk cId="810163464" sldId="294"/>
        </pc:sldMkLst>
        <pc:spChg chg="mod">
          <ac:chgData name="Emily Avila" userId="939183f2-1b0e-483a-ae5d-627ac523c81d" providerId="ADAL" clId="{3F3B24B7-CBBA-8F46-AE73-DACCABCC7A73}" dt="2020-06-29T01:45:30.783" v="19" actId="1036"/>
          <ac:spMkLst>
            <pc:docMk/>
            <pc:sldMk cId="810163464" sldId="294"/>
            <ac:spMk id="2" creationId="{F21EB212-E09F-EB41-8D4B-C47E7F385F42}"/>
          </ac:spMkLst>
        </pc:spChg>
        <pc:spChg chg="del">
          <ac:chgData name="Emily Avila" userId="939183f2-1b0e-483a-ae5d-627ac523c81d" providerId="ADAL" clId="{3F3B24B7-CBBA-8F46-AE73-DACCABCC7A73}" dt="2020-06-29T01:45:25.163" v="0" actId="478"/>
          <ac:spMkLst>
            <pc:docMk/>
            <pc:sldMk cId="810163464" sldId="294"/>
            <ac:spMk id="3" creationId="{D430CB05-74EF-B146-8C43-7F81DEA45AD1}"/>
          </ac:spMkLst>
        </pc:spChg>
        <pc:spChg chg="mod">
          <ac:chgData name="Emily Avila" userId="939183f2-1b0e-483a-ae5d-627ac523c81d" providerId="ADAL" clId="{3F3B24B7-CBBA-8F46-AE73-DACCABCC7A73}" dt="2020-06-29T01:45:41.214" v="22" actId="12"/>
          <ac:spMkLst>
            <pc:docMk/>
            <pc:sldMk cId="810163464" sldId="294"/>
            <ac:spMk id="4" creationId="{A1D0338A-C7CE-C34D-9BE2-27C483343121}"/>
          </ac:spMkLst>
        </pc:spChg>
      </pc:sldChg>
      <pc:sldChg chg="modSp add">
        <pc:chgData name="Emily Avila" userId="939183f2-1b0e-483a-ae5d-627ac523c81d" providerId="ADAL" clId="{3F3B24B7-CBBA-8F46-AE73-DACCABCC7A73}" dt="2020-06-29T01:47:50.712" v="133" actId="20577"/>
        <pc:sldMkLst>
          <pc:docMk/>
          <pc:sldMk cId="437970119" sldId="295"/>
        </pc:sldMkLst>
        <pc:spChg chg="mod">
          <ac:chgData name="Emily Avila" userId="939183f2-1b0e-483a-ae5d-627ac523c81d" providerId="ADAL" clId="{3F3B24B7-CBBA-8F46-AE73-DACCABCC7A73}" dt="2020-06-29T01:47:50.712" v="133" actId="20577"/>
          <ac:spMkLst>
            <pc:docMk/>
            <pc:sldMk cId="437970119" sldId="295"/>
            <ac:spMk id="5" creationId="{00000000-0000-0000-0000-000000000000}"/>
          </ac:spMkLst>
        </pc:spChg>
      </pc:sldChg>
      <pc:sldChg chg="addSp delSp modSp new">
        <pc:chgData name="Emily Avila" userId="939183f2-1b0e-483a-ae5d-627ac523c81d" providerId="ADAL" clId="{3F3B24B7-CBBA-8F46-AE73-DACCABCC7A73}" dt="2020-06-29T01:56:04.193" v="349" actId="1076"/>
        <pc:sldMkLst>
          <pc:docMk/>
          <pc:sldMk cId="1408021224" sldId="296"/>
        </pc:sldMkLst>
        <pc:spChg chg="mod">
          <ac:chgData name="Emily Avila" userId="939183f2-1b0e-483a-ae5d-627ac523c81d" providerId="ADAL" clId="{3F3B24B7-CBBA-8F46-AE73-DACCABCC7A73}" dt="2020-06-29T01:52:05.554" v="318" actId="1036"/>
          <ac:spMkLst>
            <pc:docMk/>
            <pc:sldMk cId="1408021224" sldId="296"/>
            <ac:spMk id="2" creationId="{CB0E80F1-5899-C64A-8504-EF55DC60C43D}"/>
          </ac:spMkLst>
        </pc:spChg>
        <pc:spChg chg="del">
          <ac:chgData name="Emily Avila" userId="939183f2-1b0e-483a-ae5d-627ac523c81d" providerId="ADAL" clId="{3F3B24B7-CBBA-8F46-AE73-DACCABCC7A73}" dt="2020-06-29T01:51:57.461" v="301" actId="478"/>
          <ac:spMkLst>
            <pc:docMk/>
            <pc:sldMk cId="1408021224" sldId="296"/>
            <ac:spMk id="3" creationId="{EC2495AE-F289-DC44-B78F-1B70B652905C}"/>
          </ac:spMkLst>
        </pc:spChg>
        <pc:spChg chg="mod">
          <ac:chgData name="Emily Avila" userId="939183f2-1b0e-483a-ae5d-627ac523c81d" providerId="ADAL" clId="{3F3B24B7-CBBA-8F46-AE73-DACCABCC7A73}" dt="2020-06-29T01:54:41.135" v="347" actId="1576"/>
          <ac:spMkLst>
            <pc:docMk/>
            <pc:sldMk cId="1408021224" sldId="296"/>
            <ac:spMk id="4" creationId="{D36C96CC-F18A-A94F-A89E-4EA38EC16DB8}"/>
          </ac:spMkLst>
        </pc:spChg>
        <pc:spChg chg="add mod">
          <ac:chgData name="Emily Avila" userId="939183f2-1b0e-483a-ae5d-627ac523c81d" providerId="ADAL" clId="{3F3B24B7-CBBA-8F46-AE73-DACCABCC7A73}" dt="2020-06-29T01:56:04.193" v="349" actId="1076"/>
          <ac:spMkLst>
            <pc:docMk/>
            <pc:sldMk cId="1408021224" sldId="296"/>
            <ac:spMk id="6" creationId="{312665FF-6A8A-9D43-BF19-98084AC93EED}"/>
          </ac:spMkLst>
        </pc:spChg>
      </pc:sldChg>
      <pc:sldChg chg="delSp modSp new">
        <pc:chgData name="Emily Avila" userId="939183f2-1b0e-483a-ae5d-627ac523c81d" providerId="ADAL" clId="{3F3B24B7-CBBA-8F46-AE73-DACCABCC7A73}" dt="2020-06-29T02:05:51.934" v="1126" actId="20577"/>
        <pc:sldMkLst>
          <pc:docMk/>
          <pc:sldMk cId="1918807013" sldId="297"/>
        </pc:sldMkLst>
        <pc:spChg chg="mod">
          <ac:chgData name="Emily Avila" userId="939183f2-1b0e-483a-ae5d-627ac523c81d" providerId="ADAL" clId="{3F3B24B7-CBBA-8F46-AE73-DACCABCC7A73}" dt="2020-06-29T02:05:51.934" v="1126" actId="20577"/>
          <ac:spMkLst>
            <pc:docMk/>
            <pc:sldMk cId="1918807013" sldId="297"/>
            <ac:spMk id="2" creationId="{2CAD62D0-BF09-6344-932E-E770708B7F3C}"/>
          </ac:spMkLst>
        </pc:spChg>
        <pc:spChg chg="del">
          <ac:chgData name="Emily Avila" userId="939183f2-1b0e-483a-ae5d-627ac523c81d" providerId="ADAL" clId="{3F3B24B7-CBBA-8F46-AE73-DACCABCC7A73}" dt="2020-06-29T02:00:02.407" v="383" actId="478"/>
          <ac:spMkLst>
            <pc:docMk/>
            <pc:sldMk cId="1918807013" sldId="297"/>
            <ac:spMk id="3" creationId="{3B59D714-836C-744F-B707-53AEAE565E3F}"/>
          </ac:spMkLst>
        </pc:spChg>
        <pc:spChg chg="mod">
          <ac:chgData name="Emily Avila" userId="939183f2-1b0e-483a-ae5d-627ac523c81d" providerId="ADAL" clId="{3F3B24B7-CBBA-8F46-AE73-DACCABCC7A73}" dt="2020-06-29T02:05:36.186" v="1098" actId="20577"/>
          <ac:spMkLst>
            <pc:docMk/>
            <pc:sldMk cId="1918807013" sldId="297"/>
            <ac:spMk id="4" creationId="{4E154987-8724-064D-8218-207DE406597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6/28/20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June 28,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June 28,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June 28,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June 28,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June 28, 2020</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iscoverysedge.mayo.edu/2020/03/27/the-science-behind-the-test-for-the-covid-19-virus/" TargetMode="External"/><Relationship Id="rId2" Type="http://schemas.openxmlformats.org/officeDocument/2006/relationships/hyperlink" Target="https://youtu.be/Vd38iS_W7ww" TargetMode="External"/><Relationship Id="rId1" Type="http://schemas.openxmlformats.org/officeDocument/2006/relationships/slideLayout" Target="../slideLayouts/slideLayout2.xml"/><Relationship Id="rId5" Type="http://schemas.openxmlformats.org/officeDocument/2006/relationships/hyperlink" Target="https://www.scientificamerican.com/video/the-science-behind-how-coronavirus-tests-work/" TargetMode="External"/><Relationship Id="rId4" Type="http://schemas.openxmlformats.org/officeDocument/2006/relationships/hyperlink" Target="https://www.livescience.com/how-coronavirus-tests-work.html"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penStaxLogo" descr="openstax college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417895" y="5507235"/>
            <a:ext cx="1507110" cy="1077181"/>
          </a:xfrm>
          <a:prstGeom prst="rect">
            <a:avLst/>
          </a:prstGeom>
        </p:spPr>
      </p:pic>
      <p:pic>
        <p:nvPicPr>
          <p:cNvPr id="4" name="Figure" descr="Concepts of Biolog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1"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0948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10 BIOTECHNOLOGY</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2B953850-1CC0-45E7-BDD0-CDA3B726FAEC}"/>
              </a:ext>
            </a:extLst>
          </p:cNvPr>
          <p:cNvSpPr>
            <a:spLocks noGrp="1"/>
          </p:cNvSpPr>
          <p:nvPr>
            <p:ph type="title" idx="4294967295"/>
          </p:nvPr>
        </p:nvSpPr>
        <p:spPr>
          <a:xfrm>
            <a:off x="0" y="695086"/>
            <a:ext cx="9144000" cy="734641"/>
          </a:xfrm>
        </p:spPr>
        <p:txBody>
          <a:bodyPr>
            <a:normAutofit/>
          </a:bodyPr>
          <a:lstStyle/>
          <a:p>
            <a:pPr algn="ctr"/>
            <a:r>
              <a:rPr lang="en-US" sz="3600" dirty="0"/>
              <a:t>CONCEPTS OF BIOLOGY</a:t>
            </a:r>
          </a:p>
        </p:txBody>
      </p:sp>
    </p:spTree>
    <p:extLst>
      <p:ext uri="{BB962C8B-B14F-4D97-AF65-F5344CB8AC3E}">
        <p14:creationId xmlns:p14="http://schemas.microsoft.com/office/powerpoint/2010/main" val="1322443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EB212-E09F-EB41-8D4B-C47E7F385F42}"/>
              </a:ext>
            </a:extLst>
          </p:cNvPr>
          <p:cNvSpPr>
            <a:spLocks noGrp="1"/>
          </p:cNvSpPr>
          <p:nvPr>
            <p:ph type="title"/>
          </p:nvPr>
        </p:nvSpPr>
        <p:spPr>
          <a:xfrm>
            <a:off x="457200" y="622328"/>
            <a:ext cx="8062912" cy="659535"/>
          </a:xfrm>
        </p:spPr>
        <p:txBody>
          <a:bodyPr/>
          <a:lstStyle/>
          <a:p>
            <a:r>
              <a:rPr lang="en-US" dirty="0"/>
              <a:t>Learning objectives</a:t>
            </a:r>
          </a:p>
        </p:txBody>
      </p:sp>
      <p:sp>
        <p:nvSpPr>
          <p:cNvPr id="4" name="Text Placeholder 3">
            <a:extLst>
              <a:ext uri="{FF2B5EF4-FFF2-40B4-BE49-F238E27FC236}">
                <a16:creationId xmlns:a16="http://schemas.microsoft.com/office/drawing/2014/main" id="{A1D0338A-C7CE-C34D-9BE2-27C483343121}"/>
              </a:ext>
            </a:extLst>
          </p:cNvPr>
          <p:cNvSpPr>
            <a:spLocks noGrp="1"/>
          </p:cNvSpPr>
          <p:nvPr>
            <p:ph type="body" sz="quarter" idx="14"/>
          </p:nvPr>
        </p:nvSpPr>
        <p:spPr>
          <a:xfrm>
            <a:off x="457200" y="1617133"/>
            <a:ext cx="8062912" cy="4393231"/>
          </a:xfrm>
        </p:spPr>
        <p:txBody>
          <a:bodyPr/>
          <a:lstStyle/>
          <a:p>
            <a:r>
              <a:rPr lang="en-US" b="1" i="0" u="none" strike="noStrike" dirty="0">
                <a:solidFill>
                  <a:srgbClr val="000000"/>
                </a:solidFill>
                <a:effectLst/>
              </a:rPr>
              <a:t>After successfully completing this learning module, students will be able to:</a:t>
            </a:r>
          </a:p>
          <a:p>
            <a:pPr marL="342900" indent="-342900">
              <a:buFont typeface="Arial" panose="020B0604020202020204" pitchFamily="34" charset="0"/>
              <a:buChar char="•"/>
            </a:pPr>
            <a:r>
              <a:rPr lang="en-US" b="0" i="0" u="none" strike="noStrike" dirty="0">
                <a:solidFill>
                  <a:srgbClr val="000000"/>
                </a:solidFill>
                <a:effectLst/>
              </a:rPr>
              <a:t>Describe the process of Polymerase Chain Reaction, and explain how it is used in testing for COVID-19.</a:t>
            </a:r>
          </a:p>
          <a:p>
            <a:endParaRPr lang="en-US" dirty="0"/>
          </a:p>
        </p:txBody>
      </p:sp>
    </p:spTree>
    <p:extLst>
      <p:ext uri="{BB962C8B-B14F-4D97-AF65-F5344CB8AC3E}">
        <p14:creationId xmlns:p14="http://schemas.microsoft.com/office/powerpoint/2010/main" val="810163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308997E-6629-4584-AB54-C385090F9DB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199" y="5339860"/>
            <a:ext cx="8062912" cy="1166382"/>
          </a:xfrm>
        </p:spPr>
        <p:txBody>
          <a:bodyPr>
            <a:normAutofit fontScale="92500" lnSpcReduction="10000"/>
          </a:bodyPr>
          <a:lstStyle/>
          <a:p>
            <a:r>
              <a:rPr lang="en-US" sz="1600" dirty="0">
                <a:solidFill>
                  <a:srgbClr val="6CB255"/>
                </a:solidFill>
              </a:rPr>
              <a:t>(a) </a:t>
            </a:r>
            <a:r>
              <a:rPr lang="en-US" sz="1600" dirty="0"/>
              <a:t>A thermal cycler, such as the one shown here, is a basic tool used to study DNA in a process called the polymerase chain reaction (PCR). The polymerase enzyme most often used with PCR comes from a strain of bacteria that lives in </a:t>
            </a:r>
            <a:r>
              <a:rPr lang="en-US" sz="1600" dirty="0">
                <a:solidFill>
                  <a:srgbClr val="6CB255"/>
                </a:solidFill>
              </a:rPr>
              <a:t>(b) </a:t>
            </a:r>
            <a:r>
              <a:rPr lang="en-US" sz="1600" dirty="0"/>
              <a:t>the hot springs of Yellowstone National Park. (credit a: modification of work by Magnus </a:t>
            </a:r>
            <a:r>
              <a:rPr lang="en-US" sz="1600" dirty="0" err="1"/>
              <a:t>Manske</a:t>
            </a:r>
            <a:r>
              <a:rPr lang="en-US" sz="1600" dirty="0"/>
              <a:t>; credit b: modification of work by Jon Sullivan)</a:t>
            </a:r>
          </a:p>
        </p:txBody>
      </p:sp>
      <p:pic>
        <p:nvPicPr>
          <p:cNvPr id="2" name="Figure" descr="In part A, a PCR machine sits on a desk. It has a digital screen on the front and buttons, and “caution, hot base” is written on the front. Part B shows a hot spring in Yellowston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6251" b="-6251"/>
          <a:stretch>
            <a:fillRect/>
          </a:stretch>
        </p:blipFill>
        <p:spPr>
          <a:xfrm>
            <a:off x="457199" y="1839789"/>
            <a:ext cx="8062913" cy="3500071"/>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994244" y="129035"/>
            <a:ext cx="1051734" cy="751709"/>
          </a:xfrm>
          <a:prstGeom prst="rect">
            <a:avLst/>
          </a:prstGeom>
        </p:spPr>
      </p:pic>
      <p:sp>
        <p:nvSpPr>
          <p:cNvPr id="5" name="Figure Number"/>
          <p:cNvSpPr>
            <a:spLocks noGrp="1"/>
          </p:cNvSpPr>
          <p:nvPr>
            <p:ph type="title"/>
          </p:nvPr>
        </p:nvSpPr>
        <p:spPr>
          <a:xfrm>
            <a:off x="319579" y="597336"/>
            <a:ext cx="8062912" cy="866078"/>
          </a:xfrm>
        </p:spPr>
        <p:txBody>
          <a:bodyPr>
            <a:normAutofit/>
          </a:bodyPr>
          <a:lstStyle/>
          <a:p>
            <a:r>
              <a:rPr lang="en-US" dirty="0"/>
              <a:t>Introduction to polymerase chain reaction (PCR)</a:t>
            </a:r>
          </a:p>
        </p:txBody>
      </p:sp>
    </p:spTree>
    <p:extLst>
      <p:ext uri="{BB962C8B-B14F-4D97-AF65-F5344CB8AC3E}">
        <p14:creationId xmlns:p14="http://schemas.microsoft.com/office/powerpoint/2010/main" val="12114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4510F0D-9079-4574-A442-F595382AA40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a:xfrm>
            <a:off x="457200" y="5537200"/>
            <a:ext cx="8062912" cy="473164"/>
          </a:xfrm>
        </p:spPr>
        <p:txBody>
          <a:bodyPr>
            <a:normAutofit/>
          </a:bodyPr>
          <a:lstStyle/>
          <a:p>
            <a:r>
              <a:rPr lang="en-US" sz="1600" dirty="0"/>
              <a:t>This diagram shows the basic method used for the extraction of DNA.</a:t>
            </a:r>
          </a:p>
        </p:txBody>
      </p:sp>
      <p:pic>
        <p:nvPicPr>
          <p:cNvPr id="2" name="Figure" descr="Four test tubes are illustrated, showing four steps in extracting DNA. In the first, cells are lysed using a detergent that disrupts the plasma membrane. In the second, cell contents are treated with protease to destroy protein, and RNase to destroy RNA. In the third, cell debris is pelleted in a centrifuge. The supernatant (liquid) containing the DNA is transferred to a clean tube. In the fourth test tube, the DNA is precipitated with ethanol. It forms viscous strands that can be spooled on a glass ro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6308" r="-26308"/>
          <a:stretch>
            <a:fillRect/>
          </a:stretch>
        </p:blipFill>
        <p:spPr>
          <a:xfrm>
            <a:off x="457200" y="1678964"/>
            <a:ext cx="8062913" cy="3500071"/>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a:xfrm>
            <a:off x="457200" y="630793"/>
            <a:ext cx="8062912" cy="659535"/>
          </a:xfrm>
        </p:spPr>
        <p:txBody>
          <a:bodyPr/>
          <a:lstStyle/>
          <a:p>
            <a:r>
              <a:rPr lang="en-US" dirty="0"/>
              <a:t>DNA extraction </a:t>
            </a:r>
          </a:p>
        </p:txBody>
      </p:sp>
    </p:spTree>
    <p:extLst>
      <p:ext uri="{BB962C8B-B14F-4D97-AF65-F5344CB8AC3E}">
        <p14:creationId xmlns:p14="http://schemas.microsoft.com/office/powerpoint/2010/main" val="3013459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58AFADCA-B32D-41E2-9BB1-A33D6E4D818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2" name="Figure" descr="Figure showing PCR in 4 steps. First, the double strand of DNA is denatured at 95 degrees Celsius to separate the strands. The 2 strands are then annealed at approximately 50 degrees Celsius using primers. DNA polymerase then extends the new strands at 72 degrees Celsius. The fourth step shows that this procedure takes place many times, resulting in an increase in copies of the original DN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7344" r="-17344"/>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Polymerase chain reaction, or PCR, is used to produce many copies of a specific sequence of DNA using a special form of DNA polymerase.</a:t>
            </a:r>
          </a:p>
        </p:txBody>
      </p:sp>
      <p:sp>
        <p:nvSpPr>
          <p:cNvPr id="5" name="Figure Number"/>
          <p:cNvSpPr>
            <a:spLocks noGrp="1"/>
          </p:cNvSpPr>
          <p:nvPr>
            <p:ph type="title"/>
          </p:nvPr>
        </p:nvSpPr>
        <p:spPr/>
        <p:txBody>
          <a:bodyPr>
            <a:normAutofit/>
          </a:bodyPr>
          <a:lstStyle/>
          <a:p>
            <a:pPr algn="r"/>
            <a:r>
              <a:rPr lang="en-US" dirty="0"/>
              <a:t>The PCR process</a:t>
            </a:r>
            <a:endParaRPr lang="en-US" sz="2400" dirty="0">
              <a:solidFill>
                <a:srgbClr val="6CB255"/>
              </a:solidFill>
            </a:endParaRPr>
          </a:p>
        </p:txBody>
      </p:sp>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437970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40E928F-62A7-4638-8B32-59D7E407EC6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2506133"/>
            <a:ext cx="3913188" cy="3858457"/>
          </a:xfrm>
        </p:spPr>
        <p:txBody>
          <a:bodyPr>
            <a:noAutofit/>
          </a:bodyPr>
          <a:lstStyle/>
          <a:p>
            <a:r>
              <a:rPr lang="en-US" sz="1600" dirty="0">
                <a:solidFill>
                  <a:schemeClr val="tx1"/>
                </a:solidFill>
              </a:rPr>
              <a:t>Shown are DNA fragments from six samples run on a gel, stained with a fluorescent dye and viewed under UV light. (credit: modification of work by James Jacob, Tompkins Cortland Community College)</a:t>
            </a:r>
          </a:p>
        </p:txBody>
      </p:sp>
      <p:pic>
        <p:nvPicPr>
          <p:cNvPr id="2" name="Figure" descr="Photo shows a black background with 9 faint gray vertical bands (lanes). In those bands are horizontal white slightly blurry bands of varying thicknesses and brightness. The faint gray lanes on the left and right edges have a lot of horizontal bands, and the 7 in the middle have only a few each, in different position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7065" b="-17065"/>
          <a:stretch>
            <a:fillRect/>
          </a:stretch>
        </p:blipFill>
        <p:spPr>
          <a:xfrm>
            <a:off x="457200" y="1108075"/>
            <a:ext cx="4032250" cy="5256213"/>
          </a:xfrm>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a:xfrm>
            <a:off x="457200" y="588460"/>
            <a:ext cx="8062912" cy="659535"/>
          </a:xfrm>
        </p:spPr>
        <p:txBody>
          <a:bodyPr>
            <a:normAutofit/>
          </a:bodyPr>
          <a:lstStyle/>
          <a:p>
            <a:r>
              <a:rPr lang="en-US" dirty="0"/>
              <a:t>The </a:t>
            </a:r>
            <a:r>
              <a:rPr lang="en-US" dirty="0" err="1"/>
              <a:t>dna</a:t>
            </a:r>
            <a:r>
              <a:rPr lang="en-US" dirty="0"/>
              <a:t> can be separated and viewed</a:t>
            </a:r>
            <a:endParaRPr lang="en-US" sz="2400" dirty="0">
              <a:solidFill>
                <a:srgbClr val="6CB255"/>
              </a:solidFill>
            </a:endParaRPr>
          </a:p>
        </p:txBody>
      </p:sp>
    </p:spTree>
    <p:extLst>
      <p:ext uri="{BB962C8B-B14F-4D97-AF65-F5344CB8AC3E}">
        <p14:creationId xmlns:p14="http://schemas.microsoft.com/office/powerpoint/2010/main" val="3285096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D62D0-BF09-6344-932E-E770708B7F3C}"/>
              </a:ext>
            </a:extLst>
          </p:cNvPr>
          <p:cNvSpPr>
            <a:spLocks noGrp="1"/>
          </p:cNvSpPr>
          <p:nvPr>
            <p:ph type="title"/>
          </p:nvPr>
        </p:nvSpPr>
        <p:spPr>
          <a:xfrm>
            <a:off x="457200" y="681593"/>
            <a:ext cx="8062912" cy="659535"/>
          </a:xfrm>
        </p:spPr>
        <p:txBody>
          <a:bodyPr/>
          <a:lstStyle/>
          <a:p>
            <a:r>
              <a:rPr lang="en-US" dirty="0"/>
              <a:t>The COVID-19 </a:t>
            </a:r>
            <a:r>
              <a:rPr lang="en-US"/>
              <a:t>testing process</a:t>
            </a:r>
            <a:endParaRPr lang="en-US" dirty="0"/>
          </a:p>
        </p:txBody>
      </p:sp>
      <p:sp>
        <p:nvSpPr>
          <p:cNvPr id="4" name="Text Placeholder 3">
            <a:extLst>
              <a:ext uri="{FF2B5EF4-FFF2-40B4-BE49-F238E27FC236}">
                <a16:creationId xmlns:a16="http://schemas.microsoft.com/office/drawing/2014/main" id="{4E154987-8724-064D-8218-207DE406597A}"/>
              </a:ext>
            </a:extLst>
          </p:cNvPr>
          <p:cNvSpPr>
            <a:spLocks noGrp="1"/>
          </p:cNvSpPr>
          <p:nvPr>
            <p:ph type="body" sz="quarter" idx="14"/>
          </p:nvPr>
        </p:nvSpPr>
        <p:spPr>
          <a:xfrm>
            <a:off x="457200" y="1778000"/>
            <a:ext cx="8062912" cy="4232364"/>
          </a:xfrm>
        </p:spPr>
        <p:txBody>
          <a:bodyPr>
            <a:normAutofit lnSpcReduction="10000"/>
          </a:bodyPr>
          <a:lstStyle/>
          <a:p>
            <a:pPr marL="457200" indent="-457200">
              <a:buFont typeface="+mj-lt"/>
              <a:buAutoNum type="arabicPeriod"/>
            </a:pPr>
            <a:r>
              <a:rPr lang="en-US" dirty="0"/>
              <a:t>Swab is collected from back of patient’s nose and throat where the virus aggregates.</a:t>
            </a:r>
          </a:p>
          <a:p>
            <a:pPr marL="457200" indent="-457200">
              <a:buFont typeface="+mj-lt"/>
              <a:buAutoNum type="arabicPeriod"/>
            </a:pPr>
            <a:r>
              <a:rPr lang="en-US" dirty="0"/>
              <a:t>The swab contains human cells, bacterial cells, and viruses of many types.</a:t>
            </a:r>
          </a:p>
          <a:p>
            <a:pPr marL="457200" indent="-457200">
              <a:buFont typeface="+mj-lt"/>
              <a:buAutoNum type="arabicPeriod"/>
            </a:pPr>
            <a:r>
              <a:rPr lang="en-US" dirty="0"/>
              <a:t>RNA is extracted from the swab because COVID-19 is an RNA virus meaning its genetic material is RNA instead of DNA.</a:t>
            </a:r>
          </a:p>
          <a:p>
            <a:pPr marL="457200" indent="-457200">
              <a:buFont typeface="+mj-lt"/>
              <a:buAutoNum type="arabicPeriod"/>
            </a:pPr>
            <a:r>
              <a:rPr lang="en-US" dirty="0"/>
              <a:t>An enzyme called reverse transcriptase is used to do reverse transcription – make a DNA molecule from a strand of RNA.</a:t>
            </a:r>
          </a:p>
          <a:p>
            <a:pPr marL="457200" indent="-457200">
              <a:buFont typeface="+mj-lt"/>
              <a:buAutoNum type="arabicPeriod"/>
            </a:pPr>
            <a:r>
              <a:rPr lang="en-US" dirty="0"/>
              <a:t>PCR is used to specifically make millions of copies of a specific Coronavirus gene – if it is present…</a:t>
            </a:r>
          </a:p>
          <a:p>
            <a:pPr marL="457200" indent="-457200">
              <a:buFont typeface="+mj-lt"/>
              <a:buAutoNum type="arabicPeriod"/>
            </a:pPr>
            <a:r>
              <a:rPr lang="en-US" dirty="0"/>
              <a:t>The PCR product is examined for presence of the copies of the gene.</a:t>
            </a:r>
          </a:p>
        </p:txBody>
      </p:sp>
    </p:spTree>
    <p:extLst>
      <p:ext uri="{BB962C8B-B14F-4D97-AF65-F5344CB8AC3E}">
        <p14:creationId xmlns:p14="http://schemas.microsoft.com/office/powerpoint/2010/main" val="1918807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E80F1-5899-C64A-8504-EF55DC60C43D}"/>
              </a:ext>
            </a:extLst>
          </p:cNvPr>
          <p:cNvSpPr>
            <a:spLocks noGrp="1"/>
          </p:cNvSpPr>
          <p:nvPr>
            <p:ph type="title"/>
          </p:nvPr>
        </p:nvSpPr>
        <p:spPr>
          <a:xfrm>
            <a:off x="457200" y="630793"/>
            <a:ext cx="8062912" cy="659535"/>
          </a:xfrm>
        </p:spPr>
        <p:txBody>
          <a:bodyPr/>
          <a:lstStyle/>
          <a:p>
            <a:r>
              <a:rPr lang="en-US" dirty="0"/>
              <a:t>Covid-19 testing</a:t>
            </a:r>
          </a:p>
        </p:txBody>
      </p:sp>
      <p:sp>
        <p:nvSpPr>
          <p:cNvPr id="4" name="Text Placeholder 3">
            <a:extLst>
              <a:ext uri="{FF2B5EF4-FFF2-40B4-BE49-F238E27FC236}">
                <a16:creationId xmlns:a16="http://schemas.microsoft.com/office/drawing/2014/main" id="{D36C96CC-F18A-A94F-A89E-4EA38EC16DB8}"/>
              </a:ext>
            </a:extLst>
          </p:cNvPr>
          <p:cNvSpPr>
            <a:spLocks noGrp="1"/>
          </p:cNvSpPr>
          <p:nvPr>
            <p:ph type="body" sz="quarter" idx="14"/>
          </p:nvPr>
        </p:nvSpPr>
        <p:spPr>
          <a:xfrm>
            <a:off x="457200" y="2048933"/>
            <a:ext cx="8062912" cy="3961431"/>
          </a:xfrm>
        </p:spPr>
        <p:txBody>
          <a:bodyPr/>
          <a:lstStyle/>
          <a:p>
            <a:r>
              <a:rPr lang="en-US" dirty="0">
                <a:hlinkClick r:id="rId2"/>
              </a:rPr>
              <a:t>COVID-19 Testing</a:t>
            </a:r>
            <a:endParaRPr lang="en-US" dirty="0"/>
          </a:p>
        </p:txBody>
      </p:sp>
      <p:sp>
        <p:nvSpPr>
          <p:cNvPr id="6" name="TextBox 5">
            <a:extLst>
              <a:ext uri="{FF2B5EF4-FFF2-40B4-BE49-F238E27FC236}">
                <a16:creationId xmlns:a16="http://schemas.microsoft.com/office/drawing/2014/main" id="{312665FF-6A8A-9D43-BF19-98084AC93EED}"/>
              </a:ext>
            </a:extLst>
          </p:cNvPr>
          <p:cNvSpPr txBox="1"/>
          <p:nvPr/>
        </p:nvSpPr>
        <p:spPr>
          <a:xfrm>
            <a:off x="3547050" y="2048933"/>
            <a:ext cx="4572852" cy="3693319"/>
          </a:xfrm>
          <a:prstGeom prst="rect">
            <a:avLst/>
          </a:prstGeom>
          <a:noFill/>
        </p:spPr>
        <p:txBody>
          <a:bodyPr wrap="square">
            <a:spAutoFit/>
          </a:bodyPr>
          <a:lstStyle/>
          <a:p>
            <a:pPr marL="0" marR="0">
              <a:spcBef>
                <a:spcPts val="0"/>
              </a:spcBef>
              <a:spcAft>
                <a:spcPts val="0"/>
              </a:spcAft>
            </a:pPr>
            <a:r>
              <a:rPr lang="en-US"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a:t>
            </a:r>
            <a:r>
              <a:rPr lang="en-US" sz="1800" u="sng" dirty="0" err="1">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discoverysedge.mayo.edu</a:t>
            </a:r>
            <a:r>
              <a:rPr lang="en-US"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/2020/03/27/the-science-behind-the-test-for-the-covid-19-virus/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4"/>
              </a:rPr>
              <a:t>https://</a:t>
            </a:r>
            <a:r>
              <a:rPr lang="en-US" sz="1800" u="sng" dirty="0" err="1">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4"/>
              </a:rPr>
              <a:t>www.livescience.com</a:t>
            </a:r>
            <a:r>
              <a:rPr lang="en-US"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4"/>
              </a:rPr>
              <a:t>/how-coronavirus-tests-work.html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5"/>
              </a:rPr>
              <a:t>https://www.scientificamerican.com/video/the-science-behind-how-coronavirus-tests-work/</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a:t>
            </a:r>
            <a:r>
              <a:rPr lang="en-US" sz="1800" u="sng" dirty="0" err="1">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youtu.be</a:t>
            </a:r>
            <a:r>
              <a:rPr lang="en-US"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/Vd38iS_W7ww</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080212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295</TotalTime>
  <Words>1740</Words>
  <Application>Microsoft Office PowerPoint</Application>
  <PresentationFormat>On-screen Show (4:3)</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Essential</vt:lpstr>
      <vt:lpstr>CONCEPTS OF BIOLOGY</vt:lpstr>
      <vt:lpstr>Learning objectives</vt:lpstr>
      <vt:lpstr>Introduction to polymerase chain reaction (PCR)</vt:lpstr>
      <vt:lpstr>DNA extraction </vt:lpstr>
      <vt:lpstr>The PCR process</vt:lpstr>
      <vt:lpstr>The dna can be separated and viewed</vt:lpstr>
      <vt:lpstr>The COVID-19 testing process</vt:lpstr>
      <vt:lpstr>Covid-19 testing</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10 - BIOTECHNOLOGY</dc:title>
  <dc:creator>Spuddy McSpare</dc:creator>
  <cp:lastModifiedBy>Emily Avila</cp:lastModifiedBy>
  <cp:revision>79</cp:revision>
  <dcterms:created xsi:type="dcterms:W3CDTF">2012-06-04T02:13:36Z</dcterms:created>
  <dcterms:modified xsi:type="dcterms:W3CDTF">2020-06-29T02:05:54Z</dcterms:modified>
</cp:coreProperties>
</file>