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55" r:id="rId4"/>
  </p:sldMasterIdLst>
  <p:notesMasterIdLst>
    <p:notesMasterId r:id="rId38"/>
  </p:notesMasterIdLst>
  <p:handoutMasterIdLst>
    <p:handoutMasterId r:id="rId39"/>
  </p:handoutMasterIdLst>
  <p:sldIdLst>
    <p:sldId id="260" r:id="rId5"/>
    <p:sldId id="281" r:id="rId6"/>
    <p:sldId id="329" r:id="rId7"/>
    <p:sldId id="397" r:id="rId8"/>
    <p:sldId id="400" r:id="rId9"/>
    <p:sldId id="393" r:id="rId10"/>
    <p:sldId id="384" r:id="rId11"/>
    <p:sldId id="410" r:id="rId12"/>
    <p:sldId id="398" r:id="rId13"/>
    <p:sldId id="411" r:id="rId14"/>
    <p:sldId id="385" r:id="rId15"/>
    <p:sldId id="395" r:id="rId16"/>
    <p:sldId id="402" r:id="rId17"/>
    <p:sldId id="405" r:id="rId18"/>
    <p:sldId id="406" r:id="rId19"/>
    <p:sldId id="404" r:id="rId20"/>
    <p:sldId id="386" r:id="rId21"/>
    <p:sldId id="403" r:id="rId22"/>
    <p:sldId id="387" r:id="rId23"/>
    <p:sldId id="408" r:id="rId24"/>
    <p:sldId id="401" r:id="rId25"/>
    <p:sldId id="412" r:id="rId26"/>
    <p:sldId id="388" r:id="rId27"/>
    <p:sldId id="389" r:id="rId28"/>
    <p:sldId id="409" r:id="rId29"/>
    <p:sldId id="394" r:id="rId30"/>
    <p:sldId id="399" r:id="rId31"/>
    <p:sldId id="390" r:id="rId32"/>
    <p:sldId id="381" r:id="rId33"/>
    <p:sldId id="383" r:id="rId34"/>
    <p:sldId id="382" r:id="rId35"/>
    <p:sldId id="391" r:id="rId36"/>
    <p:sldId id="380" r:id="rId3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tami Devi" initials="AD" lastIdx="22" clrIdx="0">
    <p:extLst>
      <p:ext uri="{19B8F6BF-5375-455C-9EA6-DF929625EA0E}">
        <p15:presenceInfo xmlns:p15="http://schemas.microsoft.com/office/powerpoint/2012/main" userId="S-1-5-21-3361151005-2080053223-3394076701-16130" providerId="AD"/>
      </p:ext>
    </p:extLst>
  </p:cmAuthor>
  <p:cmAuthor id="2" name="Shilpa Gupta" initials="SG" lastIdx="18" clrIdx="1">
    <p:extLst>
      <p:ext uri="{19B8F6BF-5375-455C-9EA6-DF929625EA0E}">
        <p15:presenceInfo xmlns:p15="http://schemas.microsoft.com/office/powerpoint/2012/main" userId="S-1-5-21-3361151005-2080053223-3394076701-18765" providerId="AD"/>
      </p:ext>
    </p:extLst>
  </p:cmAuthor>
  <p:cmAuthor id="3" name="Bhavana Balaji" initials="BB" lastIdx="62" clrIdx="2">
    <p:extLst>
      <p:ext uri="{19B8F6BF-5375-455C-9EA6-DF929625EA0E}">
        <p15:presenceInfo xmlns:p15="http://schemas.microsoft.com/office/powerpoint/2012/main" userId="S-1-5-21-3361151005-2080053223-3394076701-4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AB0"/>
    <a:srgbClr val="00A7C1"/>
    <a:srgbClr val="E41B23"/>
    <a:srgbClr val="CC0033"/>
    <a:srgbClr val="006699"/>
    <a:srgbClr val="999900"/>
    <a:srgbClr val="BC421D"/>
    <a:srgbClr val="CC0000"/>
    <a:srgbClr val="FF9900"/>
    <a:srgbClr val="A1B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4434" autoAdjust="0"/>
  </p:normalViewPr>
  <p:slideViewPr>
    <p:cSldViewPr snapToGrid="0">
      <p:cViewPr varScale="1">
        <p:scale>
          <a:sx n="67" d="100"/>
          <a:sy n="67" d="100"/>
        </p:scale>
        <p:origin x="1308" y="60"/>
      </p:cViewPr>
      <p:guideLst>
        <p:guide orient="horz" pos="2160"/>
        <p:guide pos="2880"/>
      </p:guideLst>
    </p:cSldViewPr>
  </p:slideViewPr>
  <p:outlineViewPr>
    <p:cViewPr>
      <p:scale>
        <a:sx n="66" d="100"/>
        <a:sy n="66" d="100"/>
      </p:scale>
      <p:origin x="0" y="0"/>
    </p:cViewPr>
    <p:sldLst>
      <p:sld r:id="rId1" collapse="1"/>
    </p:sldLst>
  </p:outlineViewPr>
  <p:notesTextViewPr>
    <p:cViewPr>
      <p:scale>
        <a:sx n="75" d="100"/>
        <a:sy n="75" d="100"/>
      </p:scale>
      <p:origin x="0" y="0"/>
    </p:cViewPr>
  </p:notesTextViewPr>
  <p:sorterViewPr>
    <p:cViewPr>
      <p:scale>
        <a:sx n="200" d="100"/>
        <a:sy n="200" d="100"/>
      </p:scale>
      <p:origin x="0" y="10968"/>
    </p:cViewPr>
  </p:sorterViewPr>
  <p:notesViewPr>
    <p:cSldViewPr snapToGrid="0">
      <p:cViewPr varScale="1">
        <p:scale>
          <a:sx n="54" d="100"/>
          <a:sy n="54" d="100"/>
        </p:scale>
        <p:origin x="282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a:p>
        </p:txBody>
      </p:sp>
      <p:sp>
        <p:nvSpPr>
          <p:cNvPr id="17203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pitchFamily="-108" charset="0"/>
                <a:ea typeface="ＭＳ Ｐゴシック" pitchFamily="-108" charset="-128"/>
                <a:cs typeface="+mn-cs"/>
              </a:defRPr>
            </a:lvl1pPr>
          </a:lstStyle>
          <a:p>
            <a:pPr>
              <a:defRPr/>
            </a:pPr>
            <a:endParaRPr lang="en-US"/>
          </a:p>
        </p:txBody>
      </p:sp>
      <p:sp>
        <p:nvSpPr>
          <p:cNvPr id="17203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a:p>
        </p:txBody>
      </p:sp>
      <p:sp>
        <p:nvSpPr>
          <p:cNvPr id="17203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1" hangingPunct="1">
              <a:defRPr sz="1300">
                <a:cs typeface="Arial" panose="020B0604020202020204" pitchFamily="34" charset="0"/>
              </a:defRPr>
            </a:lvl1pPr>
          </a:lstStyle>
          <a:p>
            <a:fld id="{3553FBD3-B628-4C0E-B346-605B8C542157}" type="slidenum">
              <a:rPr lang="en-US" altLang="en-US"/>
              <a:pPr/>
              <a:t>‹#›</a:t>
            </a:fld>
            <a:endParaRPr lang="en-US" altLang="en-US"/>
          </a:p>
        </p:txBody>
      </p:sp>
    </p:spTree>
    <p:extLst>
      <p:ext uri="{BB962C8B-B14F-4D97-AF65-F5344CB8AC3E}">
        <p14:creationId xmlns:p14="http://schemas.microsoft.com/office/powerpoint/2010/main" val="2078116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a:p>
        </p:txBody>
      </p:sp>
      <p:sp>
        <p:nvSpPr>
          <p:cNvPr id="286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pitchFamily="-108" charset="0"/>
                <a:ea typeface="ＭＳ Ｐゴシック" pitchFamily="-108" charset="-128"/>
                <a:cs typeface="+mn-cs"/>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a:p>
        </p:txBody>
      </p:sp>
      <p:sp>
        <p:nvSpPr>
          <p:cNvPr id="286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1" hangingPunct="1">
              <a:defRPr sz="1300">
                <a:cs typeface="Arial" panose="020B0604020202020204" pitchFamily="34" charset="0"/>
              </a:defRPr>
            </a:lvl1pPr>
          </a:lstStyle>
          <a:p>
            <a:fld id="{36E24138-319D-47BE-9A4B-1A862FC6030E}" type="slidenum">
              <a:rPr lang="en-US" altLang="en-US"/>
              <a:pPr/>
              <a:t>‹#›</a:t>
            </a:fld>
            <a:endParaRPr lang="en-US" altLang="en-US"/>
          </a:p>
        </p:txBody>
      </p:sp>
    </p:spTree>
    <p:extLst>
      <p:ext uri="{BB962C8B-B14F-4D97-AF65-F5344CB8AC3E}">
        <p14:creationId xmlns:p14="http://schemas.microsoft.com/office/powerpoint/2010/main" val="1855098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82EF010-EE40-47CC-BABE-CDD71561FB25}" type="slidenum">
              <a:rPr lang="en-US" altLang="en-US" sz="1300"/>
              <a:pPr/>
              <a:t>1</a:t>
            </a:fld>
            <a:endParaRPr lang="en-US" altLang="en-US" sz="13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94605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C266155-356D-4AFB-94D3-FE14D26A150D}" type="slidenum">
              <a:rPr lang="en-US" altLang="en-US" sz="1300"/>
              <a:pPr/>
              <a:t>2</a:t>
            </a:fld>
            <a:endParaRPr lang="en-US" altLang="en-US" sz="13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1187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05E4CDF-77FE-472E-8FE0-0898B2EEFA23}" type="slidenum">
              <a:rPr lang="en-US" altLang="en-US" sz="1300"/>
              <a:pPr/>
              <a:t>3</a:t>
            </a:fld>
            <a:endParaRPr lang="en-US" altLang="en-US" sz="13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04877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3BCB90D-78D2-443A-90D8-37946A41EE5E}" type="slidenum">
              <a:rPr lang="en-US" altLang="en-US" sz="1300"/>
              <a:pPr/>
              <a:t>4</a:t>
            </a:fld>
            <a:endParaRPr lang="en-US" altLang="en-US" sz="13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65575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24138-319D-47BE-9A4B-1A862FC6030E}" type="slidenum">
              <a:rPr lang="en-US" altLang="en-US" smtClean="0"/>
              <a:pPr/>
              <a:t>5</a:t>
            </a:fld>
            <a:endParaRPr lang="en-US" altLang="en-US"/>
          </a:p>
        </p:txBody>
      </p:sp>
    </p:spTree>
    <p:extLst>
      <p:ext uri="{BB962C8B-B14F-4D97-AF65-F5344CB8AC3E}">
        <p14:creationId xmlns:p14="http://schemas.microsoft.com/office/powerpoint/2010/main" val="3962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24138-319D-47BE-9A4B-1A862FC6030E}" type="slidenum">
              <a:rPr lang="en-US" altLang="en-US" smtClean="0"/>
              <a:pPr/>
              <a:t>6</a:t>
            </a:fld>
            <a:endParaRPr lang="en-US" altLang="en-US"/>
          </a:p>
        </p:txBody>
      </p:sp>
    </p:spTree>
    <p:extLst>
      <p:ext uri="{BB962C8B-B14F-4D97-AF65-F5344CB8AC3E}">
        <p14:creationId xmlns:p14="http://schemas.microsoft.com/office/powerpoint/2010/main" val="313623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24138-319D-47BE-9A4B-1A862FC6030E}" type="slidenum">
              <a:rPr lang="en-US" altLang="en-US" smtClean="0"/>
              <a:pPr/>
              <a:t>26</a:t>
            </a:fld>
            <a:endParaRPr lang="en-US" altLang="en-US"/>
          </a:p>
        </p:txBody>
      </p:sp>
    </p:spTree>
    <p:extLst>
      <p:ext uri="{BB962C8B-B14F-4D97-AF65-F5344CB8AC3E}">
        <p14:creationId xmlns:p14="http://schemas.microsoft.com/office/powerpoint/2010/main" val="3292171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3" name="Rectangle 2"/>
          <p:cNvSpPr/>
          <p:nvPr userDrawn="1"/>
        </p:nvSpPr>
        <p:spPr>
          <a:xfrm>
            <a:off x="-9939" y="1600200"/>
            <a:ext cx="9144000" cy="11430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TextBox 3"/>
          <p:cNvSpPr txBox="1">
            <a:spLocks noChangeArrowheads="1"/>
          </p:cNvSpPr>
          <p:nvPr userDrawn="1"/>
        </p:nvSpPr>
        <p:spPr bwMode="auto">
          <a:xfrm>
            <a:off x="5230811" y="3102114"/>
            <a:ext cx="368458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IN" sz="4000" b="0" i="0" u="none" strike="noStrike" kern="1200" baseline="0" dirty="0" smtClean="0">
                <a:solidFill>
                  <a:schemeClr val="tx2"/>
                </a:solidFill>
                <a:latin typeface="Folio Std Medium"/>
                <a:ea typeface="ＭＳ Ｐゴシック" panose="020B0600070205080204" pitchFamily="34" charset="-128"/>
                <a:cs typeface="+mn-cs"/>
              </a:rPr>
              <a:t>Marketing:</a:t>
            </a:r>
          </a:p>
          <a:p>
            <a:r>
              <a:rPr lang="en-IN" sz="4000" b="0" i="0" u="none" strike="noStrike" kern="1200" baseline="0" dirty="0" smtClean="0">
                <a:solidFill>
                  <a:schemeClr val="tx2"/>
                </a:solidFill>
                <a:latin typeface="Folio Std Medium"/>
                <a:ea typeface="ＭＳ Ｐゴシック" panose="020B0600070205080204" pitchFamily="34" charset="-128"/>
                <a:cs typeface="+mn-cs"/>
              </a:rPr>
              <a:t>Building Profitable</a:t>
            </a:r>
          </a:p>
          <a:p>
            <a:r>
              <a:rPr lang="en-IN" sz="4000" b="0" i="0" u="none" strike="noStrike" kern="1200" baseline="0" dirty="0" smtClean="0">
                <a:solidFill>
                  <a:schemeClr val="tx2"/>
                </a:solidFill>
                <a:latin typeface="Folio Std Medium"/>
                <a:ea typeface="ＭＳ Ｐゴシック" panose="020B0600070205080204" pitchFamily="34" charset="-128"/>
                <a:cs typeface="+mn-cs"/>
              </a:rPr>
              <a:t>Customer Connections</a:t>
            </a:r>
            <a:endParaRPr lang="en-IN" altLang="en-US" sz="6000" baseline="0" dirty="0" smtClean="0">
              <a:solidFill>
                <a:schemeClr val="tx2"/>
              </a:solidFill>
              <a:latin typeface="Folio Std Medium"/>
              <a:cs typeface="Arial" panose="020B0604020202020204" pitchFamily="34" charset="0"/>
            </a:endParaRPr>
          </a:p>
        </p:txBody>
      </p:sp>
      <p:sp>
        <p:nvSpPr>
          <p:cNvPr id="5" name="TextBox 4"/>
          <p:cNvSpPr txBox="1">
            <a:spLocks noChangeArrowheads="1"/>
          </p:cNvSpPr>
          <p:nvPr userDrawn="1"/>
        </p:nvSpPr>
        <p:spPr bwMode="auto">
          <a:xfrm>
            <a:off x="5230810" y="1600200"/>
            <a:ext cx="33035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baseline="0" dirty="0" smtClean="0">
                <a:solidFill>
                  <a:schemeClr val="bg1"/>
                </a:solidFill>
                <a:latin typeface="Folio Std Medium" charset="0"/>
                <a:ea typeface="DINPro-CondBlack"/>
                <a:cs typeface="DINPro-CondBlack"/>
              </a:rPr>
              <a:t>11</a:t>
            </a:r>
          </a:p>
        </p:txBody>
      </p:sp>
      <p:sp>
        <p:nvSpPr>
          <p:cNvPr id="9"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0" name="Footer Placeholder 1"/>
          <p:cNvSpPr>
            <a:spLocks noGrp="1"/>
          </p:cNvSpPr>
          <p:nvPr>
            <p:ph type="ftr" sz="quarter" idx="10"/>
          </p:nvPr>
        </p:nvSpPr>
        <p:spPr>
          <a:xfrm>
            <a:off x="5508625" y="6440488"/>
            <a:ext cx="3635375" cy="422275"/>
          </a:xfrm>
        </p:spPr>
        <p:txBody>
          <a:bodyPr anchor="b"/>
          <a:lstStyle>
            <a:lvl1pPr algn="ctr">
              <a:defRPr sz="1000" kern="700" spc="50">
                <a:solidFill>
                  <a:schemeClr val="tx2"/>
                </a:solidFill>
                <a:latin typeface="Arial Narrow"/>
                <a:cs typeface="Arial Narrow"/>
              </a:defRPr>
            </a:lvl1pPr>
          </a:lstStyle>
          <a:p>
            <a:pPr>
              <a:defRPr/>
            </a:pPr>
            <a:r>
              <a:rPr lang="en-US" dirty="0" smtClean="0"/>
              <a:t>Copyright ©2019 Cengage Learning. All Rights Reserved. May not be scanned, copied or duplicated, or posted to a publicly accessible website, in whole or in part. </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836" y="541262"/>
            <a:ext cx="4517136" cy="5780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04981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a:lvl1pPr>
          </a:lstStyle>
          <a:p>
            <a:pPr>
              <a:defRPr/>
            </a:pPr>
            <a:endParaRPr lang="en-US"/>
          </a:p>
        </p:txBody>
      </p:sp>
      <p:sp>
        <p:nvSpPr>
          <p:cNvPr id="16" name="Footer Placeholder 4"/>
          <p:cNvSpPr>
            <a:spLocks noGrp="1"/>
          </p:cNvSpPr>
          <p:nvPr>
            <p:ph type="ftr" sz="quarter" idx="14"/>
          </p:nvPr>
        </p:nvSpPr>
        <p:spPr/>
        <p:txBody>
          <a:bodyPr/>
          <a:lstStyle>
            <a:lvl1pPr>
              <a:defRPr/>
            </a:lvl1pPr>
          </a:lstStyle>
          <a:p>
            <a:pPr>
              <a:defRPr/>
            </a:pPr>
            <a:endParaRPr lang="en-US"/>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bg1"/>
                </a:solidFill>
              </a:rPr>
              <a:t>BUSN11 | CH11</a:t>
            </a:r>
            <a:endParaRPr lang="en-US" sz="1000" b="1" dirty="0">
              <a:solidFill>
                <a:schemeClr val="bg1"/>
              </a:solidFill>
            </a:endParaRPr>
          </a:p>
        </p:txBody>
      </p:sp>
      <p:sp>
        <p:nvSpPr>
          <p:cNvPr id="21" name="Rectangle 20"/>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4" name="Rectangle 23"/>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smtClean="0"/>
              <a:t>KEY TERMS </a:t>
            </a:r>
            <a:r>
              <a:rPr lang="en-US" b="0" i="1" baseline="0" dirty="0" smtClean="0"/>
              <a:t>(continued)</a:t>
            </a:r>
            <a:endParaRPr lang="en-US" b="0" i="1" baseline="0" dirty="0"/>
          </a:p>
        </p:txBody>
      </p:sp>
      <p:sp>
        <p:nvSpPr>
          <p:cNvPr id="33"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
        <p:nvSpPr>
          <p:cNvPr id="37" name="Content Placeholder 2"/>
          <p:cNvSpPr>
            <a:spLocks noGrp="1"/>
          </p:cNvSpPr>
          <p:nvPr>
            <p:ph idx="1"/>
          </p:nvPr>
        </p:nvSpPr>
        <p:spPr>
          <a:xfrm>
            <a:off x="994500" y="1532989"/>
            <a:ext cx="3569864"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a:p>
        </p:txBody>
      </p:sp>
      <p:sp>
        <p:nvSpPr>
          <p:cNvPr id="38" name="Content Placeholder 2"/>
          <p:cNvSpPr>
            <a:spLocks noGrp="1"/>
          </p:cNvSpPr>
          <p:nvPr>
            <p:ph idx="11"/>
          </p:nvPr>
        </p:nvSpPr>
        <p:spPr>
          <a:xfrm>
            <a:off x="4717188" y="1560601"/>
            <a:ext cx="3729900"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a:t>
            </a:r>
            <a:r>
              <a:rPr lang="en-US" dirty="0" smtClean="0"/>
              <a:t>text styles</a:t>
            </a:r>
          </a:p>
          <a:p>
            <a:pPr lvl="1"/>
            <a:endParaRPr lang="en-US" dirty="0"/>
          </a:p>
        </p:txBody>
      </p:sp>
    </p:spTree>
    <p:extLst>
      <p:ext uri="{BB962C8B-B14F-4D97-AF65-F5344CB8AC3E}">
        <p14:creationId xmlns:p14="http://schemas.microsoft.com/office/powerpoint/2010/main" val="11825377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a:lvl1pPr>
          </a:lstStyle>
          <a:p>
            <a:pPr>
              <a:defRPr/>
            </a:pPr>
            <a:endParaRPr lang="en-US"/>
          </a:p>
        </p:txBody>
      </p:sp>
      <p:sp>
        <p:nvSpPr>
          <p:cNvPr id="16" name="Footer Placeholder 4"/>
          <p:cNvSpPr>
            <a:spLocks noGrp="1"/>
          </p:cNvSpPr>
          <p:nvPr>
            <p:ph type="ftr" sz="quarter" idx="14"/>
          </p:nvPr>
        </p:nvSpPr>
        <p:spPr/>
        <p:txBody>
          <a:bodyPr/>
          <a:lstStyle>
            <a:lvl1pPr>
              <a:defRPr/>
            </a:lvl1pPr>
          </a:lstStyle>
          <a:p>
            <a:pPr>
              <a:defRPr/>
            </a:pPr>
            <a:endParaRPr lang="en-US"/>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bg1"/>
                </a:solidFill>
              </a:rPr>
              <a:t>BUSN11 | CH11</a:t>
            </a:r>
            <a:endParaRPr lang="en-US" sz="1000" b="1" dirty="0">
              <a:solidFill>
                <a:schemeClr val="bg1"/>
              </a:solidFill>
            </a:endParaRPr>
          </a:p>
        </p:txBody>
      </p:sp>
      <p:sp>
        <p:nvSpPr>
          <p:cNvPr id="21" name="Rectangle 20"/>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4" name="Rectangle 23"/>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smtClean="0"/>
              <a:t>SUMMARY</a:t>
            </a:r>
            <a:endParaRPr lang="en-US" b="0" i="1" baseline="0" dirty="0"/>
          </a:p>
        </p:txBody>
      </p:sp>
      <p:sp>
        <p:nvSpPr>
          <p:cNvPr id="31" name="Content Placeholder 2"/>
          <p:cNvSpPr>
            <a:spLocks noGrp="1"/>
          </p:cNvSpPr>
          <p:nvPr>
            <p:ph idx="1"/>
          </p:nvPr>
        </p:nvSpPr>
        <p:spPr>
          <a:xfrm>
            <a:off x="994500" y="1532988"/>
            <a:ext cx="7681188" cy="4227731"/>
          </a:xfrm>
        </p:spPr>
        <p:txBody>
          <a:bodyPr/>
          <a:lstStyle>
            <a:lvl1pPr marL="342900" indent="-342900">
              <a:lnSpc>
                <a:spcPct val="90000"/>
              </a:lnSpc>
              <a:buClr>
                <a:schemeClr val="tx2"/>
              </a:buClr>
              <a:buFont typeface="Lucida Grande"/>
              <a:buChar char="•"/>
              <a:defRPr>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smtClean="0"/>
          </a:p>
          <a:p>
            <a:pPr lvl="1"/>
            <a:endParaRPr lang="en-US" dirty="0"/>
          </a:p>
        </p:txBody>
      </p:sp>
      <p:sp>
        <p:nvSpPr>
          <p:cNvPr id="33"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01986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a:lvl1pPr>
          </a:lstStyle>
          <a:p>
            <a:pPr>
              <a:defRPr/>
            </a:pPr>
            <a:endParaRPr lang="en-US"/>
          </a:p>
        </p:txBody>
      </p:sp>
      <p:sp>
        <p:nvSpPr>
          <p:cNvPr id="16" name="Footer Placeholder 4"/>
          <p:cNvSpPr>
            <a:spLocks noGrp="1"/>
          </p:cNvSpPr>
          <p:nvPr>
            <p:ph type="ftr" sz="quarter" idx="14"/>
          </p:nvPr>
        </p:nvSpPr>
        <p:spPr/>
        <p:txBody>
          <a:bodyPr/>
          <a:lstStyle>
            <a:lvl1pPr>
              <a:defRPr/>
            </a:lvl1pPr>
          </a:lstStyle>
          <a:p>
            <a:pPr>
              <a:defRPr/>
            </a:pPr>
            <a:endParaRPr lang="en-US"/>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bg1"/>
                </a:solidFill>
              </a:rPr>
              <a:t>BUSN11 | CH11</a:t>
            </a:r>
            <a:endParaRPr lang="en-US" sz="1000" b="1" dirty="0">
              <a:solidFill>
                <a:schemeClr val="bg1"/>
              </a:solidFill>
            </a:endParaRPr>
          </a:p>
        </p:txBody>
      </p:sp>
      <p:sp>
        <p:nvSpPr>
          <p:cNvPr id="21" name="Rectangle 20"/>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4" name="Rectangle 23"/>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b="0" i="0" baseline="0" dirty="0" smtClean="0"/>
              <a:t>SUMMARY </a:t>
            </a:r>
            <a:r>
              <a:rPr lang="en-US" b="0" i="1" baseline="0" dirty="0" smtClean="0"/>
              <a:t>(continued)</a:t>
            </a:r>
          </a:p>
        </p:txBody>
      </p:sp>
      <p:sp>
        <p:nvSpPr>
          <p:cNvPr id="31" name="Content Placeholder 2"/>
          <p:cNvSpPr>
            <a:spLocks noGrp="1"/>
          </p:cNvSpPr>
          <p:nvPr>
            <p:ph idx="1"/>
          </p:nvPr>
        </p:nvSpPr>
        <p:spPr>
          <a:xfrm>
            <a:off x="994500" y="1532988"/>
            <a:ext cx="7681188" cy="4227731"/>
          </a:xfrm>
        </p:spPr>
        <p:txBody>
          <a:bodyPr/>
          <a:lstStyle>
            <a:lvl1pPr marL="342900" indent="-342900">
              <a:lnSpc>
                <a:spcPct val="90000"/>
              </a:lnSpc>
              <a:buClr>
                <a:schemeClr val="tx2"/>
              </a:buClr>
              <a:buFont typeface="Lucida Grande"/>
              <a:buChar char="•"/>
              <a:defRPr>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a:p>
        </p:txBody>
      </p:sp>
      <p:sp>
        <p:nvSpPr>
          <p:cNvPr id="33"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60916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3" y="-1175608"/>
            <a:ext cx="6968333" cy="9144001"/>
          </a:xfrm>
          <a:prstGeom prst="rect">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CDB79E-AF13-4367-934A-573ED3A09D7F}"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6"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tx2"/>
                </a:solidFill>
              </a:rPr>
              <a:t>BUSN11 | CH11</a:t>
            </a:r>
            <a:endParaRPr lang="en-US" sz="1000" b="1" dirty="0">
              <a:solidFill>
                <a:schemeClr val="tx2"/>
              </a:solidFill>
            </a:endParaRPr>
          </a:p>
        </p:txBody>
      </p:sp>
      <p:sp>
        <p:nvSpPr>
          <p:cNvPr id="9"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8"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600" y="1488338"/>
            <a:ext cx="3252724" cy="3391020"/>
          </a:xfrm>
          <a:prstGeom prst="rect">
            <a:avLst/>
          </a:prstGeom>
        </p:spPr>
      </p:pic>
    </p:spTree>
    <p:extLst>
      <p:ext uri="{BB962C8B-B14F-4D97-AF65-F5344CB8AC3E}">
        <p14:creationId xmlns:p14="http://schemas.microsoft.com/office/powerpoint/2010/main" val="5545190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B13B93-2556-420B-A0A4-76A34F3B1D18}" type="slidenum">
              <a:rPr lang="en-US" altLang="en-US"/>
              <a:pPr>
                <a:defRPr/>
              </a:pPr>
              <a:t>‹#›</a:t>
            </a:fld>
            <a:endParaRPr lang="en-US" altLang="en-US" dirty="0"/>
          </a:p>
        </p:txBody>
      </p:sp>
    </p:spTree>
    <p:extLst>
      <p:ext uri="{BB962C8B-B14F-4D97-AF65-F5344CB8AC3E}">
        <p14:creationId xmlns:p14="http://schemas.microsoft.com/office/powerpoint/2010/main" val="4135787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170FCB-CD6B-4C53-901F-18CEA27C2F63}" type="slidenum">
              <a:rPr lang="en-US" altLang="en-US"/>
              <a:pPr>
                <a:defRPr/>
              </a:pPr>
              <a:t>‹#›</a:t>
            </a:fld>
            <a:endParaRPr lang="en-US" altLang="en-US" dirty="0"/>
          </a:p>
        </p:txBody>
      </p:sp>
    </p:spTree>
    <p:extLst>
      <p:ext uri="{BB962C8B-B14F-4D97-AF65-F5344CB8AC3E}">
        <p14:creationId xmlns:p14="http://schemas.microsoft.com/office/powerpoint/2010/main" val="18247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12A52E-291D-4D8F-8820-03E8CEAAD77C}" type="slidenum">
              <a:rPr lang="en-US" altLang="en-US"/>
              <a:pPr>
                <a:defRPr/>
              </a:pPr>
              <a:t>‹#›</a:t>
            </a:fld>
            <a:endParaRPr lang="en-US" altLang="en-US" dirty="0"/>
          </a:p>
        </p:txBody>
      </p:sp>
    </p:spTree>
    <p:extLst>
      <p:ext uri="{BB962C8B-B14F-4D97-AF65-F5344CB8AC3E}">
        <p14:creationId xmlns:p14="http://schemas.microsoft.com/office/powerpoint/2010/main" val="3460547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9ABA2E7-5AC2-47C1-B127-D5F72B5F756E}" type="slidenum">
              <a:rPr lang="en-US" altLang="en-US"/>
              <a:pPr>
                <a:defRPr/>
              </a:pPr>
              <a:t>‹#›</a:t>
            </a:fld>
            <a:endParaRPr lang="en-US" altLang="en-US" dirty="0"/>
          </a:p>
        </p:txBody>
      </p:sp>
    </p:spTree>
    <p:extLst>
      <p:ext uri="{BB962C8B-B14F-4D97-AF65-F5344CB8AC3E}">
        <p14:creationId xmlns:p14="http://schemas.microsoft.com/office/powerpoint/2010/main" val="2586961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5A9B4F-6A49-4B64-A9F2-30FA50DC5213}" type="slidenum">
              <a:rPr lang="en-US" altLang="en-US"/>
              <a:pPr>
                <a:defRPr/>
              </a:pPr>
              <a:t>‹#›</a:t>
            </a:fld>
            <a:endParaRPr lang="en-US" altLang="en-US" dirty="0"/>
          </a:p>
        </p:txBody>
      </p:sp>
    </p:spTree>
    <p:extLst>
      <p:ext uri="{BB962C8B-B14F-4D97-AF65-F5344CB8AC3E}">
        <p14:creationId xmlns:p14="http://schemas.microsoft.com/office/powerpoint/2010/main" val="2559491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D032F9-7617-4027-8BD9-F713D4C57323}" type="slidenum">
              <a:rPr lang="en-US" altLang="en-US"/>
              <a:pPr>
                <a:defRPr/>
              </a:pPr>
              <a:t>‹#›</a:t>
            </a:fld>
            <a:endParaRPr lang="en-US" altLang="en-US" dirty="0"/>
          </a:p>
        </p:txBody>
      </p:sp>
    </p:spTree>
    <p:extLst>
      <p:ext uri="{BB962C8B-B14F-4D97-AF65-F5344CB8AC3E}">
        <p14:creationId xmlns:p14="http://schemas.microsoft.com/office/powerpoint/2010/main" val="347191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40404C-CF35-49D9-BBDB-E18FFDF7B960}"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CH11</a:t>
            </a:r>
            <a:endParaRPr lang="en-US" b="1" dirty="0">
              <a:solidFill>
                <a:srgbClr val="000000"/>
              </a:solidFill>
            </a:endParaRPr>
          </a:p>
        </p:txBody>
      </p:sp>
      <p:sp>
        <p:nvSpPr>
          <p:cNvPr id="8"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14" name="Rectangle 13"/>
          <p:cNvSpPr/>
          <p:nvPr userDrawn="1"/>
        </p:nvSpPr>
        <p:spPr>
          <a:xfrm>
            <a:off x="-15123" y="271240"/>
            <a:ext cx="9144000" cy="11430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457201"/>
            <a:ext cx="8229600" cy="881752"/>
          </a:xfrm>
        </p:spPr>
        <p:txBody>
          <a:bodyPr>
            <a:normAutofit/>
          </a:bodyPr>
          <a:lstStyle>
            <a:lvl1pPr algn="l">
              <a:defRPr sz="3200" b="1" baseline="0">
                <a:solidFill>
                  <a:schemeClr val="bg1"/>
                </a:solidFill>
                <a:latin typeface="Folio Std Medium" charset="0"/>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738303"/>
            <a:ext cx="7821824" cy="4022416"/>
          </a:xfrm>
        </p:spPr>
        <p:txBody>
          <a:bodyPr/>
          <a:lstStyle>
            <a:lvl1pPr marL="342900" indent="-342900">
              <a:lnSpc>
                <a:spcPct val="90000"/>
              </a:lnSpc>
              <a:buClr>
                <a:schemeClr val="tx2"/>
              </a:buClr>
              <a:buFont typeface="Arial" charset="0"/>
              <a:buChar char="•"/>
              <a:defRPr baseline="0">
                <a:solidFill>
                  <a:schemeClr val="tx2"/>
                </a:solidFill>
                <a:latin typeface="Folio Std Medium" charset="0"/>
              </a:defRPr>
            </a:lvl1pPr>
            <a:lvl2pPr marL="640080" indent="-274320">
              <a:lnSpc>
                <a:spcPct val="90000"/>
              </a:lnSpc>
              <a:buClr>
                <a:schemeClr val="tx2"/>
              </a:buClr>
              <a:buFont typeface="Arial" charset="0"/>
              <a:buChar char="•"/>
              <a:defRPr b="0" i="1" baseline="0">
                <a:solidFill>
                  <a:schemeClr val="tx2"/>
                </a:solidFill>
                <a:latin typeface="Folio Std Light" charset="0"/>
              </a:defRPr>
            </a:lvl2pPr>
            <a:lvl3pPr marL="960120" indent="-320040">
              <a:lnSpc>
                <a:spcPct val="90000"/>
              </a:lnSpc>
              <a:buClr>
                <a:schemeClr val="tx2"/>
              </a:buClr>
              <a:buSzPct val="100000"/>
              <a:buFont typeface="AppleColorEmoji" charset="0"/>
              <a:buChar char="➖"/>
              <a:defRPr sz="2800" baseline="0">
                <a:solidFill>
                  <a:schemeClr val="tx2"/>
                </a:solidFill>
                <a:latin typeface="Folio Std Light" charset="0"/>
              </a:defRPr>
            </a:lvl3pPr>
            <a:lvl4pPr marL="1234440" indent="-228600">
              <a:lnSpc>
                <a:spcPct val="90000"/>
              </a:lnSpc>
              <a:buClr>
                <a:schemeClr val="tx2"/>
              </a:buClr>
              <a:buSzPct val="79000"/>
              <a:buFont typeface="AppleColorEmoji" charset="0"/>
              <a:buChar char="➖"/>
              <a:defRPr sz="2400" baseline="0">
                <a:solidFill>
                  <a:schemeClr val="tx2"/>
                </a:solidFill>
                <a:latin typeface="Folio Std Light" charset="0"/>
              </a:defRPr>
            </a:lvl4pPr>
            <a:lvl5pPr marL="1508760" indent="-228600">
              <a:buClr>
                <a:schemeClr val="tx2"/>
              </a:buClr>
              <a:buSzPct val="79000"/>
              <a:buFont typeface="AppleColorEmoji" charset="0"/>
              <a:buChar char="➖"/>
              <a:defRPr baseline="0">
                <a:solidFill>
                  <a:schemeClr val="tx2"/>
                </a:solidFill>
                <a:latin typeface="Folio Std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smtClean="0"/>
              <a:t>level</a:t>
            </a: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0711BE30-F6B7-41BA-9B5E-8D0952562DE9}" type="slidenum">
              <a:rPr lang="en-US" altLang="en-US"/>
              <a:pPr>
                <a:defRPr/>
              </a:pPr>
              <a:t>‹#›</a:t>
            </a:fld>
            <a:endParaRPr lang="en-US" altLang="en-US" dirty="0"/>
          </a:p>
        </p:txBody>
      </p:sp>
    </p:spTree>
    <p:extLst>
      <p:ext uri="{BB962C8B-B14F-4D97-AF65-F5344CB8AC3E}">
        <p14:creationId xmlns:p14="http://schemas.microsoft.com/office/powerpoint/2010/main" val="27797651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007400-3126-476A-8BC5-62858115A4B9}" type="slidenum">
              <a:rPr lang="en-US" altLang="en-US"/>
              <a:pPr>
                <a:defRPr/>
              </a:pPr>
              <a:t>‹#›</a:t>
            </a:fld>
            <a:endParaRPr lang="en-US" altLang="en-US" dirty="0"/>
          </a:p>
        </p:txBody>
      </p:sp>
    </p:spTree>
    <p:extLst>
      <p:ext uri="{BB962C8B-B14F-4D97-AF65-F5344CB8AC3E}">
        <p14:creationId xmlns:p14="http://schemas.microsoft.com/office/powerpoint/2010/main" val="1246483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4D1B19-E8FC-4B8F-A7E2-B9735A448B46}" type="slidenum">
              <a:rPr lang="en-US" altLang="en-US"/>
              <a:pPr>
                <a:defRPr/>
              </a:pPr>
              <a:t>‹#›</a:t>
            </a:fld>
            <a:endParaRPr lang="en-US" altLang="en-US" dirty="0"/>
          </a:p>
        </p:txBody>
      </p:sp>
    </p:spTree>
    <p:extLst>
      <p:ext uri="{BB962C8B-B14F-4D97-AF65-F5344CB8AC3E}">
        <p14:creationId xmlns:p14="http://schemas.microsoft.com/office/powerpoint/2010/main" val="1595308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A7B568-3F16-4DD2-9475-570190943F97}" type="slidenum">
              <a:rPr lang="en-US" altLang="en-US"/>
              <a:pPr>
                <a:defRPr/>
              </a:pPr>
              <a:t>‹#›</a:t>
            </a:fld>
            <a:endParaRPr lang="en-US" altLang="en-US" dirty="0"/>
          </a:p>
        </p:txBody>
      </p:sp>
    </p:spTree>
    <p:extLst>
      <p:ext uri="{BB962C8B-B14F-4D97-AF65-F5344CB8AC3E}">
        <p14:creationId xmlns:p14="http://schemas.microsoft.com/office/powerpoint/2010/main" val="2190372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151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ectangle 2"/>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Oval 3"/>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001713" y="250825"/>
            <a:ext cx="890587" cy="890588"/>
          </a:xfrm>
          <a:prstGeom prst="ellipse">
            <a:avLst/>
          </a:prstGeom>
          <a:solidFill>
            <a:srgbClr val="00A7C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35531BE1-C1AA-469E-A778-B7FD754897E0}" type="slidenum">
              <a:rPr lang="en-US" altLang="en-US" sz="1200" b="1">
                <a:solidFill>
                  <a:srgbClr val="000000"/>
                </a:solidFill>
                <a:latin typeface="Calibri" panose="020F0502020204030204" pitchFamily="34" charset="0"/>
                <a:cs typeface="Arial" panose="020B0604020202020204" pitchFamily="34" charset="0"/>
              </a:rPr>
              <a:pPr algn="r" eaLnBrk="1" hangingPunct="1"/>
              <a:t>‹#›</a:t>
            </a:fld>
            <a:endParaRPr lang="en-US" altLang="en-US" sz="1200" b="1">
              <a:solidFill>
                <a:srgbClr val="000000"/>
              </a:solidFill>
              <a:latin typeface="Calibri" panose="020F0502020204030204" pitchFamily="34" charset="0"/>
              <a:cs typeface="Arial" panose="020B0604020202020204" pitchFamily="34" charset="0"/>
            </a:endParaRPr>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BUSN10 | CH11</a:t>
            </a:r>
            <a:endParaRPr lang="en-US"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3"/>
          </p:nvPr>
        </p:nvSpPr>
        <p:spPr/>
        <p:txBody>
          <a:bodyPr/>
          <a:lstStyle>
            <a:lvl1pPr>
              <a:defRPr/>
            </a:lvl1pPr>
          </a:lstStyle>
          <a:p>
            <a:pPr>
              <a:defRPr/>
            </a:pPr>
            <a:endParaRPr lang="en-US"/>
          </a:p>
        </p:txBody>
      </p:sp>
      <p:sp>
        <p:nvSpPr>
          <p:cNvPr id="12" name="Footer Placeholder 4"/>
          <p:cNvSpPr>
            <a:spLocks noGrp="1"/>
          </p:cNvSpPr>
          <p:nvPr>
            <p:ph type="ftr" sz="quarter" idx="14"/>
          </p:nvPr>
        </p:nvSpPr>
        <p:spPr/>
        <p:txBody>
          <a:bodyPr/>
          <a:lstStyle>
            <a:lvl1pPr>
              <a:defRPr/>
            </a:lvl1pPr>
          </a:lstStyle>
          <a:p>
            <a:pPr>
              <a:defRPr/>
            </a:pPr>
            <a:endParaRPr lang="en-US"/>
          </a:p>
        </p:txBody>
      </p:sp>
      <p:sp>
        <p:nvSpPr>
          <p:cNvPr id="13" name="Footer Placeholder 1"/>
          <p:cNvSpPr txBox="1">
            <a:spLocks/>
          </p:cNvSpPr>
          <p:nvPr userDrawn="1"/>
        </p:nvSpPr>
        <p:spPr>
          <a:xfrm>
            <a:off x="857733" y="6605519"/>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9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900" kern="700" spc="50" dirty="0">
              <a:solidFill>
                <a:schemeClr val="tx2"/>
              </a:solidFill>
              <a:latin typeface="Arial Narrow"/>
              <a:cs typeface="Arial Narrow"/>
            </a:endParaRPr>
          </a:p>
        </p:txBody>
      </p:sp>
      <p:sp>
        <p:nvSpPr>
          <p:cNvPr id="15" name="TextBox 14"/>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kern="1200" baseline="0" dirty="0" smtClean="0">
                <a:solidFill>
                  <a:srgbClr val="B00027"/>
                </a:solidFill>
                <a:latin typeface="Arial Narrow" pitchFamily="34" charset="0"/>
                <a:ea typeface="ＭＳ Ｐゴシック" pitchFamily="34" charset="-128"/>
                <a:cs typeface="+mn-cs"/>
              </a:rPr>
              <a:t>SUMMARY</a:t>
            </a:r>
          </a:p>
        </p:txBody>
      </p:sp>
      <p:sp>
        <p:nvSpPr>
          <p:cNvPr id="17" name="Title 1"/>
          <p:cNvSpPr>
            <a:spLocks noGrp="1"/>
          </p:cNvSpPr>
          <p:nvPr>
            <p:ph type="title" hasCustomPrompt="1"/>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smtClean="0"/>
              <a:t>Summary</a:t>
            </a:r>
            <a:endParaRPr lang="en-US" dirty="0"/>
          </a:p>
        </p:txBody>
      </p:sp>
    </p:spTree>
    <p:extLst>
      <p:ext uri="{BB962C8B-B14F-4D97-AF65-F5344CB8AC3E}">
        <p14:creationId xmlns:p14="http://schemas.microsoft.com/office/powerpoint/2010/main" val="214019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ectangle 2"/>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Oval 3"/>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001713" y="250825"/>
            <a:ext cx="890587" cy="890588"/>
          </a:xfrm>
          <a:prstGeom prst="ellipse">
            <a:avLst/>
          </a:prstGeom>
          <a:solidFill>
            <a:srgbClr val="00A7C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35531BE1-C1AA-469E-A778-B7FD754897E0}" type="slidenum">
              <a:rPr lang="en-US" altLang="en-US" sz="1200" b="1">
                <a:solidFill>
                  <a:srgbClr val="000000"/>
                </a:solidFill>
                <a:latin typeface="Calibri" panose="020F0502020204030204" pitchFamily="34" charset="0"/>
                <a:cs typeface="Arial" panose="020B0604020202020204" pitchFamily="34" charset="0"/>
              </a:rPr>
              <a:pPr algn="r" eaLnBrk="1" hangingPunct="1"/>
              <a:t>‹#›</a:t>
            </a:fld>
            <a:endParaRPr lang="en-US" altLang="en-US" sz="1200" b="1">
              <a:solidFill>
                <a:srgbClr val="000000"/>
              </a:solidFill>
              <a:latin typeface="Calibri" panose="020F0502020204030204" pitchFamily="34" charset="0"/>
              <a:cs typeface="Arial" panose="020B0604020202020204" pitchFamily="34" charset="0"/>
            </a:endParaRPr>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BUSN10 | CH11</a:t>
            </a:r>
            <a:endParaRPr lang="en-US"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3"/>
          </p:nvPr>
        </p:nvSpPr>
        <p:spPr/>
        <p:txBody>
          <a:bodyPr/>
          <a:lstStyle>
            <a:lvl1pPr>
              <a:defRPr/>
            </a:lvl1pPr>
          </a:lstStyle>
          <a:p>
            <a:pPr>
              <a:defRPr/>
            </a:pPr>
            <a:endParaRPr lang="en-US"/>
          </a:p>
        </p:txBody>
      </p:sp>
      <p:sp>
        <p:nvSpPr>
          <p:cNvPr id="12" name="Footer Placeholder 4"/>
          <p:cNvSpPr>
            <a:spLocks noGrp="1"/>
          </p:cNvSpPr>
          <p:nvPr>
            <p:ph type="ftr" sz="quarter" idx="14"/>
          </p:nvPr>
        </p:nvSpPr>
        <p:spPr/>
        <p:txBody>
          <a:bodyPr/>
          <a:lstStyle>
            <a:lvl1pPr>
              <a:defRPr/>
            </a:lvl1pPr>
          </a:lstStyle>
          <a:p>
            <a:pPr>
              <a:defRPr/>
            </a:pPr>
            <a:endParaRPr lang="en-US"/>
          </a:p>
        </p:txBody>
      </p:sp>
      <p:sp>
        <p:nvSpPr>
          <p:cNvPr id="13" name="Footer Placeholder 1"/>
          <p:cNvSpPr txBox="1">
            <a:spLocks/>
          </p:cNvSpPr>
          <p:nvPr userDrawn="1"/>
        </p:nvSpPr>
        <p:spPr>
          <a:xfrm>
            <a:off x="857733" y="6605519"/>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9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900" kern="700" spc="50" dirty="0">
              <a:solidFill>
                <a:schemeClr val="tx2"/>
              </a:solidFill>
              <a:latin typeface="Arial Narrow"/>
              <a:cs typeface="Arial Narrow"/>
            </a:endParaRPr>
          </a:p>
        </p:txBody>
      </p:sp>
      <p:sp>
        <p:nvSpPr>
          <p:cNvPr id="15" name="TextBox 14"/>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kern="1200" baseline="0" dirty="0" smtClean="0">
                <a:solidFill>
                  <a:srgbClr val="B00027"/>
                </a:solidFill>
                <a:latin typeface="Arial Narrow" pitchFamily="34" charset="0"/>
                <a:ea typeface="ＭＳ Ｐゴシック" pitchFamily="34" charset="-128"/>
                <a:cs typeface="+mn-cs"/>
              </a:rPr>
              <a:t>SUMMARY</a:t>
            </a:r>
          </a:p>
        </p:txBody>
      </p:sp>
      <p:sp>
        <p:nvSpPr>
          <p:cNvPr id="17" name="Title 1"/>
          <p:cNvSpPr>
            <a:spLocks noGrp="1"/>
          </p:cNvSpPr>
          <p:nvPr>
            <p:ph type="title" hasCustomPrompt="1"/>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smtClean="0"/>
              <a:t>Summary</a:t>
            </a:r>
            <a:endParaRPr lang="en-US" dirty="0"/>
          </a:p>
        </p:txBody>
      </p:sp>
    </p:spTree>
    <p:extLst>
      <p:ext uri="{BB962C8B-B14F-4D97-AF65-F5344CB8AC3E}">
        <p14:creationId xmlns:p14="http://schemas.microsoft.com/office/powerpoint/2010/main" val="60234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7C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3" name="Picture 2"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1426B271-FCCD-454C-ACBB-1847039F0410}" type="slidenum">
              <a:rPr lang="en-US" altLang="en-US" sz="1200" b="1">
                <a:solidFill>
                  <a:srgbClr val="000000"/>
                </a:solidFill>
                <a:latin typeface="Calibri" panose="020F0502020204030204" pitchFamily="34" charset="0"/>
                <a:cs typeface="Arial" panose="020B0604020202020204" pitchFamily="34" charset="0"/>
              </a:rPr>
              <a:pPr algn="r" eaLnBrk="1" hangingPunct="1"/>
              <a:t>‹#›</a:t>
            </a:fld>
            <a:endParaRPr lang="en-US" altLang="en-US" sz="1200" b="1">
              <a:solidFill>
                <a:srgbClr val="000000"/>
              </a:solidFill>
              <a:latin typeface="Calibri" panose="020F0502020204030204" pitchFamily="34" charset="0"/>
              <a:cs typeface="Arial" panose="020B060402020202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BUSN10 | CH11</a:t>
            </a:r>
            <a:endParaRPr lang="en-US" b="1" dirty="0">
              <a:solidFill>
                <a:srgbClr val="000000"/>
              </a:solidFill>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Footer Placeholder 1"/>
          <p:cNvSpPr txBox="1">
            <a:spLocks/>
          </p:cNvSpPr>
          <p:nvPr userDrawn="1"/>
        </p:nvSpPr>
        <p:spPr>
          <a:xfrm>
            <a:off x="857733" y="6605519"/>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9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900" kern="700" spc="50" dirty="0">
              <a:solidFill>
                <a:schemeClr val="tx2"/>
              </a:solidFill>
              <a:latin typeface="Arial Narrow"/>
              <a:cs typeface="Arial Narrow"/>
            </a:endParaRPr>
          </a:p>
        </p:txBody>
      </p:sp>
    </p:spTree>
    <p:extLst>
      <p:ext uri="{BB962C8B-B14F-4D97-AF65-F5344CB8AC3E}">
        <p14:creationId xmlns:p14="http://schemas.microsoft.com/office/powerpoint/2010/main" val="6620644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5" name="Rectangle 14"/>
          <p:cNvSpPr/>
          <p:nvPr userDrawn="1"/>
        </p:nvSpPr>
        <p:spPr>
          <a:xfrm>
            <a:off x="-15123" y="381000"/>
            <a:ext cx="9144000" cy="5842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978DDAE-2766-49A2-9001-5630E84F2A5B}"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CH11</a:t>
            </a:r>
            <a:endParaRPr lang="en-US" sz="1000"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6D4676F9-E84E-4676-B12B-6991BF6EA452}" type="slidenum">
              <a:rPr lang="en-US" altLang="en-US"/>
              <a:pPr>
                <a:defRPr/>
              </a:pPr>
              <a:t>‹#›</a:t>
            </a:fld>
            <a:endParaRPr lang="en-US" altLang="en-US" dirty="0"/>
          </a:p>
        </p:txBody>
      </p:sp>
      <p:sp>
        <p:nvSpPr>
          <p:cNvPr id="12" name="Rectangle 11"/>
          <p:cNvSpPr/>
          <p:nvPr userDrawn="1"/>
        </p:nvSpPr>
        <p:spPr>
          <a:xfrm>
            <a:off x="-15123" y="381000"/>
            <a:ext cx="1843923"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userDrawn="1"/>
        </p:nvSpPr>
        <p:spPr bwMode="auto">
          <a:xfrm>
            <a:off x="152400" y="439199"/>
            <a:ext cx="2438400"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Table</a:t>
            </a:r>
            <a:endParaRPr lang="en-US" dirty="0"/>
          </a:p>
        </p:txBody>
      </p:sp>
      <p:graphicFrame>
        <p:nvGraphicFramePr>
          <p:cNvPr id="3" name="Table 2"/>
          <p:cNvGraphicFramePr>
            <a:graphicFrameLocks noGrp="1"/>
          </p:cNvGraphicFramePr>
          <p:nvPr userDrawn="1">
            <p:extLst/>
          </p:nvPr>
        </p:nvGraphicFramePr>
        <p:xfrm>
          <a:off x="839786" y="1537369"/>
          <a:ext cx="7464424" cy="3114047"/>
        </p:xfrm>
        <a:graphic>
          <a:graphicData uri="http://schemas.openxmlformats.org/drawingml/2006/table">
            <a:tbl>
              <a:tblPr firstRow="1" bandRow="1">
                <a:tableStyleId>{91EBBBCC-DAD2-459C-BE2E-F6DE35CF9A28}</a:tableStyleId>
              </a:tblPr>
              <a:tblGrid>
                <a:gridCol w="1866106"/>
                <a:gridCol w="1866106"/>
                <a:gridCol w="1866106"/>
                <a:gridCol w="1866106"/>
              </a:tblGrid>
              <a:tr h="459149">
                <a:tc>
                  <a:txBody>
                    <a:bodyPr/>
                    <a:lstStyle/>
                    <a:p>
                      <a:r>
                        <a:rPr lang="en-US" sz="1400" baseline="0" dirty="0" smtClean="0"/>
                        <a:t>Column Header</a:t>
                      </a:r>
                      <a:endParaRPr lang="en-US" sz="1400" baseline="0" dirty="0"/>
                    </a:p>
                  </a:txBody>
                  <a:tcPr anchor="ctr" anchorCtr="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r>
              <a:tr h="349877">
                <a:tc>
                  <a:txBody>
                    <a:bodyPr/>
                    <a:lstStyle/>
                    <a:p>
                      <a:r>
                        <a:rPr lang="en-US" sz="1200" baseline="0" dirty="0" smtClean="0">
                          <a:solidFill>
                            <a:schemeClr val="tx2"/>
                          </a:solidFill>
                        </a:rPr>
                        <a:t>Column text</a:t>
                      </a:r>
                      <a:endParaRPr lang="en-US" sz="1200" baseline="0" dirty="0">
                        <a:solidFill>
                          <a:schemeClr val="tx2"/>
                        </a:solidFill>
                      </a:endParaRPr>
                    </a:p>
                  </a:txBody>
                  <a:tcPr anchor="ctr" anchorCtr="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66949">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459149">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
        <p:nvSpPr>
          <p:cNvPr id="2" name="Title 1"/>
          <p:cNvSpPr>
            <a:spLocks noGrp="1"/>
          </p:cNvSpPr>
          <p:nvPr>
            <p:ph type="title" hasCustomPrompt="1"/>
          </p:nvPr>
        </p:nvSpPr>
        <p:spPr>
          <a:xfrm>
            <a:off x="1143000" y="464599"/>
            <a:ext cx="7693863"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6.1  Click to edit Master title style</a:t>
            </a:r>
            <a:endParaRPr lang="en-US" dirty="0"/>
          </a:p>
        </p:txBody>
      </p:sp>
    </p:spTree>
    <p:extLst>
      <p:ext uri="{BB962C8B-B14F-4D97-AF65-F5344CB8AC3E}">
        <p14:creationId xmlns:p14="http://schemas.microsoft.com/office/powerpoint/2010/main" val="34127499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4" name="Rectangle 13"/>
          <p:cNvSpPr/>
          <p:nvPr userDrawn="1"/>
        </p:nvSpPr>
        <p:spPr>
          <a:xfrm>
            <a:off x="-15123" y="381000"/>
            <a:ext cx="9144000" cy="5842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5" name="Rectangle 14"/>
          <p:cNvSpPr/>
          <p:nvPr userDrawn="1"/>
        </p:nvSpPr>
        <p:spPr>
          <a:xfrm>
            <a:off x="-15123" y="381000"/>
            <a:ext cx="1843923"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userDrawn="1"/>
        </p:nvSpPr>
        <p:spPr bwMode="auto">
          <a:xfrm>
            <a:off x="228600" y="439199"/>
            <a:ext cx="7008063"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Map</a:t>
            </a: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B213C69-D312-419A-A999-696D3C3364C2}"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CH11</a:t>
            </a:r>
            <a:endParaRPr lang="en-US" sz="1000"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51F46A02-5E75-4C48-8D4F-C9D06E623B32}" type="slidenum">
              <a:rPr lang="en-US" altLang="en-US"/>
              <a:pPr>
                <a:defRPr/>
              </a:pPr>
              <a:t>‹#›</a:t>
            </a:fld>
            <a:endParaRPr lang="en-US" altLang="en-US" dirty="0"/>
          </a:p>
        </p:txBody>
      </p:sp>
      <p:sp>
        <p:nvSpPr>
          <p:cNvPr id="12" name="Content Placeholder 2" descr="The image shows George Washington on a horse. Surrounding him are soldiers on  horses. And there are soldiers, walking, on the right side of the image. There is snow all over the ground. &#10;"/>
          <p:cNvSpPr>
            <a:spLocks noGrp="1"/>
          </p:cNvSpPr>
          <p:nvPr>
            <p:ph idx="1"/>
          </p:nvPr>
        </p:nvSpPr>
        <p:spPr>
          <a:xfrm>
            <a:off x="993775" y="1533525"/>
            <a:ext cx="7823200" cy="4227513"/>
          </a:xfrm>
        </p:spPr>
        <p:txBody>
          <a:bodyPr/>
          <a:lstStyle>
            <a:lvl1pPr marL="0" marR="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baseline="0">
                <a:solidFill>
                  <a:schemeClr val="tx2"/>
                </a:solidFill>
                <a:latin typeface="Folio Std Medium" charset="0"/>
              </a:defRPr>
            </a:lvl1pPr>
          </a:lstStyle>
          <a:p>
            <a:endParaRPr lang="en-US" altLang="en-US" dirty="0" smtClean="0"/>
          </a:p>
        </p:txBody>
      </p:sp>
      <p:sp>
        <p:nvSpPr>
          <p:cNvPr id="17" name="Title 1"/>
          <p:cNvSpPr>
            <a:spLocks noGrp="1"/>
          </p:cNvSpPr>
          <p:nvPr>
            <p:ph type="title"/>
          </p:nvPr>
        </p:nvSpPr>
        <p:spPr>
          <a:xfrm>
            <a:off x="1843921" y="464599"/>
            <a:ext cx="6992942"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302203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D12BFF8F-891D-47D5-9129-313482CFE526}"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CH11</a:t>
            </a:r>
            <a:endParaRPr lang="en-US" sz="1000"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6C0AF5B-E16F-46C5-8988-DDAC7BD46335}" type="slidenum">
              <a:rPr lang="en-US" altLang="en-US"/>
              <a:pPr>
                <a:defRPr/>
              </a:pPr>
              <a:t>‹#›</a:t>
            </a:fld>
            <a:endParaRPr lang="en-US" altLang="en-US" dirty="0"/>
          </a:p>
        </p:txBody>
      </p:sp>
      <p:sp>
        <p:nvSpPr>
          <p:cNvPr id="13" name="Rectangle 12"/>
          <p:cNvSpPr/>
          <p:nvPr userDrawn="1"/>
        </p:nvSpPr>
        <p:spPr>
          <a:xfrm>
            <a:off x="-15123" y="381000"/>
            <a:ext cx="9144000" cy="5842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6" name="Rectangle 15"/>
          <p:cNvSpPr/>
          <p:nvPr userDrawn="1"/>
        </p:nvSpPr>
        <p:spPr>
          <a:xfrm>
            <a:off x="-15123" y="381000"/>
            <a:ext cx="2188480"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userDrawn="1"/>
        </p:nvSpPr>
        <p:spPr bwMode="auto">
          <a:xfrm>
            <a:off x="228600" y="439199"/>
            <a:ext cx="7008063"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Exhibit</a:t>
            </a:r>
            <a:endParaRPr lang="en-US" dirty="0"/>
          </a:p>
        </p:txBody>
      </p:sp>
      <p:sp>
        <p:nvSpPr>
          <p:cNvPr id="15" name="Title 1"/>
          <p:cNvSpPr>
            <a:spLocks noGrp="1"/>
          </p:cNvSpPr>
          <p:nvPr>
            <p:ph type="title"/>
          </p:nvPr>
        </p:nvSpPr>
        <p:spPr>
          <a:xfrm>
            <a:off x="1504122" y="429674"/>
            <a:ext cx="6916742"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514165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D12BFF8F-891D-47D5-9129-313482CFE526}"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CH11</a:t>
            </a:r>
            <a:endParaRPr lang="en-US" sz="1000"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6C0AF5B-E16F-46C5-8988-DDAC7BD46335}" type="slidenum">
              <a:rPr lang="en-US" altLang="en-US"/>
              <a:pPr>
                <a:defRPr/>
              </a:pPr>
              <a:t>‹#›</a:t>
            </a:fld>
            <a:endParaRPr lang="en-US" altLang="en-US" dirty="0"/>
          </a:p>
        </p:txBody>
      </p:sp>
      <p:sp>
        <p:nvSpPr>
          <p:cNvPr id="13" name="Rectangle 12"/>
          <p:cNvSpPr/>
          <p:nvPr userDrawn="1"/>
        </p:nvSpPr>
        <p:spPr>
          <a:xfrm>
            <a:off x="-15124" y="381000"/>
            <a:ext cx="9159123" cy="996536"/>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6" name="Rectangle 15"/>
          <p:cNvSpPr/>
          <p:nvPr userDrawn="1"/>
        </p:nvSpPr>
        <p:spPr>
          <a:xfrm>
            <a:off x="-15123" y="381000"/>
            <a:ext cx="2228236" cy="99653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userDrawn="1"/>
        </p:nvSpPr>
        <p:spPr bwMode="auto">
          <a:xfrm>
            <a:off x="228600" y="439199"/>
            <a:ext cx="7008063"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Exhibit</a:t>
            </a:r>
            <a:endParaRPr lang="en-US" dirty="0"/>
          </a:p>
        </p:txBody>
      </p:sp>
      <p:sp>
        <p:nvSpPr>
          <p:cNvPr id="15" name="Title 1"/>
          <p:cNvSpPr>
            <a:spLocks noGrp="1"/>
          </p:cNvSpPr>
          <p:nvPr>
            <p:ph type="title"/>
          </p:nvPr>
        </p:nvSpPr>
        <p:spPr>
          <a:xfrm>
            <a:off x="1524000" y="460595"/>
            <a:ext cx="6916742"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02345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5" name="Oval 4"/>
          <p:cNvSpPr/>
          <p:nvPr userDrawn="1"/>
        </p:nvSpPr>
        <p:spPr>
          <a:xfrm>
            <a:off x="-350520" y="-838200"/>
            <a:ext cx="9601200" cy="9603487"/>
          </a:xfrm>
          <a:prstGeom prst="ellipse">
            <a:avLst/>
          </a:prstGeom>
          <a:solidFill>
            <a:schemeClr val="bg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3" name="Rectangle 22"/>
          <p:cNvSpPr/>
          <p:nvPr userDrawn="1"/>
        </p:nvSpPr>
        <p:spPr>
          <a:xfrm>
            <a:off x="-15123" y="228600"/>
            <a:ext cx="9144000" cy="71256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15073" y="356385"/>
            <a:ext cx="57191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baseline="0" dirty="0" smtClean="0">
                <a:solidFill>
                  <a:schemeClr val="bg1"/>
                </a:solidFill>
                <a:latin typeface="Folio Std Medium" charset="0"/>
              </a:rPr>
              <a:t>LEARNING OUTCOMES</a:t>
            </a:r>
          </a:p>
        </p:txBody>
      </p:sp>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8D7C50E8-254C-432D-B9FE-DBD605A35DF7}"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CH11</a:t>
            </a:r>
            <a:endParaRPr lang="en-US" sz="1000"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
                <a:schemeClr val="tx2"/>
              </a:buClr>
              <a:buFont typeface="+mj-lt"/>
              <a:buAutoNum type="arabicPeriod"/>
              <a:defRPr sz="2600" baseline="0">
                <a:solidFill>
                  <a:schemeClr val="tx2"/>
                </a:solidFill>
                <a:latin typeface="Folio Std Medium" charset="0"/>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a:lvl1pPr>
          </a:lstStyle>
          <a:p>
            <a:pPr>
              <a:defRPr/>
            </a:pPr>
            <a:endParaRPr lang="en-US" dirty="0"/>
          </a:p>
        </p:txBody>
      </p:sp>
      <p:sp>
        <p:nvSpPr>
          <p:cNvPr id="15" name="Footer Placeholder 4"/>
          <p:cNvSpPr>
            <a:spLocks noGrp="1"/>
          </p:cNvSpPr>
          <p:nvPr>
            <p:ph type="ftr" sz="quarter" idx="11"/>
          </p:nvPr>
        </p:nvSpPr>
        <p:spPr/>
        <p:txBody>
          <a:bodyPr/>
          <a:lstStyle>
            <a:lvl1pPr>
              <a:defRPr/>
            </a:lvl1pPr>
          </a:lstStyle>
          <a:p>
            <a:pPr>
              <a:defRPr/>
            </a:pPr>
            <a:endParaRPr lang="en-US"/>
          </a:p>
        </p:txBody>
      </p:sp>
      <p:cxnSp>
        <p:nvCxnSpPr>
          <p:cNvPr id="17" name="Straight Connector 16"/>
          <p:cNvCxnSpPr/>
          <p:nvPr userDrawn="1"/>
        </p:nvCxnSpPr>
        <p:spPr>
          <a:xfrm>
            <a:off x="-76200" y="609600"/>
            <a:ext cx="1215073" cy="0"/>
          </a:xfrm>
          <a:prstGeom prst="line">
            <a:avLst/>
          </a:prstGeom>
          <a:ln>
            <a:solidFill>
              <a:schemeClr val="bg1"/>
            </a:solidFill>
            <a:tailEnd type="triangle"/>
          </a:ln>
        </p:spPr>
        <p:style>
          <a:lnRef idx="2">
            <a:schemeClr val="accent4"/>
          </a:lnRef>
          <a:fillRef idx="0">
            <a:schemeClr val="accent4"/>
          </a:fillRef>
          <a:effectRef idx="1">
            <a:schemeClr val="accent4"/>
          </a:effectRef>
          <a:fontRef idx="minor">
            <a:schemeClr val="tx1"/>
          </a:fontRef>
        </p:style>
      </p:cxnSp>
      <p:cxnSp>
        <p:nvCxnSpPr>
          <p:cNvPr id="20" name="Straight Connector 19"/>
          <p:cNvCxnSpPr/>
          <p:nvPr userDrawn="1"/>
        </p:nvCxnSpPr>
        <p:spPr>
          <a:xfrm flipH="1">
            <a:off x="5954712" y="609600"/>
            <a:ext cx="3265488" cy="0"/>
          </a:xfrm>
          <a:prstGeom prst="line">
            <a:avLst/>
          </a:prstGeom>
          <a:ln>
            <a:solidFill>
              <a:schemeClr val="bg1"/>
            </a:solidFill>
            <a:headEnd type="none"/>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7758738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6" name="Oval 15"/>
          <p:cNvSpPr/>
          <p:nvPr userDrawn="1"/>
        </p:nvSpPr>
        <p:spPr>
          <a:xfrm>
            <a:off x="-304800" y="-1175045"/>
            <a:ext cx="9601200" cy="9603487"/>
          </a:xfrm>
          <a:prstGeom prst="ellipse">
            <a:avLst/>
          </a:prstGeom>
          <a:solidFill>
            <a:schemeClr val="bg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1" name="Rectangle 20"/>
          <p:cNvSpPr/>
          <p:nvPr userDrawn="1"/>
        </p:nvSpPr>
        <p:spPr>
          <a:xfrm>
            <a:off x="-15123" y="228600"/>
            <a:ext cx="9144000" cy="71256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7" name="TextBox 16"/>
          <p:cNvSpPr txBox="1">
            <a:spLocks noChangeArrowheads="1"/>
          </p:cNvSpPr>
          <p:nvPr userDrawn="1"/>
        </p:nvSpPr>
        <p:spPr bwMode="auto">
          <a:xfrm>
            <a:off x="1138873" y="433329"/>
            <a:ext cx="5719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2400" baseline="0" dirty="0" smtClean="0">
                <a:solidFill>
                  <a:schemeClr val="bg1"/>
                </a:solidFill>
                <a:latin typeface="Folio Std Medium" charset="0"/>
              </a:rPr>
              <a:t>LEARNING OUTCOMES </a:t>
            </a:r>
            <a:r>
              <a:rPr lang="en-US" altLang="en-US" sz="2400" b="0" i="1" baseline="0" dirty="0" smtClean="0">
                <a:solidFill>
                  <a:schemeClr val="bg1"/>
                </a:solidFill>
                <a:latin typeface="Folio Std Medium" charset="0"/>
              </a:rPr>
              <a:t>(continued)</a:t>
            </a:r>
          </a:p>
        </p:txBody>
      </p:sp>
      <p:cxnSp>
        <p:nvCxnSpPr>
          <p:cNvPr id="18" name="Straight Connector 17"/>
          <p:cNvCxnSpPr/>
          <p:nvPr userDrawn="1"/>
        </p:nvCxnSpPr>
        <p:spPr>
          <a:xfrm>
            <a:off x="-76200" y="609600"/>
            <a:ext cx="1215073" cy="0"/>
          </a:xfrm>
          <a:prstGeom prst="line">
            <a:avLst/>
          </a:prstGeom>
          <a:ln>
            <a:solidFill>
              <a:schemeClr val="bg1"/>
            </a:solidFill>
            <a:tailEnd type="triangle"/>
          </a:ln>
        </p:spPr>
        <p:style>
          <a:lnRef idx="2">
            <a:schemeClr val="accent4"/>
          </a:lnRef>
          <a:fillRef idx="0">
            <a:schemeClr val="accent4"/>
          </a:fillRef>
          <a:effectRef idx="1">
            <a:schemeClr val="accent4"/>
          </a:effectRef>
          <a:fontRef idx="minor">
            <a:schemeClr val="tx1"/>
          </a:fontRef>
        </p:style>
      </p:cxnSp>
      <p:cxnSp>
        <p:nvCxnSpPr>
          <p:cNvPr id="19" name="Straight Connector 18"/>
          <p:cNvCxnSpPr/>
          <p:nvPr userDrawn="1"/>
        </p:nvCxnSpPr>
        <p:spPr>
          <a:xfrm flipH="1">
            <a:off x="6324600" y="609600"/>
            <a:ext cx="3265488" cy="0"/>
          </a:xfrm>
          <a:prstGeom prst="line">
            <a:avLst/>
          </a:prstGeom>
          <a:ln>
            <a:solidFill>
              <a:schemeClr val="bg1"/>
            </a:solidFill>
            <a:headEnd type="none"/>
            <a:tailEnd type="triangle"/>
          </a:ln>
        </p:spPr>
        <p:style>
          <a:lnRef idx="2">
            <a:schemeClr val="accent4"/>
          </a:lnRef>
          <a:fillRef idx="0">
            <a:schemeClr val="accent4"/>
          </a:fillRef>
          <a:effectRef idx="1">
            <a:schemeClr val="accent4"/>
          </a:effectRef>
          <a:fontRef idx="minor">
            <a:schemeClr val="tx1"/>
          </a:fontRef>
        </p:style>
      </p:cxnSp>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9"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CH11</a:t>
            </a:r>
            <a:endParaRPr lang="en-US" sz="1000"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a:p>
        </p:txBody>
      </p:sp>
      <p:sp>
        <p:nvSpPr>
          <p:cNvPr id="20"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
                <a:schemeClr val="tx2"/>
              </a:buClr>
              <a:buFont typeface="+mj-lt"/>
              <a:buAutoNum type="arabicPeriod"/>
              <a:defRPr sz="2600" baseline="0">
                <a:solidFill>
                  <a:schemeClr val="tx2"/>
                </a:solidFill>
                <a:latin typeface="Folio Std Medium" charset="0"/>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Tree>
    <p:extLst>
      <p:ext uri="{BB962C8B-B14F-4D97-AF65-F5344CB8AC3E}">
        <p14:creationId xmlns:p14="http://schemas.microsoft.com/office/powerpoint/2010/main" val="4391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8" name="Rectangle 27"/>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bg1"/>
                </a:solidFill>
              </a:rPr>
              <a:t>BUSN11 | CH11</a:t>
            </a:r>
            <a:endParaRPr lang="en-US" sz="1000" b="1" dirty="0">
              <a:solidFill>
                <a:schemeClr val="bg1"/>
              </a:solidFill>
            </a:endParaRPr>
          </a:p>
        </p:txBody>
      </p:sp>
      <p:sp>
        <p:nvSpPr>
          <p:cNvPr id="14"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6" name="Rectangle 15"/>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7" name="Rectangle 16"/>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8" name="Rectangle 17"/>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9" name="Rectangle 18"/>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0" name="Rectangle 19"/>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1" name="Rectangle 20"/>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5"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smtClean="0"/>
              <a:t>KEY TERMS</a:t>
            </a:r>
            <a:endParaRPr lang="en-US" b="0" i="0" baseline="0" dirty="0"/>
          </a:p>
        </p:txBody>
      </p:sp>
      <p:sp>
        <p:nvSpPr>
          <p:cNvPr id="26" name="Content Placeholder 2"/>
          <p:cNvSpPr>
            <a:spLocks noGrp="1"/>
          </p:cNvSpPr>
          <p:nvPr>
            <p:ph idx="1"/>
          </p:nvPr>
        </p:nvSpPr>
        <p:spPr>
          <a:xfrm>
            <a:off x="994500" y="1532989"/>
            <a:ext cx="3569864"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a:p>
        </p:txBody>
      </p:sp>
      <p:sp>
        <p:nvSpPr>
          <p:cNvPr id="29"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0"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
        <p:nvSpPr>
          <p:cNvPr id="32" name="Content Placeholder 2"/>
          <p:cNvSpPr>
            <a:spLocks noGrp="1"/>
          </p:cNvSpPr>
          <p:nvPr>
            <p:ph idx="11"/>
          </p:nvPr>
        </p:nvSpPr>
        <p:spPr>
          <a:xfrm>
            <a:off x="4717188" y="1560601"/>
            <a:ext cx="3729900"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a:t>
            </a:r>
            <a:r>
              <a:rPr lang="en-US" dirty="0" smtClean="0"/>
              <a:t>text styles</a:t>
            </a:r>
          </a:p>
          <a:p>
            <a:pPr lvl="1"/>
            <a:endParaRPr lang="en-US" dirty="0"/>
          </a:p>
        </p:txBody>
      </p:sp>
    </p:spTree>
    <p:extLst>
      <p:ext uri="{BB962C8B-B14F-4D97-AF65-F5344CB8AC3E}">
        <p14:creationId xmlns:p14="http://schemas.microsoft.com/office/powerpoint/2010/main" val="19256276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ea typeface="ＭＳ Ｐゴシック" panose="020B0600070205080204" pitchFamily="34" charset="-128"/>
                <a:cs typeface="Arial" panose="020B0604020202020204" pitchFamily="34" charset="0"/>
              </a:defRPr>
            </a:lvl1pPr>
          </a:lstStyle>
          <a:p>
            <a:pPr>
              <a:defRPr/>
            </a:pPr>
            <a:fld id="{A9D8B14E-E5F5-4BA9-9544-0E43EE23F623}" type="slidenum">
              <a:rPr lang="en-US" altLang="en-US"/>
              <a:pPr>
                <a:defRPr/>
              </a:pPr>
              <a:t>‹#›</a:t>
            </a:fld>
            <a:endParaRPr lang="en-US" altLang="en-US" dirty="0"/>
          </a:p>
        </p:txBody>
      </p:sp>
    </p:spTree>
    <p:extLst>
      <p:ext uri="{BB962C8B-B14F-4D97-AF65-F5344CB8AC3E}">
        <p14:creationId xmlns:p14="http://schemas.microsoft.com/office/powerpoint/2010/main" val="1669650536"/>
      </p:ext>
    </p:extLst>
  </p:cSld>
  <p:clrMap bg1="lt1" tx1="dk1" bg2="lt2" tx2="dk2" accent1="accent1" accent2="accent2" accent3="accent3" accent4="accent4" accent5="accent5" accent6="accent6" hlink="hlink" folHlink="folHlink"/>
  <p:sldLayoutIdLst>
    <p:sldLayoutId id="2147484956" r:id="rId1"/>
    <p:sldLayoutId id="2147484957" r:id="rId2"/>
    <p:sldLayoutId id="2147484958" r:id="rId3"/>
    <p:sldLayoutId id="2147484959" r:id="rId4"/>
    <p:sldLayoutId id="2147484960" r:id="rId5"/>
    <p:sldLayoutId id="2147484961" r:id="rId6"/>
    <p:sldLayoutId id="2147484962" r:id="rId7"/>
    <p:sldLayoutId id="2147484963" r:id="rId8"/>
    <p:sldLayoutId id="2147484964" r:id="rId9"/>
    <p:sldLayoutId id="2147484965" r:id="rId10"/>
    <p:sldLayoutId id="2147484966" r:id="rId11"/>
    <p:sldLayoutId id="2147484967" r:id="rId12"/>
    <p:sldLayoutId id="2147484968" r:id="rId13"/>
    <p:sldLayoutId id="2147484969" r:id="rId14"/>
    <p:sldLayoutId id="2147484970" r:id="rId15"/>
    <p:sldLayoutId id="2147484971" r:id="rId16"/>
    <p:sldLayoutId id="2147484972" r:id="rId17"/>
    <p:sldLayoutId id="2147484973" r:id="rId18"/>
    <p:sldLayoutId id="2147484974" r:id="rId19"/>
    <p:sldLayoutId id="2147484975" r:id="rId20"/>
    <p:sldLayoutId id="2147484976" r:id="rId21"/>
    <p:sldLayoutId id="2147484977" r:id="rId22"/>
    <p:sldLayoutId id="2147484978" r:id="rId23"/>
    <p:sldLayoutId id="2147484979" r:id="rId24"/>
    <p:sldLayoutId id="2147484980" r:id="rId25"/>
    <p:sldLayoutId id="2147484981" r:id="rId2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r>
              <a:rPr lang="en-IN" b="0" dirty="0" smtClean="0"/>
              <a:t>Marketing: Building Profitable Customer </a:t>
            </a:r>
            <a:r>
              <a:rPr lang="en-IN" b="0" dirty="0"/>
              <a:t>Connections</a:t>
            </a:r>
            <a:endParaRPr lang="en-IN" dirty="0"/>
          </a:p>
        </p:txBody>
      </p:sp>
      <p:sp>
        <p:nvSpPr>
          <p:cNvPr id="2" name="Footer Placeholder 1"/>
          <p:cNvSpPr>
            <a:spLocks noGrp="1"/>
          </p:cNvSpPr>
          <p:nvPr>
            <p:ph type="ftr" sz="quarter" idx="10"/>
          </p:nvPr>
        </p:nvSpPr>
        <p:spPr/>
        <p:txBody>
          <a:bodyPr/>
          <a:lstStyle/>
          <a:p>
            <a:pPr>
              <a:defRPr/>
            </a:pPr>
            <a:r>
              <a:rPr lang="en-US" dirty="0"/>
              <a:t>Copyright ©</a:t>
            </a:r>
            <a:r>
              <a:rPr lang="en-US" dirty="0" smtClean="0"/>
              <a:t>2019 </a:t>
            </a:r>
            <a:r>
              <a:rPr lang="en-US" dirty="0"/>
              <a:t>Cengage Learning. All Rights Reserved. May not be scanned, copied or duplicated, or posted to a publicly accessible website, in whole or in part.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latin typeface="Folio Std Medium"/>
                <a:ea typeface="Franklin Gothic Medium" panose="020B0603020102020204" pitchFamily="34" charset="0"/>
                <a:cs typeface="Franklin Gothic Medium" panose="020B0603020102020204" pitchFamily="34" charset="0"/>
              </a:rPr>
              <a:t>Marketing Plan </a:t>
            </a:r>
            <a:r>
              <a:rPr lang="en-US" altLang="en-US" sz="2000" b="0" dirty="0" smtClean="0">
                <a:latin typeface="Folio Std Medium"/>
                <a:ea typeface="Franklin Gothic Medium" panose="020B0603020102020204" pitchFamily="34" charset="0"/>
                <a:cs typeface="Franklin Gothic Medium" panose="020B0603020102020204" pitchFamily="34" charset="0"/>
              </a:rPr>
              <a:t>(continued)</a:t>
            </a:r>
            <a:endParaRPr lang="en-US" altLang="en-US" b="0" dirty="0" smtClean="0">
              <a:latin typeface="Folio Std Medium"/>
              <a:ea typeface="Franklin Gothic Medium" panose="020B0603020102020204" pitchFamily="34" charset="0"/>
              <a:cs typeface="Franklin Gothic Medium" panose="020B0603020102020204" pitchFamily="34" charset="0"/>
            </a:endParaRPr>
          </a:p>
        </p:txBody>
      </p:sp>
      <p:sp>
        <p:nvSpPr>
          <p:cNvPr id="20483" name="Content Placeholder 2"/>
          <p:cNvSpPr>
            <a:spLocks noGrp="1"/>
          </p:cNvSpPr>
          <p:nvPr>
            <p:ph idx="1"/>
          </p:nvPr>
        </p:nvSpPr>
        <p:spPr/>
        <p:txBody>
          <a:bodyPr/>
          <a:lstStyle/>
          <a:p>
            <a:pPr marL="638810" lvl="1" indent="-319088"/>
            <a:r>
              <a:rPr lang="en-US" altLang="en-US" dirty="0"/>
              <a:t>Determining strategies to reach the target market</a:t>
            </a:r>
          </a:p>
          <a:p>
            <a:pPr marL="638810" lvl="1" indent="-319088"/>
            <a:r>
              <a:rPr lang="en-US" altLang="en-US" dirty="0"/>
              <a:t>Anticipating and responding to changes in the external environment</a:t>
            </a:r>
          </a:p>
        </p:txBody>
      </p:sp>
      <p:sp>
        <p:nvSpPr>
          <p:cNvPr id="5"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3</a:t>
            </a:r>
          </a:p>
        </p:txBody>
      </p:sp>
    </p:spTree>
    <p:extLst>
      <p:ext uri="{BB962C8B-B14F-4D97-AF65-F5344CB8AC3E}">
        <p14:creationId xmlns:p14="http://schemas.microsoft.com/office/powerpoint/2010/main" val="2135354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361242" y="443962"/>
            <a:ext cx="6916742" cy="983201"/>
          </a:xfrm>
        </p:spPr>
        <p:txBody>
          <a:bodyPr>
            <a:normAutofit/>
          </a:bodyPr>
          <a:lstStyle/>
          <a:p>
            <a:pPr marL="1076325" indent="-1076325"/>
            <a:r>
              <a:rPr lang="en-US" altLang="en-US" dirty="0" smtClean="0">
                <a:solidFill>
                  <a:schemeClr val="bg1"/>
                </a:solidFill>
                <a:latin typeface="Folio Std Medium"/>
                <a:ea typeface="Franklin Gothic Medium" panose="020B0603020102020204" pitchFamily="34" charset="0"/>
                <a:cs typeface="Franklin Gothic Medium" panose="020B0603020102020204" pitchFamily="34" charset="0"/>
              </a:rPr>
              <a:t>11.2</a:t>
            </a:r>
            <a:r>
              <a:rPr lang="en-US" altLang="en-US" dirty="0" smtClean="0">
                <a:latin typeface="Folio Std Medium"/>
                <a:ea typeface="Franklin Gothic Medium" panose="020B0603020102020204" pitchFamily="34" charset="0"/>
                <a:cs typeface="Franklin Gothic Medium" panose="020B0603020102020204" pitchFamily="34" charset="0"/>
              </a:rPr>
              <a:t>	Marketing Strategy</a:t>
            </a:r>
          </a:p>
        </p:txBody>
      </p:sp>
      <p:pic>
        <p:nvPicPr>
          <p:cNvPr id="2" name="Picture 1" descr="This exhibit illustrates the elements of an effective marketing strategy. There are two concentric circles. The center of the exhibit is labeled target market. Both circles have four arrows pointing toward the center labeled target market. In the inner circle, each arrow denotes a strategy. The four arrows originating from the inner circle are labeled pricing strategy, distribution strategy, promotion strategy, and product strategy. The four arrows of the outer circle denote elements of the external environment. In clockwise direction, the arrows are labeled competitive, economic, political or legal, technological, and social or cultural." title="Exhibit 11.2 - Marketing Strate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424" y="1443796"/>
            <a:ext cx="4897153" cy="4953524"/>
          </a:xfrm>
          <a:prstGeom prst="rect">
            <a:avLst/>
          </a:prstGeom>
        </p:spPr>
      </p:pic>
      <p:sp>
        <p:nvSpPr>
          <p:cNvPr id="6"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latin typeface="Folio Std Medium"/>
                <a:ea typeface="Franklin Gothic Medium" panose="020B0603020102020204" pitchFamily="34" charset="0"/>
                <a:cs typeface="Franklin Gothic Medium" panose="020B0603020102020204" pitchFamily="34" charset="0"/>
              </a:rPr>
              <a:t>Target Market</a:t>
            </a:r>
          </a:p>
        </p:txBody>
      </p:sp>
      <p:sp>
        <p:nvSpPr>
          <p:cNvPr id="22531" name="Content Placeholder 2"/>
          <p:cNvSpPr>
            <a:spLocks noGrp="1"/>
          </p:cNvSpPr>
          <p:nvPr>
            <p:ph idx="1"/>
          </p:nvPr>
        </p:nvSpPr>
        <p:spPr/>
        <p:txBody>
          <a:bodyPr/>
          <a:lstStyle/>
          <a:p>
            <a:r>
              <a:rPr lang="en-US" altLang="en-US" dirty="0" smtClean="0"/>
              <a:t>Group of people who are most likely to buy a particular product</a:t>
            </a:r>
          </a:p>
          <a:p>
            <a:r>
              <a:rPr lang="en-US" altLang="en-US" dirty="0" smtClean="0"/>
              <a:t>Characteristics of a well-chosen target market</a:t>
            </a:r>
          </a:p>
          <a:p>
            <a:pPr lvl="1"/>
            <a:r>
              <a:rPr lang="en-IN" dirty="0" smtClean="0"/>
              <a:t>Size</a:t>
            </a:r>
          </a:p>
          <a:p>
            <a:pPr lvl="1"/>
            <a:r>
              <a:rPr lang="en-IN" dirty="0" smtClean="0"/>
              <a:t>Profitability</a:t>
            </a:r>
          </a:p>
          <a:p>
            <a:pPr lvl="1"/>
            <a:r>
              <a:rPr lang="en-IN" dirty="0" smtClean="0"/>
              <a:t>Accessibility</a:t>
            </a:r>
          </a:p>
          <a:p>
            <a:pPr lvl="1"/>
            <a:r>
              <a:rPr lang="en-IN" dirty="0" smtClean="0"/>
              <a:t>Limited </a:t>
            </a:r>
            <a:r>
              <a:rPr lang="en-IN" dirty="0"/>
              <a:t>competition</a:t>
            </a:r>
            <a:endParaRPr lang="en-US" altLang="en-US" dirty="0" smtClean="0"/>
          </a:p>
        </p:txBody>
      </p:sp>
      <p:sp>
        <p:nvSpPr>
          <p:cNvPr id="5"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Consumer </a:t>
            </a:r>
            <a:r>
              <a:rPr lang="en-US" altLang="en-US" dirty="0" smtClean="0"/>
              <a:t>and </a:t>
            </a:r>
            <a:r>
              <a:rPr lang="en-US" altLang="en-US" dirty="0"/>
              <a:t>B</a:t>
            </a:r>
            <a:r>
              <a:rPr lang="en-US" altLang="en-US" dirty="0" smtClean="0"/>
              <a:t>usiness Marketers</a:t>
            </a:r>
            <a:endParaRPr lang="en-IN" dirty="0"/>
          </a:p>
        </p:txBody>
      </p:sp>
      <p:sp>
        <p:nvSpPr>
          <p:cNvPr id="3" name="Content Placeholder 2"/>
          <p:cNvSpPr>
            <a:spLocks noGrp="1"/>
          </p:cNvSpPr>
          <p:nvPr>
            <p:ph idx="1"/>
          </p:nvPr>
        </p:nvSpPr>
        <p:spPr/>
        <p:txBody>
          <a:bodyPr/>
          <a:lstStyle/>
          <a:p>
            <a:r>
              <a:rPr lang="en-US" altLang="en-US" b="1" dirty="0"/>
              <a:t>Consumer marketers </a:t>
            </a:r>
            <a:r>
              <a:rPr lang="en-US" altLang="en-US" dirty="0" smtClean="0"/>
              <a:t>(</a:t>
            </a:r>
            <a:r>
              <a:rPr lang="en-US" altLang="en-US" b="1" dirty="0" smtClean="0"/>
              <a:t>business-to-consumer or B2C</a:t>
            </a:r>
            <a:r>
              <a:rPr lang="en-US" altLang="en-US" dirty="0" smtClean="0"/>
              <a:t>)</a:t>
            </a:r>
          </a:p>
          <a:p>
            <a:pPr lvl="1"/>
            <a:r>
              <a:rPr lang="en-US" altLang="en-US" dirty="0" smtClean="0"/>
              <a:t>Direct </a:t>
            </a:r>
            <a:r>
              <a:rPr lang="en-US" altLang="en-US" dirty="0"/>
              <a:t>their efforts toward people who are buying products for personal consumption</a:t>
            </a:r>
          </a:p>
          <a:p>
            <a:r>
              <a:rPr lang="en-US" altLang="en-US" b="1" dirty="0"/>
              <a:t>Business marketers</a:t>
            </a:r>
            <a:r>
              <a:rPr lang="en-US" altLang="en-US" dirty="0"/>
              <a:t> </a:t>
            </a:r>
            <a:r>
              <a:rPr lang="en-US" altLang="en-US" smtClean="0"/>
              <a:t>(</a:t>
            </a:r>
            <a:r>
              <a:rPr lang="en-US" altLang="en-US" b="1" smtClean="0"/>
              <a:t>business-to-business </a:t>
            </a:r>
            <a:r>
              <a:rPr lang="en-US" altLang="en-US" b="1" dirty="0" smtClean="0"/>
              <a:t>or B2B</a:t>
            </a:r>
            <a:r>
              <a:rPr lang="en-US" altLang="en-US" dirty="0" smtClean="0"/>
              <a:t>)</a:t>
            </a:r>
          </a:p>
          <a:p>
            <a:pPr lvl="1"/>
            <a:r>
              <a:rPr lang="en-US" altLang="en-US" dirty="0" smtClean="0"/>
              <a:t>Direct </a:t>
            </a:r>
            <a:r>
              <a:rPr lang="en-US" altLang="en-US" dirty="0"/>
              <a:t>their efforts toward people who are buying products to use either directly or indirectly to produce other products</a:t>
            </a:r>
          </a:p>
          <a:p>
            <a:endParaRPr lang="en-IN" dirty="0"/>
          </a:p>
        </p:txBody>
      </p:sp>
      <p:sp>
        <p:nvSpPr>
          <p:cNvPr id="5"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3</a:t>
            </a:r>
          </a:p>
        </p:txBody>
      </p:sp>
    </p:spTree>
    <p:extLst>
      <p:ext uri="{BB962C8B-B14F-4D97-AF65-F5344CB8AC3E}">
        <p14:creationId xmlns:p14="http://schemas.microsoft.com/office/powerpoint/2010/main" val="382568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altLang="en-US" dirty="0"/>
              <a:t>Consumer Market Segmentation</a:t>
            </a:r>
            <a:endParaRPr lang="en-IN" dirty="0"/>
          </a:p>
        </p:txBody>
      </p:sp>
      <p:grpSp>
        <p:nvGrpSpPr>
          <p:cNvPr id="2" name="Group 1" descr="There are two small rectangular boxes partially overlapping two large rectangular boxes. Each pair of small and large boxes is placed one below the other. The content in the large box explains the term provided in the small box.  &#10;In the first pair of boxes, the small box is labeled demographic. The content in the large box reads dividing the market based on characteristics about people such as age, income, ethnicity, and gender.&#10;" title="Consumer Market Segmentation"/>
          <p:cNvGrpSpPr/>
          <p:nvPr/>
        </p:nvGrpSpPr>
        <p:grpSpPr>
          <a:xfrm>
            <a:off x="954159" y="1534417"/>
            <a:ext cx="7821824" cy="2109735"/>
            <a:chOff x="954159" y="1534418"/>
            <a:chExt cx="7821824" cy="1771486"/>
          </a:xfrm>
        </p:grpSpPr>
        <p:sp>
          <p:nvSpPr>
            <p:cNvPr id="9" name="Freeform 8"/>
            <p:cNvSpPr/>
            <p:nvPr/>
          </p:nvSpPr>
          <p:spPr>
            <a:xfrm>
              <a:off x="954159" y="1918178"/>
              <a:ext cx="7821824" cy="1387726"/>
            </a:xfrm>
            <a:custGeom>
              <a:avLst/>
              <a:gdLst>
                <a:gd name="connsiteX0" fmla="*/ 0 w 7821824"/>
                <a:gd name="connsiteY0" fmla="*/ 0 h 1842750"/>
                <a:gd name="connsiteX1" fmla="*/ 7821824 w 7821824"/>
                <a:gd name="connsiteY1" fmla="*/ 0 h 1842750"/>
                <a:gd name="connsiteX2" fmla="*/ 7821824 w 7821824"/>
                <a:gd name="connsiteY2" fmla="*/ 1842750 h 1842750"/>
                <a:gd name="connsiteX3" fmla="*/ 0 w 7821824"/>
                <a:gd name="connsiteY3" fmla="*/ 1842750 h 1842750"/>
                <a:gd name="connsiteX4" fmla="*/ 0 w 7821824"/>
                <a:gd name="connsiteY4" fmla="*/ 0 h 184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4" h="1842750">
                  <a:moveTo>
                    <a:pt x="0" y="0"/>
                  </a:moveTo>
                  <a:lnTo>
                    <a:pt x="7821824" y="0"/>
                  </a:lnTo>
                  <a:lnTo>
                    <a:pt x="7821824" y="1842750"/>
                  </a:lnTo>
                  <a:lnTo>
                    <a:pt x="0" y="1842750"/>
                  </a:lnTo>
                  <a:lnTo>
                    <a:pt x="0" y="0"/>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060" tIns="541528" rIns="607060" bIns="184912" numCol="1" spcCol="1270" anchor="t" anchorCtr="0">
              <a:noAutofit/>
            </a:bodyPr>
            <a:lstStyle/>
            <a:p>
              <a:pPr marL="228600" lvl="1" indent="-228600" algn="l" defTabSz="1155700" rtl="0">
                <a:lnSpc>
                  <a:spcPct val="90000"/>
                </a:lnSpc>
                <a:spcBef>
                  <a:spcPct val="0"/>
                </a:spcBef>
                <a:spcAft>
                  <a:spcPct val="15000"/>
                </a:spcAft>
                <a:buChar char="••"/>
              </a:pPr>
              <a:r>
                <a:rPr lang="en-IN" sz="2600" b="0" kern="1200" dirty="0" smtClean="0">
                  <a:solidFill>
                    <a:schemeClr val="tx2"/>
                  </a:solidFill>
                </a:rPr>
                <a:t>Dividing the market based on characteristics about people such as age, income, ethnicity, and gender</a:t>
              </a:r>
              <a:endParaRPr lang="en-IN" sz="2600" kern="1200" dirty="0">
                <a:solidFill>
                  <a:schemeClr val="tx2"/>
                </a:solidFill>
              </a:endParaRPr>
            </a:p>
          </p:txBody>
        </p:sp>
        <p:sp>
          <p:nvSpPr>
            <p:cNvPr id="10" name="Freeform 9"/>
            <p:cNvSpPr/>
            <p:nvPr/>
          </p:nvSpPr>
          <p:spPr>
            <a:xfrm>
              <a:off x="1385591" y="1534418"/>
              <a:ext cx="5475276" cy="767520"/>
            </a:xfrm>
            <a:custGeom>
              <a:avLst/>
              <a:gdLst>
                <a:gd name="connsiteX0" fmla="*/ 0 w 5475276"/>
                <a:gd name="connsiteY0" fmla="*/ 127923 h 767520"/>
                <a:gd name="connsiteX1" fmla="*/ 127923 w 5475276"/>
                <a:gd name="connsiteY1" fmla="*/ 0 h 767520"/>
                <a:gd name="connsiteX2" fmla="*/ 5347353 w 5475276"/>
                <a:gd name="connsiteY2" fmla="*/ 0 h 767520"/>
                <a:gd name="connsiteX3" fmla="*/ 5475276 w 5475276"/>
                <a:gd name="connsiteY3" fmla="*/ 127923 h 767520"/>
                <a:gd name="connsiteX4" fmla="*/ 5475276 w 5475276"/>
                <a:gd name="connsiteY4" fmla="*/ 639597 h 767520"/>
                <a:gd name="connsiteX5" fmla="*/ 5347353 w 5475276"/>
                <a:gd name="connsiteY5" fmla="*/ 767520 h 767520"/>
                <a:gd name="connsiteX6" fmla="*/ 127923 w 5475276"/>
                <a:gd name="connsiteY6" fmla="*/ 767520 h 767520"/>
                <a:gd name="connsiteX7" fmla="*/ 0 w 5475276"/>
                <a:gd name="connsiteY7" fmla="*/ 639597 h 767520"/>
                <a:gd name="connsiteX8" fmla="*/ 0 w 5475276"/>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767520">
                  <a:moveTo>
                    <a:pt x="0" y="127923"/>
                  </a:moveTo>
                  <a:cubicBezTo>
                    <a:pt x="0" y="57273"/>
                    <a:pt x="57273" y="0"/>
                    <a:pt x="127923" y="0"/>
                  </a:cubicBezTo>
                  <a:lnTo>
                    <a:pt x="5347353" y="0"/>
                  </a:lnTo>
                  <a:cubicBezTo>
                    <a:pt x="5418003" y="0"/>
                    <a:pt x="5475276" y="57273"/>
                    <a:pt x="5475276" y="127923"/>
                  </a:cubicBezTo>
                  <a:lnTo>
                    <a:pt x="5475276" y="639597"/>
                  </a:lnTo>
                  <a:cubicBezTo>
                    <a:pt x="5475276" y="710247"/>
                    <a:pt x="5418003" y="767520"/>
                    <a:pt x="5347353" y="767520"/>
                  </a:cubicBezTo>
                  <a:lnTo>
                    <a:pt x="127923" y="767520"/>
                  </a:lnTo>
                  <a:cubicBezTo>
                    <a:pt x="57273" y="767520"/>
                    <a:pt x="0" y="710247"/>
                    <a:pt x="0" y="639597"/>
                  </a:cubicBezTo>
                  <a:lnTo>
                    <a:pt x="0" y="127923"/>
                  </a:lnTo>
                  <a:close/>
                </a:path>
              </a:pathLst>
            </a:custGeom>
            <a:solidFill>
              <a:schemeClr val="accent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419" tIns="37467" rIns="244419" bIns="37467" numCol="1" spcCol="1270" anchor="ctr" anchorCtr="0">
              <a:noAutofit/>
            </a:bodyPr>
            <a:lstStyle/>
            <a:p>
              <a:pPr lvl="0" algn="l" defTabSz="1155700" rtl="0">
                <a:lnSpc>
                  <a:spcPct val="90000"/>
                </a:lnSpc>
                <a:spcBef>
                  <a:spcPct val="0"/>
                </a:spcBef>
                <a:spcAft>
                  <a:spcPct val="35000"/>
                </a:spcAft>
              </a:pPr>
              <a:r>
                <a:rPr lang="en-IN" sz="2800" b="1" kern="1200" dirty="0" smtClean="0"/>
                <a:t>Demographic</a:t>
              </a:r>
              <a:endParaRPr lang="en-IN" sz="2800" kern="1200" dirty="0"/>
            </a:p>
          </p:txBody>
        </p:sp>
      </p:grpSp>
      <p:grpSp>
        <p:nvGrpSpPr>
          <p:cNvPr id="3" name="Group 2" descr="In the second pair of boxes, the small box is labeled geographic. The content in the large box reads dividing the market based on where consumers live." title="Consumer Market Segmentation"/>
          <p:cNvGrpSpPr/>
          <p:nvPr/>
        </p:nvGrpSpPr>
        <p:grpSpPr>
          <a:xfrm>
            <a:off x="954159" y="3739964"/>
            <a:ext cx="7821824" cy="1884854"/>
            <a:chOff x="954159" y="3901328"/>
            <a:chExt cx="7821824" cy="1884854"/>
          </a:xfrm>
        </p:grpSpPr>
        <p:sp>
          <p:nvSpPr>
            <p:cNvPr id="11" name="Freeform 10"/>
            <p:cNvSpPr/>
            <p:nvPr/>
          </p:nvSpPr>
          <p:spPr>
            <a:xfrm>
              <a:off x="954159" y="4311982"/>
              <a:ext cx="7821824" cy="1474200"/>
            </a:xfrm>
            <a:custGeom>
              <a:avLst/>
              <a:gdLst>
                <a:gd name="connsiteX0" fmla="*/ 0 w 7821824"/>
                <a:gd name="connsiteY0" fmla="*/ 0 h 1474200"/>
                <a:gd name="connsiteX1" fmla="*/ 7821824 w 7821824"/>
                <a:gd name="connsiteY1" fmla="*/ 0 h 1474200"/>
                <a:gd name="connsiteX2" fmla="*/ 7821824 w 7821824"/>
                <a:gd name="connsiteY2" fmla="*/ 1474200 h 1474200"/>
                <a:gd name="connsiteX3" fmla="*/ 0 w 7821824"/>
                <a:gd name="connsiteY3" fmla="*/ 1474200 h 1474200"/>
                <a:gd name="connsiteX4" fmla="*/ 0 w 7821824"/>
                <a:gd name="connsiteY4" fmla="*/ 0 h 147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4" h="1474200">
                  <a:moveTo>
                    <a:pt x="0" y="0"/>
                  </a:moveTo>
                  <a:lnTo>
                    <a:pt x="7821824" y="0"/>
                  </a:lnTo>
                  <a:lnTo>
                    <a:pt x="7821824" y="1474200"/>
                  </a:lnTo>
                  <a:lnTo>
                    <a:pt x="0" y="1474200"/>
                  </a:lnTo>
                  <a:lnTo>
                    <a:pt x="0" y="0"/>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060" tIns="541528" rIns="607060" bIns="184912" numCol="1" spcCol="1270" anchor="t" anchorCtr="0">
              <a:noAutofit/>
            </a:bodyPr>
            <a:lstStyle/>
            <a:p>
              <a:pPr marL="228600" lvl="1" indent="-228600" algn="l" defTabSz="1155700" rtl="0">
                <a:lnSpc>
                  <a:spcPct val="90000"/>
                </a:lnSpc>
                <a:spcBef>
                  <a:spcPct val="0"/>
                </a:spcBef>
                <a:spcAft>
                  <a:spcPct val="15000"/>
                </a:spcAft>
                <a:buChar char="••"/>
              </a:pPr>
              <a:r>
                <a:rPr lang="en-IN" sz="2600" b="0" kern="1200" dirty="0" smtClean="0">
                  <a:solidFill>
                    <a:schemeClr val="tx2"/>
                  </a:solidFill>
                </a:rPr>
                <a:t>Dividing the market based on where consumers live</a:t>
              </a:r>
              <a:endParaRPr lang="en-IN" sz="2600" kern="1200" dirty="0">
                <a:solidFill>
                  <a:schemeClr val="tx2"/>
                </a:solidFill>
              </a:endParaRPr>
            </a:p>
          </p:txBody>
        </p:sp>
        <p:sp>
          <p:nvSpPr>
            <p:cNvPr id="12" name="Freeform 11"/>
            <p:cNvSpPr/>
            <p:nvPr/>
          </p:nvSpPr>
          <p:spPr>
            <a:xfrm>
              <a:off x="1345250" y="3901328"/>
              <a:ext cx="5475276" cy="767520"/>
            </a:xfrm>
            <a:custGeom>
              <a:avLst/>
              <a:gdLst>
                <a:gd name="connsiteX0" fmla="*/ 0 w 5475276"/>
                <a:gd name="connsiteY0" fmla="*/ 127923 h 767520"/>
                <a:gd name="connsiteX1" fmla="*/ 127923 w 5475276"/>
                <a:gd name="connsiteY1" fmla="*/ 0 h 767520"/>
                <a:gd name="connsiteX2" fmla="*/ 5347353 w 5475276"/>
                <a:gd name="connsiteY2" fmla="*/ 0 h 767520"/>
                <a:gd name="connsiteX3" fmla="*/ 5475276 w 5475276"/>
                <a:gd name="connsiteY3" fmla="*/ 127923 h 767520"/>
                <a:gd name="connsiteX4" fmla="*/ 5475276 w 5475276"/>
                <a:gd name="connsiteY4" fmla="*/ 639597 h 767520"/>
                <a:gd name="connsiteX5" fmla="*/ 5347353 w 5475276"/>
                <a:gd name="connsiteY5" fmla="*/ 767520 h 767520"/>
                <a:gd name="connsiteX6" fmla="*/ 127923 w 5475276"/>
                <a:gd name="connsiteY6" fmla="*/ 767520 h 767520"/>
                <a:gd name="connsiteX7" fmla="*/ 0 w 5475276"/>
                <a:gd name="connsiteY7" fmla="*/ 639597 h 767520"/>
                <a:gd name="connsiteX8" fmla="*/ 0 w 5475276"/>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767520">
                  <a:moveTo>
                    <a:pt x="0" y="127923"/>
                  </a:moveTo>
                  <a:cubicBezTo>
                    <a:pt x="0" y="57273"/>
                    <a:pt x="57273" y="0"/>
                    <a:pt x="127923" y="0"/>
                  </a:cubicBezTo>
                  <a:lnTo>
                    <a:pt x="5347353" y="0"/>
                  </a:lnTo>
                  <a:cubicBezTo>
                    <a:pt x="5418003" y="0"/>
                    <a:pt x="5475276" y="57273"/>
                    <a:pt x="5475276" y="127923"/>
                  </a:cubicBezTo>
                  <a:lnTo>
                    <a:pt x="5475276" y="639597"/>
                  </a:lnTo>
                  <a:cubicBezTo>
                    <a:pt x="5475276" y="710247"/>
                    <a:pt x="5418003" y="767520"/>
                    <a:pt x="5347353" y="767520"/>
                  </a:cubicBezTo>
                  <a:lnTo>
                    <a:pt x="127923" y="767520"/>
                  </a:lnTo>
                  <a:cubicBezTo>
                    <a:pt x="57273" y="767520"/>
                    <a:pt x="0" y="710247"/>
                    <a:pt x="0" y="639597"/>
                  </a:cubicBezTo>
                  <a:lnTo>
                    <a:pt x="0" y="127923"/>
                  </a:lnTo>
                  <a:close/>
                </a:path>
              </a:pathLst>
            </a:custGeom>
            <a:solidFill>
              <a:schemeClr val="accent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419" tIns="37467" rIns="244419" bIns="37467" numCol="1" spcCol="1270" anchor="ctr" anchorCtr="0">
              <a:noAutofit/>
            </a:bodyPr>
            <a:lstStyle/>
            <a:p>
              <a:pPr lvl="0" algn="l" defTabSz="1155700" rtl="0">
                <a:lnSpc>
                  <a:spcPct val="90000"/>
                </a:lnSpc>
                <a:spcBef>
                  <a:spcPct val="0"/>
                </a:spcBef>
                <a:spcAft>
                  <a:spcPct val="35000"/>
                </a:spcAft>
              </a:pPr>
              <a:r>
                <a:rPr lang="en-IN" sz="2800" b="1" kern="1200" dirty="0" smtClean="0"/>
                <a:t>Geographic</a:t>
              </a:r>
              <a:endParaRPr lang="en-IN" sz="2800" kern="1200" dirty="0"/>
            </a:p>
          </p:txBody>
        </p:sp>
      </p:grpSp>
      <p:sp>
        <p:nvSpPr>
          <p:cNvPr id="8"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3</a:t>
            </a:r>
          </a:p>
        </p:txBody>
      </p:sp>
    </p:spTree>
    <p:extLst>
      <p:ext uri="{BB962C8B-B14F-4D97-AF65-F5344CB8AC3E}">
        <p14:creationId xmlns:p14="http://schemas.microsoft.com/office/powerpoint/2010/main" val="389299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Consumer Market </a:t>
            </a:r>
            <a:r>
              <a:rPr lang="en-IN" altLang="en-US" dirty="0" smtClean="0"/>
              <a:t>Segmentation </a:t>
            </a:r>
            <a:r>
              <a:rPr lang="en-IN" altLang="en-US" sz="2000" b="0" dirty="0" smtClean="0"/>
              <a:t>(continued)</a:t>
            </a:r>
            <a:endParaRPr lang="en-IN" sz="2000" b="0" dirty="0"/>
          </a:p>
        </p:txBody>
      </p:sp>
      <p:grpSp>
        <p:nvGrpSpPr>
          <p:cNvPr id="3" name="Group 2" descr="There are two small rectangular boxes partially overlapping two large rectangular boxes. Each pair of small and large boxes is placed one below the other. The content in the large box explains the term provided in the small box. In the first pair of boxes, the small box is labeled psychographic. The content in the large box reads dividing the market based on consumer attitudes, interests, values, and lifestyles. &#10;" title="Consumer Market Segmentation (continued)"/>
          <p:cNvGrpSpPr/>
          <p:nvPr/>
        </p:nvGrpSpPr>
        <p:grpSpPr>
          <a:xfrm>
            <a:off x="994500" y="1570373"/>
            <a:ext cx="7821824" cy="2000880"/>
            <a:chOff x="994500" y="1570373"/>
            <a:chExt cx="7821824" cy="2000880"/>
          </a:xfrm>
        </p:grpSpPr>
        <p:sp>
          <p:nvSpPr>
            <p:cNvPr id="6" name="Freeform 5"/>
            <p:cNvSpPr/>
            <p:nvPr/>
          </p:nvSpPr>
          <p:spPr>
            <a:xfrm>
              <a:off x="994500" y="1983653"/>
              <a:ext cx="7821824" cy="1587600"/>
            </a:xfrm>
            <a:custGeom>
              <a:avLst/>
              <a:gdLst>
                <a:gd name="connsiteX0" fmla="*/ 0 w 7821824"/>
                <a:gd name="connsiteY0" fmla="*/ 0 h 1587600"/>
                <a:gd name="connsiteX1" fmla="*/ 7821824 w 7821824"/>
                <a:gd name="connsiteY1" fmla="*/ 0 h 1587600"/>
                <a:gd name="connsiteX2" fmla="*/ 7821824 w 7821824"/>
                <a:gd name="connsiteY2" fmla="*/ 1587600 h 1587600"/>
                <a:gd name="connsiteX3" fmla="*/ 0 w 7821824"/>
                <a:gd name="connsiteY3" fmla="*/ 1587600 h 1587600"/>
                <a:gd name="connsiteX4" fmla="*/ 0 w 7821824"/>
                <a:gd name="connsiteY4" fmla="*/ 0 h 15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4" h="1587600">
                  <a:moveTo>
                    <a:pt x="0" y="0"/>
                  </a:moveTo>
                  <a:lnTo>
                    <a:pt x="7821824" y="0"/>
                  </a:lnTo>
                  <a:lnTo>
                    <a:pt x="7821824" y="1587600"/>
                  </a:lnTo>
                  <a:lnTo>
                    <a:pt x="0" y="1587600"/>
                  </a:lnTo>
                  <a:lnTo>
                    <a:pt x="0" y="0"/>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060" tIns="583184" rIns="607060" bIns="199136" numCol="1" spcCol="1270" anchor="t" anchorCtr="0">
              <a:noAutofit/>
            </a:bodyPr>
            <a:lstStyle/>
            <a:p>
              <a:pPr marL="285750" lvl="1" indent="-285750" algn="l" defTabSz="1244600" rtl="0">
                <a:lnSpc>
                  <a:spcPct val="90000"/>
                </a:lnSpc>
                <a:spcBef>
                  <a:spcPct val="0"/>
                </a:spcBef>
                <a:spcAft>
                  <a:spcPct val="15000"/>
                </a:spcAft>
                <a:buChar char="••"/>
              </a:pPr>
              <a:r>
                <a:rPr lang="en-IN" sz="2600" b="0" kern="1200" dirty="0" smtClean="0">
                  <a:solidFill>
                    <a:schemeClr val="tx2"/>
                  </a:solidFill>
                </a:rPr>
                <a:t>Dividing the market based on consumer attitudes, interests, values, and lifestyles</a:t>
              </a:r>
              <a:endParaRPr lang="en-IN" sz="2600" kern="1200" dirty="0">
                <a:solidFill>
                  <a:schemeClr val="tx2"/>
                </a:solidFill>
              </a:endParaRPr>
            </a:p>
          </p:txBody>
        </p:sp>
        <p:sp>
          <p:nvSpPr>
            <p:cNvPr id="7" name="Freeform 6"/>
            <p:cNvSpPr/>
            <p:nvPr/>
          </p:nvSpPr>
          <p:spPr>
            <a:xfrm>
              <a:off x="1385591" y="1570373"/>
              <a:ext cx="5475276" cy="826560"/>
            </a:xfrm>
            <a:custGeom>
              <a:avLst/>
              <a:gdLst>
                <a:gd name="connsiteX0" fmla="*/ 0 w 5475276"/>
                <a:gd name="connsiteY0" fmla="*/ 137763 h 826560"/>
                <a:gd name="connsiteX1" fmla="*/ 137763 w 5475276"/>
                <a:gd name="connsiteY1" fmla="*/ 0 h 826560"/>
                <a:gd name="connsiteX2" fmla="*/ 5337513 w 5475276"/>
                <a:gd name="connsiteY2" fmla="*/ 0 h 826560"/>
                <a:gd name="connsiteX3" fmla="*/ 5475276 w 5475276"/>
                <a:gd name="connsiteY3" fmla="*/ 137763 h 826560"/>
                <a:gd name="connsiteX4" fmla="*/ 5475276 w 5475276"/>
                <a:gd name="connsiteY4" fmla="*/ 688797 h 826560"/>
                <a:gd name="connsiteX5" fmla="*/ 5337513 w 5475276"/>
                <a:gd name="connsiteY5" fmla="*/ 826560 h 826560"/>
                <a:gd name="connsiteX6" fmla="*/ 137763 w 5475276"/>
                <a:gd name="connsiteY6" fmla="*/ 826560 h 826560"/>
                <a:gd name="connsiteX7" fmla="*/ 0 w 5475276"/>
                <a:gd name="connsiteY7" fmla="*/ 688797 h 826560"/>
                <a:gd name="connsiteX8" fmla="*/ 0 w 5475276"/>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826560">
                  <a:moveTo>
                    <a:pt x="0" y="137763"/>
                  </a:moveTo>
                  <a:cubicBezTo>
                    <a:pt x="0" y="61679"/>
                    <a:pt x="61679" y="0"/>
                    <a:pt x="137763" y="0"/>
                  </a:cubicBezTo>
                  <a:lnTo>
                    <a:pt x="5337513" y="0"/>
                  </a:lnTo>
                  <a:cubicBezTo>
                    <a:pt x="5413597" y="0"/>
                    <a:pt x="5475276" y="61679"/>
                    <a:pt x="5475276" y="137763"/>
                  </a:cubicBezTo>
                  <a:lnTo>
                    <a:pt x="5475276" y="688797"/>
                  </a:lnTo>
                  <a:cubicBezTo>
                    <a:pt x="5475276" y="764881"/>
                    <a:pt x="5413597" y="826560"/>
                    <a:pt x="5337513" y="826560"/>
                  </a:cubicBezTo>
                  <a:lnTo>
                    <a:pt x="137763" y="826560"/>
                  </a:lnTo>
                  <a:cubicBezTo>
                    <a:pt x="61679" y="826560"/>
                    <a:pt x="0" y="764881"/>
                    <a:pt x="0" y="688797"/>
                  </a:cubicBezTo>
                  <a:lnTo>
                    <a:pt x="0" y="137763"/>
                  </a:lnTo>
                  <a:close/>
                </a:path>
              </a:pathLst>
            </a:custGeom>
            <a:solidFill>
              <a:schemeClr val="accent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301" tIns="40349" rIns="247301" bIns="40349" numCol="1" spcCol="1270" anchor="ctr" anchorCtr="0">
              <a:noAutofit/>
            </a:bodyPr>
            <a:lstStyle/>
            <a:p>
              <a:pPr lvl="0" algn="l" defTabSz="1244600" rtl="0">
                <a:lnSpc>
                  <a:spcPct val="90000"/>
                </a:lnSpc>
                <a:spcBef>
                  <a:spcPct val="0"/>
                </a:spcBef>
                <a:spcAft>
                  <a:spcPct val="35000"/>
                </a:spcAft>
              </a:pPr>
              <a:r>
                <a:rPr lang="en-IN" sz="2800" b="1" kern="1200" dirty="0" smtClean="0"/>
                <a:t>Psychographic</a:t>
              </a:r>
              <a:endParaRPr lang="en-IN" sz="2800" kern="1200" dirty="0"/>
            </a:p>
          </p:txBody>
        </p:sp>
      </p:grpSp>
      <p:grpSp>
        <p:nvGrpSpPr>
          <p:cNvPr id="4" name="Group 3" descr="In the second pair of boxes, the small box is labeled behavioral. The content in the large box reads dividing the market based on how people behave toward various products." title="Consumer Market Segmentation (continued)"/>
          <p:cNvGrpSpPr/>
          <p:nvPr/>
        </p:nvGrpSpPr>
        <p:grpSpPr>
          <a:xfrm>
            <a:off x="994500" y="3722453"/>
            <a:ext cx="7821824" cy="2000880"/>
            <a:chOff x="994500" y="3722453"/>
            <a:chExt cx="7821824" cy="2000880"/>
          </a:xfrm>
        </p:grpSpPr>
        <p:sp>
          <p:nvSpPr>
            <p:cNvPr id="8" name="Freeform 7"/>
            <p:cNvSpPr/>
            <p:nvPr/>
          </p:nvSpPr>
          <p:spPr>
            <a:xfrm>
              <a:off x="994500" y="4135733"/>
              <a:ext cx="7821824" cy="1587600"/>
            </a:xfrm>
            <a:custGeom>
              <a:avLst/>
              <a:gdLst>
                <a:gd name="connsiteX0" fmla="*/ 0 w 7821824"/>
                <a:gd name="connsiteY0" fmla="*/ 0 h 1587600"/>
                <a:gd name="connsiteX1" fmla="*/ 7821824 w 7821824"/>
                <a:gd name="connsiteY1" fmla="*/ 0 h 1587600"/>
                <a:gd name="connsiteX2" fmla="*/ 7821824 w 7821824"/>
                <a:gd name="connsiteY2" fmla="*/ 1587600 h 1587600"/>
                <a:gd name="connsiteX3" fmla="*/ 0 w 7821824"/>
                <a:gd name="connsiteY3" fmla="*/ 1587600 h 1587600"/>
                <a:gd name="connsiteX4" fmla="*/ 0 w 7821824"/>
                <a:gd name="connsiteY4" fmla="*/ 0 h 15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4" h="1587600">
                  <a:moveTo>
                    <a:pt x="0" y="0"/>
                  </a:moveTo>
                  <a:lnTo>
                    <a:pt x="7821824" y="0"/>
                  </a:lnTo>
                  <a:lnTo>
                    <a:pt x="7821824" y="1587600"/>
                  </a:lnTo>
                  <a:lnTo>
                    <a:pt x="0" y="1587600"/>
                  </a:lnTo>
                  <a:lnTo>
                    <a:pt x="0" y="0"/>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060" tIns="583184" rIns="607060" bIns="199136" numCol="1" spcCol="1270" anchor="t" anchorCtr="0">
              <a:noAutofit/>
            </a:bodyPr>
            <a:lstStyle/>
            <a:p>
              <a:pPr marL="285750" lvl="1" indent="-285750" algn="l" defTabSz="1244600" rtl="0">
                <a:lnSpc>
                  <a:spcPct val="90000"/>
                </a:lnSpc>
                <a:spcBef>
                  <a:spcPct val="0"/>
                </a:spcBef>
                <a:spcAft>
                  <a:spcPct val="15000"/>
                </a:spcAft>
                <a:buChar char="••"/>
              </a:pPr>
              <a:r>
                <a:rPr lang="en-IN" sz="2600" b="0" kern="1200" dirty="0" smtClean="0">
                  <a:solidFill>
                    <a:schemeClr val="tx2"/>
                  </a:solidFill>
                </a:rPr>
                <a:t>Dividing the market based on how people behave toward various products</a:t>
              </a:r>
              <a:endParaRPr lang="en-IN" sz="2600" kern="1200" dirty="0">
                <a:solidFill>
                  <a:schemeClr val="tx2"/>
                </a:solidFill>
              </a:endParaRPr>
            </a:p>
          </p:txBody>
        </p:sp>
        <p:sp>
          <p:nvSpPr>
            <p:cNvPr id="9" name="Freeform 8"/>
            <p:cNvSpPr/>
            <p:nvPr/>
          </p:nvSpPr>
          <p:spPr>
            <a:xfrm>
              <a:off x="1385591" y="3722453"/>
              <a:ext cx="5475276" cy="826560"/>
            </a:xfrm>
            <a:custGeom>
              <a:avLst/>
              <a:gdLst>
                <a:gd name="connsiteX0" fmla="*/ 0 w 5475276"/>
                <a:gd name="connsiteY0" fmla="*/ 137763 h 826560"/>
                <a:gd name="connsiteX1" fmla="*/ 137763 w 5475276"/>
                <a:gd name="connsiteY1" fmla="*/ 0 h 826560"/>
                <a:gd name="connsiteX2" fmla="*/ 5337513 w 5475276"/>
                <a:gd name="connsiteY2" fmla="*/ 0 h 826560"/>
                <a:gd name="connsiteX3" fmla="*/ 5475276 w 5475276"/>
                <a:gd name="connsiteY3" fmla="*/ 137763 h 826560"/>
                <a:gd name="connsiteX4" fmla="*/ 5475276 w 5475276"/>
                <a:gd name="connsiteY4" fmla="*/ 688797 h 826560"/>
                <a:gd name="connsiteX5" fmla="*/ 5337513 w 5475276"/>
                <a:gd name="connsiteY5" fmla="*/ 826560 h 826560"/>
                <a:gd name="connsiteX6" fmla="*/ 137763 w 5475276"/>
                <a:gd name="connsiteY6" fmla="*/ 826560 h 826560"/>
                <a:gd name="connsiteX7" fmla="*/ 0 w 5475276"/>
                <a:gd name="connsiteY7" fmla="*/ 688797 h 826560"/>
                <a:gd name="connsiteX8" fmla="*/ 0 w 5475276"/>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826560">
                  <a:moveTo>
                    <a:pt x="0" y="137763"/>
                  </a:moveTo>
                  <a:cubicBezTo>
                    <a:pt x="0" y="61679"/>
                    <a:pt x="61679" y="0"/>
                    <a:pt x="137763" y="0"/>
                  </a:cubicBezTo>
                  <a:lnTo>
                    <a:pt x="5337513" y="0"/>
                  </a:lnTo>
                  <a:cubicBezTo>
                    <a:pt x="5413597" y="0"/>
                    <a:pt x="5475276" y="61679"/>
                    <a:pt x="5475276" y="137763"/>
                  </a:cubicBezTo>
                  <a:lnTo>
                    <a:pt x="5475276" y="688797"/>
                  </a:lnTo>
                  <a:cubicBezTo>
                    <a:pt x="5475276" y="764881"/>
                    <a:pt x="5413597" y="826560"/>
                    <a:pt x="5337513" y="826560"/>
                  </a:cubicBezTo>
                  <a:lnTo>
                    <a:pt x="137763" y="826560"/>
                  </a:lnTo>
                  <a:cubicBezTo>
                    <a:pt x="61679" y="826560"/>
                    <a:pt x="0" y="764881"/>
                    <a:pt x="0" y="688797"/>
                  </a:cubicBezTo>
                  <a:lnTo>
                    <a:pt x="0" y="137763"/>
                  </a:lnTo>
                  <a:close/>
                </a:path>
              </a:pathLst>
            </a:custGeom>
            <a:solidFill>
              <a:schemeClr val="accent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301" tIns="40349" rIns="247301" bIns="40349" numCol="1" spcCol="1270" anchor="ctr" anchorCtr="0">
              <a:noAutofit/>
            </a:bodyPr>
            <a:lstStyle/>
            <a:p>
              <a:pPr lvl="0" algn="l" defTabSz="1244600" rtl="0">
                <a:lnSpc>
                  <a:spcPct val="90000"/>
                </a:lnSpc>
                <a:spcBef>
                  <a:spcPct val="0"/>
                </a:spcBef>
                <a:spcAft>
                  <a:spcPct val="35000"/>
                </a:spcAft>
              </a:pPr>
              <a:r>
                <a:rPr lang="en-US" sz="2800" b="1" kern="1200" dirty="0" smtClean="0"/>
                <a:t>Behavioral</a:t>
              </a:r>
              <a:endParaRPr lang="en-IN" sz="2800" kern="1200" dirty="0"/>
            </a:p>
          </p:txBody>
        </p:sp>
      </p:grpSp>
      <p:sp>
        <p:nvSpPr>
          <p:cNvPr id="11"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3</a:t>
            </a:r>
          </a:p>
        </p:txBody>
      </p:sp>
    </p:spTree>
    <p:extLst>
      <p:ext uri="{BB962C8B-B14F-4D97-AF65-F5344CB8AC3E}">
        <p14:creationId xmlns:p14="http://schemas.microsoft.com/office/powerpoint/2010/main" val="94843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smtClean="0"/>
              <a:t>Categories of Business Market Segmentation</a:t>
            </a:r>
            <a:endParaRPr lang="en-IN" dirty="0"/>
          </a:p>
        </p:txBody>
      </p:sp>
      <p:sp>
        <p:nvSpPr>
          <p:cNvPr id="6" name="Freeform 5" descr="This slide contains three boxes placed in two rows. In row one, the first box is labeled geographic." title="Categories of Business Market Segmentation"/>
          <p:cNvSpPr/>
          <p:nvPr/>
        </p:nvSpPr>
        <p:spPr>
          <a:xfrm>
            <a:off x="1734558" y="1824291"/>
            <a:ext cx="2693412" cy="1616047"/>
          </a:xfrm>
          <a:custGeom>
            <a:avLst/>
            <a:gdLst>
              <a:gd name="connsiteX0" fmla="*/ 0 w 2693412"/>
              <a:gd name="connsiteY0" fmla="*/ 0 h 1616047"/>
              <a:gd name="connsiteX1" fmla="*/ 2693412 w 2693412"/>
              <a:gd name="connsiteY1" fmla="*/ 0 h 1616047"/>
              <a:gd name="connsiteX2" fmla="*/ 2693412 w 2693412"/>
              <a:gd name="connsiteY2" fmla="*/ 1616047 h 1616047"/>
              <a:gd name="connsiteX3" fmla="*/ 0 w 2693412"/>
              <a:gd name="connsiteY3" fmla="*/ 1616047 h 1616047"/>
              <a:gd name="connsiteX4" fmla="*/ 0 w 2693412"/>
              <a:gd name="connsiteY4" fmla="*/ 0 h 1616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412" h="1616047">
                <a:moveTo>
                  <a:pt x="0" y="0"/>
                </a:moveTo>
                <a:lnTo>
                  <a:pt x="2693412" y="0"/>
                </a:lnTo>
                <a:lnTo>
                  <a:pt x="2693412" y="1616047"/>
                </a:lnTo>
                <a:lnTo>
                  <a:pt x="0" y="1616047"/>
                </a:lnTo>
                <a:lnTo>
                  <a:pt x="0" y="0"/>
                </a:lnTo>
                <a:close/>
              </a:path>
            </a:pathLst>
          </a:custGeom>
          <a:solidFill>
            <a:schemeClr val="accent1"/>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IN" sz="3000" kern="1200" dirty="0" smtClean="0"/>
              <a:t>Geographic</a:t>
            </a:r>
            <a:endParaRPr lang="en-IN" sz="3000" kern="1200" dirty="0"/>
          </a:p>
        </p:txBody>
      </p:sp>
      <p:sp>
        <p:nvSpPr>
          <p:cNvPr id="7" name="Freeform 6" descr="The second box in row one is labeled customer-based. " title="Categories of Business Market Segmentation"/>
          <p:cNvSpPr/>
          <p:nvPr/>
        </p:nvSpPr>
        <p:spPr>
          <a:xfrm>
            <a:off x="4697311" y="1824291"/>
            <a:ext cx="2693412" cy="1616047"/>
          </a:xfrm>
          <a:custGeom>
            <a:avLst/>
            <a:gdLst>
              <a:gd name="connsiteX0" fmla="*/ 0 w 2693412"/>
              <a:gd name="connsiteY0" fmla="*/ 0 h 1616047"/>
              <a:gd name="connsiteX1" fmla="*/ 2693412 w 2693412"/>
              <a:gd name="connsiteY1" fmla="*/ 0 h 1616047"/>
              <a:gd name="connsiteX2" fmla="*/ 2693412 w 2693412"/>
              <a:gd name="connsiteY2" fmla="*/ 1616047 h 1616047"/>
              <a:gd name="connsiteX3" fmla="*/ 0 w 2693412"/>
              <a:gd name="connsiteY3" fmla="*/ 1616047 h 1616047"/>
              <a:gd name="connsiteX4" fmla="*/ 0 w 2693412"/>
              <a:gd name="connsiteY4" fmla="*/ 0 h 1616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412" h="1616047">
                <a:moveTo>
                  <a:pt x="0" y="0"/>
                </a:moveTo>
                <a:lnTo>
                  <a:pt x="2693412" y="0"/>
                </a:lnTo>
                <a:lnTo>
                  <a:pt x="2693412" y="1616047"/>
                </a:lnTo>
                <a:lnTo>
                  <a:pt x="0" y="1616047"/>
                </a:lnTo>
                <a:lnTo>
                  <a:pt x="0" y="0"/>
                </a:lnTo>
                <a:close/>
              </a:path>
            </a:pathLst>
          </a:custGeom>
          <a:solidFill>
            <a:schemeClr val="accent1"/>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IN" sz="3000" kern="1200" dirty="0" smtClean="0"/>
              <a:t>Customer-based</a:t>
            </a:r>
            <a:endParaRPr lang="en-IN" sz="3000" kern="1200" dirty="0"/>
          </a:p>
        </p:txBody>
      </p:sp>
      <p:sp>
        <p:nvSpPr>
          <p:cNvPr id="8" name="Freeform 7" descr="The box in the second row is placed in the center and is labeled product-use–based." title="Categories of Business Market Segmentation"/>
          <p:cNvSpPr/>
          <p:nvPr/>
        </p:nvSpPr>
        <p:spPr>
          <a:xfrm>
            <a:off x="3215934" y="3709680"/>
            <a:ext cx="2693412" cy="1616047"/>
          </a:xfrm>
          <a:custGeom>
            <a:avLst/>
            <a:gdLst>
              <a:gd name="connsiteX0" fmla="*/ 0 w 2693412"/>
              <a:gd name="connsiteY0" fmla="*/ 0 h 1616047"/>
              <a:gd name="connsiteX1" fmla="*/ 2693412 w 2693412"/>
              <a:gd name="connsiteY1" fmla="*/ 0 h 1616047"/>
              <a:gd name="connsiteX2" fmla="*/ 2693412 w 2693412"/>
              <a:gd name="connsiteY2" fmla="*/ 1616047 h 1616047"/>
              <a:gd name="connsiteX3" fmla="*/ 0 w 2693412"/>
              <a:gd name="connsiteY3" fmla="*/ 1616047 h 1616047"/>
              <a:gd name="connsiteX4" fmla="*/ 0 w 2693412"/>
              <a:gd name="connsiteY4" fmla="*/ 0 h 1616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412" h="1616047">
                <a:moveTo>
                  <a:pt x="0" y="0"/>
                </a:moveTo>
                <a:lnTo>
                  <a:pt x="2693412" y="0"/>
                </a:lnTo>
                <a:lnTo>
                  <a:pt x="2693412" y="1616047"/>
                </a:lnTo>
                <a:lnTo>
                  <a:pt x="0" y="1616047"/>
                </a:lnTo>
                <a:lnTo>
                  <a:pt x="0" y="0"/>
                </a:lnTo>
                <a:close/>
              </a:path>
            </a:pathLst>
          </a:custGeom>
          <a:solidFill>
            <a:schemeClr val="accent1"/>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IN" sz="3000" kern="1200" dirty="0" smtClean="0"/>
              <a:t>Product-use</a:t>
            </a:r>
            <a:r>
              <a:rPr lang="en-US" sz="3000" i="0" kern="1200" dirty="0" smtClean="0"/>
              <a:t>–</a:t>
            </a:r>
            <a:r>
              <a:rPr lang="en-IN" sz="3000" kern="1200" dirty="0" smtClean="0"/>
              <a:t>based</a:t>
            </a:r>
            <a:endParaRPr lang="en-IN" sz="3000" kern="1200" dirty="0"/>
          </a:p>
        </p:txBody>
      </p:sp>
      <p:sp>
        <p:nvSpPr>
          <p:cNvPr id="10"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3</a:t>
            </a:r>
          </a:p>
        </p:txBody>
      </p:sp>
    </p:spTree>
    <p:extLst>
      <p:ext uri="{BB962C8B-B14F-4D97-AF65-F5344CB8AC3E}">
        <p14:creationId xmlns:p14="http://schemas.microsoft.com/office/powerpoint/2010/main" val="96119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r>
              <a:rPr lang="en-US" altLang="en-US" dirty="0" smtClean="0">
                <a:latin typeface="Folio Std Medium"/>
                <a:ea typeface="Franklin Gothic Medium" panose="020B0603020102020204" pitchFamily="34" charset="0"/>
                <a:cs typeface="Franklin Gothic Medium" panose="020B0603020102020204" pitchFamily="34" charset="0"/>
              </a:rPr>
              <a:t>Marketing Mix</a:t>
            </a:r>
          </a:p>
        </p:txBody>
      </p:sp>
      <p:sp>
        <p:nvSpPr>
          <p:cNvPr id="24579" name="Content Placeholder 6"/>
          <p:cNvSpPr>
            <a:spLocks noGrp="1"/>
          </p:cNvSpPr>
          <p:nvPr>
            <p:ph idx="1"/>
          </p:nvPr>
        </p:nvSpPr>
        <p:spPr/>
        <p:txBody>
          <a:bodyPr/>
          <a:lstStyle/>
          <a:p>
            <a:r>
              <a:rPr lang="en-US" altLang="en-US" dirty="0" smtClean="0"/>
              <a:t>Blend of marketing strategies for:</a:t>
            </a:r>
          </a:p>
          <a:p>
            <a:pPr marL="639763" lvl="1" indent="-273050">
              <a:buFont typeface="Arial" panose="020B0604020202020204" pitchFamily="34" charset="0"/>
              <a:buChar char="•"/>
            </a:pPr>
            <a:r>
              <a:rPr lang="en-US" altLang="en-US" dirty="0" smtClean="0"/>
              <a:t>Product</a:t>
            </a:r>
          </a:p>
          <a:p>
            <a:pPr marL="639763" lvl="1" indent="-273050">
              <a:buFont typeface="Arial" panose="020B0604020202020204" pitchFamily="34" charset="0"/>
              <a:buChar char="•"/>
            </a:pPr>
            <a:r>
              <a:rPr lang="en-US" altLang="en-US" dirty="0" smtClean="0"/>
              <a:t>Price</a:t>
            </a:r>
          </a:p>
          <a:p>
            <a:pPr marL="639763" lvl="1" indent="-273050">
              <a:buFont typeface="Arial" panose="020B0604020202020204" pitchFamily="34" charset="0"/>
              <a:buChar char="•"/>
            </a:pPr>
            <a:r>
              <a:rPr lang="en-US" altLang="en-US" dirty="0" smtClean="0"/>
              <a:t>Distribution</a:t>
            </a:r>
          </a:p>
          <a:p>
            <a:pPr marL="639763" lvl="1" indent="-273050">
              <a:buFont typeface="Arial" panose="020B0604020202020204" pitchFamily="34" charset="0"/>
              <a:buChar char="•"/>
            </a:pPr>
            <a:r>
              <a:rPr lang="en-US" altLang="en-US" dirty="0" smtClean="0"/>
              <a:t>Promotion</a:t>
            </a:r>
          </a:p>
          <a:p>
            <a:pPr marL="342583" indent="-273050">
              <a:buFont typeface="Arial" panose="020B0604020202020204" pitchFamily="34" charset="0"/>
              <a:buChar char="•"/>
            </a:pPr>
            <a:r>
              <a:rPr lang="en-US" altLang="en-US" dirty="0"/>
              <a:t>Firms need to reevaluate their marketing mix for each new country they enter</a:t>
            </a:r>
            <a:endParaRPr lang="en-US" altLang="en-US" dirty="0" smtClean="0"/>
          </a:p>
        </p:txBody>
      </p:sp>
      <p:sp>
        <p:nvSpPr>
          <p:cNvPr id="5"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a:t>Elements </a:t>
            </a:r>
            <a:r>
              <a:rPr lang="en-IN" dirty="0" smtClean="0"/>
              <a:t>of the External Marketing Environment</a:t>
            </a:r>
            <a:endParaRPr lang="en-IN" dirty="0"/>
          </a:p>
        </p:txBody>
      </p:sp>
      <p:sp>
        <p:nvSpPr>
          <p:cNvPr id="3" name="Content Placeholder 2"/>
          <p:cNvSpPr>
            <a:spLocks noGrp="1"/>
          </p:cNvSpPr>
          <p:nvPr>
            <p:ph idx="1"/>
          </p:nvPr>
        </p:nvSpPr>
        <p:spPr/>
        <p:txBody>
          <a:bodyPr/>
          <a:lstStyle/>
          <a:p>
            <a:r>
              <a:rPr lang="en-IN" dirty="0" smtClean="0"/>
              <a:t>Competitive </a:t>
            </a:r>
          </a:p>
          <a:p>
            <a:r>
              <a:rPr lang="en-IN" dirty="0" smtClean="0"/>
              <a:t>Economic </a:t>
            </a:r>
          </a:p>
          <a:p>
            <a:r>
              <a:rPr lang="en-IN" dirty="0" smtClean="0"/>
              <a:t>Social or cultural</a:t>
            </a:r>
          </a:p>
          <a:p>
            <a:r>
              <a:rPr lang="en-IN" dirty="0"/>
              <a:t>Technological </a:t>
            </a:r>
            <a:endParaRPr lang="en-IN" dirty="0" smtClean="0"/>
          </a:p>
          <a:p>
            <a:r>
              <a:rPr lang="en-IN" dirty="0" smtClean="0"/>
              <a:t>Political </a:t>
            </a:r>
            <a:r>
              <a:rPr lang="en-IN" dirty="0"/>
              <a:t>or </a:t>
            </a:r>
            <a:r>
              <a:rPr lang="en-IN" dirty="0" smtClean="0"/>
              <a:t>legal</a:t>
            </a:r>
            <a:endParaRPr lang="en-IN" dirty="0"/>
          </a:p>
        </p:txBody>
      </p:sp>
      <p:sp>
        <p:nvSpPr>
          <p:cNvPr id="5"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3</a:t>
            </a:r>
          </a:p>
        </p:txBody>
      </p:sp>
    </p:spTree>
    <p:extLst>
      <p:ext uri="{BB962C8B-B14F-4D97-AF65-F5344CB8AC3E}">
        <p14:creationId xmlns:p14="http://schemas.microsoft.com/office/powerpoint/2010/main" val="371303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1491342" y="476924"/>
            <a:ext cx="7205186" cy="983201"/>
          </a:xfrm>
        </p:spPr>
        <p:txBody>
          <a:bodyPr>
            <a:noAutofit/>
          </a:bodyPr>
          <a:lstStyle/>
          <a:p>
            <a:pPr marL="1279525" indent="-1279525"/>
            <a:r>
              <a:rPr lang="en-US" altLang="en-US" sz="2500" dirty="0" smtClean="0">
                <a:solidFill>
                  <a:schemeClr val="bg1"/>
                </a:solidFill>
                <a:latin typeface="Folio Std Medium"/>
                <a:ea typeface="Franklin Gothic Medium" panose="020B0603020102020204" pitchFamily="34" charset="0"/>
                <a:cs typeface="Franklin Gothic Medium" panose="020B0603020102020204" pitchFamily="34" charset="0"/>
              </a:rPr>
              <a:t>11.5	</a:t>
            </a:r>
            <a:r>
              <a:rPr lang="en-US" altLang="en-US" sz="2500" dirty="0" smtClean="0">
                <a:latin typeface="Folio Std Medium"/>
                <a:ea typeface="Franklin Gothic Medium" panose="020B0603020102020204" pitchFamily="34" charset="0"/>
                <a:cs typeface="Franklin Gothic Medium" panose="020B0603020102020204" pitchFamily="34" charset="0"/>
              </a:rPr>
              <a:t>Elements That Influence the Consumer Decision-Making Process</a:t>
            </a:r>
          </a:p>
        </p:txBody>
      </p:sp>
      <p:graphicFrame>
        <p:nvGraphicFramePr>
          <p:cNvPr id="2" name="Table 1"/>
          <p:cNvGraphicFramePr>
            <a:graphicFrameLocks noGrp="1"/>
          </p:cNvGraphicFramePr>
          <p:nvPr>
            <p:extLst>
              <p:ext uri="{D42A27DB-BD31-4B8C-83A1-F6EECF244321}">
                <p14:modId xmlns:p14="http://schemas.microsoft.com/office/powerpoint/2010/main" val="961298977"/>
              </p:ext>
            </p:extLst>
          </p:nvPr>
        </p:nvGraphicFramePr>
        <p:xfrm>
          <a:off x="416857" y="1684431"/>
          <a:ext cx="8520768" cy="2560320"/>
        </p:xfrm>
        <a:graphic>
          <a:graphicData uri="http://schemas.openxmlformats.org/drawingml/2006/table">
            <a:tbl>
              <a:tblPr firstRow="1" bandRow="1">
                <a:tableStyleId>{5C22544A-7EE6-4342-B048-85BDC9FD1C3A}</a:tableStyleId>
              </a:tblPr>
              <a:tblGrid>
                <a:gridCol w="1497669"/>
                <a:gridCol w="7023099"/>
              </a:tblGrid>
              <a:tr h="418353">
                <a:tc>
                  <a:txBody>
                    <a:bodyPr/>
                    <a:lstStyle/>
                    <a:p>
                      <a:r>
                        <a:rPr lang="en-IN" sz="2400" dirty="0" smtClean="0"/>
                        <a:t>Influence</a:t>
                      </a:r>
                      <a:endParaRPr lang="en-IN" dirty="0"/>
                    </a:p>
                  </a:txBody>
                  <a:tcPr/>
                </a:tc>
                <a:tc>
                  <a:txBody>
                    <a:bodyPr/>
                    <a:lstStyle/>
                    <a:p>
                      <a:r>
                        <a:rPr lang="en-IN" sz="2400" dirty="0" smtClean="0"/>
                        <a:t>Description</a:t>
                      </a:r>
                      <a:endParaRPr lang="en-IN" sz="2400" dirty="0"/>
                    </a:p>
                  </a:txBody>
                  <a:tcPr/>
                </a:tc>
              </a:tr>
              <a:tr h="686174">
                <a:tc>
                  <a:txBody>
                    <a:bodyPr/>
                    <a:lstStyle/>
                    <a:p>
                      <a:r>
                        <a:rPr lang="en-IN" dirty="0" smtClean="0">
                          <a:solidFill>
                            <a:schemeClr val="tx2"/>
                          </a:solidFill>
                        </a:rPr>
                        <a:t>Cultural</a:t>
                      </a:r>
                      <a:endParaRPr lang="en-IN" dirty="0">
                        <a:solidFill>
                          <a:schemeClr val="tx2"/>
                        </a:solidFill>
                      </a:endParaRPr>
                    </a:p>
                  </a:txBody>
                  <a:tcPr/>
                </a:tc>
                <a:tc>
                  <a:txBody>
                    <a:bodyPr/>
                    <a:lstStyle/>
                    <a:p>
                      <a:pPr marL="285750" indent="-285750">
                        <a:buFont typeface="Arial" panose="020B0604020202020204" pitchFamily="34" charset="0"/>
                        <a:buChar char="•"/>
                      </a:pPr>
                      <a:r>
                        <a:rPr lang="en-IN" sz="1800" b="0" i="1" u="none" strike="noStrike" kern="1200" baseline="0" dirty="0" smtClean="0">
                          <a:solidFill>
                            <a:schemeClr val="tx2"/>
                          </a:solidFill>
                          <a:latin typeface="+mn-lt"/>
                          <a:ea typeface="+mn-ea"/>
                          <a:cs typeface="+mn-cs"/>
                        </a:rPr>
                        <a:t>Culture: </a:t>
                      </a:r>
                      <a:r>
                        <a:rPr lang="en-IN" sz="1800" b="0" i="0" u="none" strike="noStrike" kern="1200" baseline="0" dirty="0" smtClean="0">
                          <a:solidFill>
                            <a:schemeClr val="tx2"/>
                          </a:solidFill>
                          <a:latin typeface="+mn-lt"/>
                          <a:ea typeface="+mn-ea"/>
                          <a:cs typeface="+mn-cs"/>
                        </a:rPr>
                        <a:t>The values, attitudes, and customs shared by members of a society</a:t>
                      </a:r>
                    </a:p>
                    <a:p>
                      <a:pPr marL="285750" indent="-285750">
                        <a:buFont typeface="Arial" panose="020B0604020202020204" pitchFamily="34" charset="0"/>
                        <a:buChar char="•"/>
                      </a:pPr>
                      <a:r>
                        <a:rPr lang="en-IN" sz="1800" b="0" i="1" u="none" strike="noStrike" kern="1200" baseline="0" dirty="0" smtClean="0">
                          <a:solidFill>
                            <a:schemeClr val="tx2"/>
                          </a:solidFill>
                          <a:latin typeface="+mn-lt"/>
                          <a:ea typeface="+mn-ea"/>
                          <a:cs typeface="+mn-cs"/>
                        </a:rPr>
                        <a:t>Subculture: </a:t>
                      </a:r>
                      <a:r>
                        <a:rPr lang="en-IN" sz="1800" b="0" i="0" u="none" strike="noStrike" kern="1200" baseline="0" dirty="0" smtClean="0">
                          <a:solidFill>
                            <a:schemeClr val="tx2"/>
                          </a:solidFill>
                          <a:latin typeface="+mn-lt"/>
                          <a:ea typeface="+mn-ea"/>
                          <a:cs typeface="+mn-cs"/>
                        </a:rPr>
                        <a:t>A smaller division of the broader culture</a:t>
                      </a:r>
                    </a:p>
                    <a:p>
                      <a:pPr marL="285750" indent="-285750">
                        <a:buFont typeface="Arial" panose="020B0604020202020204" pitchFamily="34" charset="0"/>
                        <a:buChar char="•"/>
                      </a:pPr>
                      <a:r>
                        <a:rPr lang="en-IN" sz="1800" b="0" i="1" u="none" strike="noStrike" kern="1200" baseline="0" dirty="0" smtClean="0">
                          <a:solidFill>
                            <a:schemeClr val="tx2"/>
                          </a:solidFill>
                          <a:latin typeface="+mn-lt"/>
                          <a:ea typeface="+mn-ea"/>
                          <a:cs typeface="+mn-cs"/>
                        </a:rPr>
                        <a:t>Social Class: </a:t>
                      </a:r>
                      <a:r>
                        <a:rPr lang="en-IN" sz="1800" b="0" i="0" u="none" strike="noStrike" kern="1200" baseline="0" dirty="0" smtClean="0">
                          <a:solidFill>
                            <a:schemeClr val="tx2"/>
                          </a:solidFill>
                          <a:latin typeface="+mn-lt"/>
                          <a:ea typeface="+mn-ea"/>
                          <a:cs typeface="+mn-cs"/>
                        </a:rPr>
                        <a:t>Societal position driven largely by income and occupation</a:t>
                      </a:r>
                      <a:endParaRPr lang="en-IN" dirty="0">
                        <a:solidFill>
                          <a:schemeClr val="tx2"/>
                        </a:solidFill>
                      </a:endParaRPr>
                    </a:p>
                  </a:txBody>
                  <a:tcPr/>
                </a:tc>
              </a:tr>
              <a:tr h="686174">
                <a:tc>
                  <a:txBody>
                    <a:bodyPr/>
                    <a:lstStyle/>
                    <a:p>
                      <a:r>
                        <a:rPr lang="en-IN" dirty="0" smtClean="0">
                          <a:solidFill>
                            <a:schemeClr val="tx2"/>
                          </a:solidFill>
                        </a:rPr>
                        <a:t>Social</a:t>
                      </a:r>
                      <a:endParaRPr lang="en-IN" dirty="0">
                        <a:solidFill>
                          <a:schemeClr val="tx2"/>
                        </a:solidFill>
                      </a:endParaRPr>
                    </a:p>
                  </a:txBody>
                  <a:tcPr/>
                </a:tc>
                <a:tc>
                  <a:txBody>
                    <a:bodyPr/>
                    <a:lstStyle/>
                    <a:p>
                      <a:pPr marL="285750" indent="-285750">
                        <a:buFont typeface="Arial" panose="020B0604020202020204" pitchFamily="34" charset="0"/>
                        <a:buChar char="•"/>
                      </a:pPr>
                      <a:r>
                        <a:rPr lang="en-IN" sz="1800" b="0" i="1" u="none" strike="noStrike" kern="1200" baseline="0" dirty="0" smtClean="0">
                          <a:solidFill>
                            <a:schemeClr val="tx2"/>
                          </a:solidFill>
                          <a:latin typeface="+mn-lt"/>
                          <a:ea typeface="+mn-ea"/>
                          <a:cs typeface="+mn-cs"/>
                        </a:rPr>
                        <a:t>Family: </a:t>
                      </a:r>
                      <a:r>
                        <a:rPr lang="en-IN" sz="1800" b="0" i="0" u="none" strike="noStrike" kern="1200" baseline="0" dirty="0" smtClean="0">
                          <a:solidFill>
                            <a:schemeClr val="tx2"/>
                          </a:solidFill>
                          <a:latin typeface="+mn-lt"/>
                          <a:ea typeface="+mn-ea"/>
                          <a:cs typeface="+mn-cs"/>
                        </a:rPr>
                        <a:t>A powerful force in consumption choices</a:t>
                      </a:r>
                    </a:p>
                    <a:p>
                      <a:pPr marL="285750" indent="-285750">
                        <a:buFont typeface="Arial" panose="020B0604020202020204" pitchFamily="34" charset="0"/>
                        <a:buChar char="•"/>
                      </a:pPr>
                      <a:r>
                        <a:rPr lang="en-IN" sz="1800" b="0" i="1" u="none" strike="noStrike" kern="1200" baseline="0" dirty="0" smtClean="0">
                          <a:solidFill>
                            <a:schemeClr val="tx2"/>
                          </a:solidFill>
                          <a:latin typeface="+mn-lt"/>
                          <a:ea typeface="+mn-ea"/>
                          <a:cs typeface="+mn-cs"/>
                        </a:rPr>
                        <a:t>Friends: </a:t>
                      </a:r>
                      <a:r>
                        <a:rPr lang="en-IN" sz="1800" b="0" i="0" u="none" strike="noStrike" kern="1200" baseline="0" dirty="0" smtClean="0">
                          <a:solidFill>
                            <a:schemeClr val="tx2"/>
                          </a:solidFill>
                          <a:latin typeface="+mn-lt"/>
                          <a:ea typeface="+mn-ea"/>
                          <a:cs typeface="+mn-cs"/>
                        </a:rPr>
                        <a:t>Another powerful force, especially for high-profile purchases</a:t>
                      </a:r>
                    </a:p>
                    <a:p>
                      <a:pPr marL="285750" indent="-285750">
                        <a:buFont typeface="Arial" panose="020B0604020202020204" pitchFamily="34" charset="0"/>
                        <a:buChar char="•"/>
                      </a:pPr>
                      <a:r>
                        <a:rPr lang="en-IN" sz="1800" b="0" i="1" u="none" strike="noStrike" kern="1200" baseline="0" dirty="0" smtClean="0">
                          <a:solidFill>
                            <a:schemeClr val="tx2"/>
                          </a:solidFill>
                          <a:latin typeface="+mn-lt"/>
                          <a:ea typeface="+mn-ea"/>
                          <a:cs typeface="+mn-cs"/>
                        </a:rPr>
                        <a:t>Reference Groups: </a:t>
                      </a:r>
                      <a:r>
                        <a:rPr lang="en-IN" sz="1800" b="0" i="0" u="none" strike="noStrike" kern="1200" baseline="0" dirty="0" smtClean="0">
                          <a:solidFill>
                            <a:schemeClr val="tx2"/>
                          </a:solidFill>
                          <a:latin typeface="+mn-lt"/>
                          <a:ea typeface="+mn-ea"/>
                          <a:cs typeface="+mn-cs"/>
                        </a:rPr>
                        <a:t>Groups that give consumers a point of comparison</a:t>
                      </a:r>
                      <a:endParaRPr lang="en-IN" dirty="0">
                        <a:solidFill>
                          <a:schemeClr val="tx2"/>
                        </a:solidFill>
                      </a:endParaRPr>
                    </a:p>
                  </a:txBody>
                  <a:tcPr/>
                </a:tc>
              </a:tr>
            </a:tbl>
          </a:graphicData>
        </a:graphic>
      </p:graphicFrame>
      <p:sp>
        <p:nvSpPr>
          <p:cNvPr id="5"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Learning Outcomes</a:t>
            </a:r>
            <a:endParaRPr lang="en-IN" dirty="0"/>
          </a:p>
        </p:txBody>
      </p:sp>
      <p:sp>
        <p:nvSpPr>
          <p:cNvPr id="15362" name="Content Placeholder 2"/>
          <p:cNvSpPr>
            <a:spLocks noGrp="1"/>
          </p:cNvSpPr>
          <p:nvPr>
            <p:ph idx="1"/>
          </p:nvPr>
        </p:nvSpPr>
        <p:spPr/>
        <p:txBody>
          <a:bodyPr>
            <a:noAutofit/>
          </a:bodyPr>
          <a:lstStyle/>
          <a:p>
            <a:pPr eaLnBrk="1" hangingPunct="1">
              <a:spcAft>
                <a:spcPts val="600"/>
              </a:spcAft>
              <a:buFont typeface="+mj-lt"/>
              <a:buAutoNum type="arabicPeriod"/>
            </a:pPr>
            <a:r>
              <a:rPr lang="en-US" altLang="en-US" dirty="0" smtClean="0">
                <a:latin typeface="Folio Std Medium"/>
                <a:ea typeface="Rockwell" panose="02060603020205020403" pitchFamily="18" charset="0"/>
                <a:cs typeface="Rockwell" panose="02060603020205020403" pitchFamily="18" charset="0"/>
              </a:rPr>
              <a:t>Discuss the objectives, the process, and the scope of marketing</a:t>
            </a:r>
          </a:p>
          <a:p>
            <a:pPr eaLnBrk="1" hangingPunct="1">
              <a:spcAft>
                <a:spcPts val="600"/>
              </a:spcAft>
              <a:buFont typeface="+mj-lt"/>
              <a:buAutoNum type="arabicPeriod"/>
            </a:pPr>
            <a:r>
              <a:rPr lang="en-US" altLang="en-US" dirty="0" smtClean="0">
                <a:latin typeface="Folio Std Medium"/>
                <a:ea typeface="Rockwell" panose="02060603020205020403" pitchFamily="18" charset="0"/>
                <a:cs typeface="Rockwell" panose="02060603020205020403" pitchFamily="18" charset="0"/>
              </a:rPr>
              <a:t>Identify the role of the customer in marketing</a:t>
            </a:r>
          </a:p>
          <a:p>
            <a:pPr eaLnBrk="1" hangingPunct="1">
              <a:spcAft>
                <a:spcPts val="600"/>
              </a:spcAft>
              <a:buFont typeface="+mj-lt"/>
              <a:buAutoNum type="arabicPeriod"/>
            </a:pPr>
            <a:r>
              <a:rPr lang="en-US" altLang="en-US" dirty="0" smtClean="0">
                <a:latin typeface="Folio Std Medium"/>
                <a:ea typeface="Rockwell" panose="02060603020205020403" pitchFamily="18" charset="0"/>
                <a:cs typeface="Rockwell" panose="02060603020205020403" pitchFamily="18" charset="0"/>
              </a:rPr>
              <a:t>Explain each element of marketing strategy</a:t>
            </a:r>
          </a:p>
          <a:p>
            <a:pPr eaLnBrk="1" hangingPunct="1">
              <a:spcAft>
                <a:spcPts val="600"/>
              </a:spcAft>
              <a:buFont typeface="+mj-lt"/>
              <a:buAutoNum type="arabicPeriod"/>
            </a:pPr>
            <a:r>
              <a:rPr lang="en-US" altLang="en-US" dirty="0" smtClean="0">
                <a:latin typeface="Folio Std Medium"/>
                <a:ea typeface="Rockwell" panose="02060603020205020403" pitchFamily="18" charset="0"/>
                <a:cs typeface="Rockwell" panose="02060603020205020403" pitchFamily="18" charset="0"/>
              </a:rPr>
              <a:t>Describe the consumer and business decision-making process</a:t>
            </a:r>
          </a:p>
          <a:p>
            <a:pPr eaLnBrk="1" hangingPunct="1">
              <a:spcAft>
                <a:spcPts val="600"/>
              </a:spcAft>
              <a:buFont typeface="+mj-lt"/>
              <a:buAutoNum type="arabicPeriod"/>
            </a:pPr>
            <a:r>
              <a:rPr lang="en-US" altLang="en-US" dirty="0" smtClean="0">
                <a:latin typeface="Folio Std Medium"/>
                <a:ea typeface="Rockwell" panose="02060603020205020403" pitchFamily="18" charset="0"/>
                <a:cs typeface="Rockwell" panose="02060603020205020403" pitchFamily="18" charset="0"/>
              </a:rPr>
              <a:t>Discuss the key elements of marketing research</a:t>
            </a:r>
          </a:p>
          <a:p>
            <a:pPr eaLnBrk="1" hangingPunct="1">
              <a:spcAft>
                <a:spcPts val="600"/>
              </a:spcAft>
              <a:buFont typeface="+mj-lt"/>
              <a:buAutoNum type="arabicPeriod"/>
            </a:pPr>
            <a:r>
              <a:rPr lang="en-US" altLang="en-US" dirty="0" smtClean="0">
                <a:latin typeface="Folio Std Medium"/>
                <a:ea typeface="Rockwell" panose="02060603020205020403" pitchFamily="18" charset="0"/>
                <a:cs typeface="Rockwell" panose="02060603020205020403" pitchFamily="18" charset="0"/>
              </a:rPr>
              <a:t>Explain the roles of social responsibility and technology in marketing</a:t>
            </a:r>
          </a:p>
          <a:p>
            <a:pPr eaLnBrk="1" hangingPunct="1">
              <a:spcAft>
                <a:spcPts val="600"/>
              </a:spcAft>
              <a:buFont typeface="+mj-lt"/>
              <a:buAutoNum type="arabicPeriod"/>
            </a:pPr>
            <a:endParaRPr lang="en-US" altLang="en-US" dirty="0" smtClean="0">
              <a:latin typeface="Folio Std Medium"/>
              <a:ea typeface="Rockwell" panose="02060603020205020403" pitchFamily="18" charset="0"/>
              <a:cs typeface="Rockwell" panose="02060603020205020403"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279525" indent="-1279525"/>
            <a:r>
              <a:rPr lang="en-US" altLang="en-US" dirty="0" smtClean="0">
                <a:latin typeface="Folio Std Medium"/>
                <a:ea typeface="Franklin Gothic Medium" panose="020B0603020102020204" pitchFamily="34" charset="0"/>
                <a:cs typeface="Franklin Gothic Medium" panose="020B0603020102020204" pitchFamily="34" charset="0"/>
              </a:rPr>
              <a:t>11.5	Elements </a:t>
            </a:r>
            <a:r>
              <a:rPr lang="en-US" altLang="en-US" dirty="0">
                <a:latin typeface="Folio Std Medium"/>
                <a:ea typeface="Franklin Gothic Medium" panose="020B0603020102020204" pitchFamily="34" charset="0"/>
                <a:cs typeface="Franklin Gothic Medium" panose="020B0603020102020204" pitchFamily="34" charset="0"/>
              </a:rPr>
              <a:t>That Influence </a:t>
            </a:r>
            <a:r>
              <a:rPr lang="en-US" altLang="en-US" dirty="0" smtClean="0">
                <a:latin typeface="Folio Std Medium"/>
                <a:ea typeface="Franklin Gothic Medium" panose="020B0603020102020204" pitchFamily="34" charset="0"/>
                <a:cs typeface="Franklin Gothic Medium" panose="020B0603020102020204" pitchFamily="34" charset="0"/>
              </a:rPr>
              <a:t>the Consume Decision-Making Process </a:t>
            </a:r>
            <a:r>
              <a:rPr lang="en-US" altLang="en-US" sz="2200" dirty="0" smtClean="0">
                <a:latin typeface="Folio Std Medium"/>
                <a:ea typeface="Franklin Gothic Medium" panose="020B0603020102020204" pitchFamily="34" charset="0"/>
                <a:cs typeface="Franklin Gothic Medium" panose="020B0603020102020204" pitchFamily="34" charset="0"/>
              </a:rPr>
              <a:t>(continued)</a:t>
            </a:r>
            <a:endParaRPr lang="en-IN" sz="2200" dirty="0"/>
          </a:p>
        </p:txBody>
      </p:sp>
      <p:graphicFrame>
        <p:nvGraphicFramePr>
          <p:cNvPr id="3" name="Table 2"/>
          <p:cNvGraphicFramePr>
            <a:graphicFrameLocks noGrp="1"/>
          </p:cNvGraphicFramePr>
          <p:nvPr>
            <p:extLst>
              <p:ext uri="{D42A27DB-BD31-4B8C-83A1-F6EECF244321}">
                <p14:modId xmlns:p14="http://schemas.microsoft.com/office/powerpoint/2010/main" val="1442241846"/>
              </p:ext>
            </p:extLst>
          </p:nvPr>
        </p:nvGraphicFramePr>
        <p:xfrm>
          <a:off x="457200" y="1600200"/>
          <a:ext cx="8383164" cy="2560320"/>
        </p:xfrm>
        <a:graphic>
          <a:graphicData uri="http://schemas.openxmlformats.org/drawingml/2006/table">
            <a:tbl>
              <a:tblPr firstRow="1" bandRow="1">
                <a:tableStyleId>{5C22544A-7EE6-4342-B048-85BDC9FD1C3A}</a:tableStyleId>
              </a:tblPr>
              <a:tblGrid>
                <a:gridCol w="1462596"/>
                <a:gridCol w="6920568"/>
              </a:tblGrid>
              <a:tr h="443753">
                <a:tc>
                  <a:txBody>
                    <a:bodyPr/>
                    <a:lstStyle/>
                    <a:p>
                      <a:r>
                        <a:rPr lang="en-IN" sz="2400" dirty="0" smtClean="0"/>
                        <a:t>Influence</a:t>
                      </a:r>
                      <a:endParaRPr lang="en-IN" dirty="0"/>
                    </a:p>
                  </a:txBody>
                  <a:tcPr/>
                </a:tc>
                <a:tc>
                  <a:txBody>
                    <a:bodyPr/>
                    <a:lstStyle/>
                    <a:p>
                      <a:r>
                        <a:rPr lang="en-IN" sz="2400" dirty="0" smtClean="0"/>
                        <a:t>Description</a:t>
                      </a:r>
                      <a:endParaRPr lang="en-IN" sz="2400" dirty="0"/>
                    </a:p>
                  </a:txBody>
                  <a:tcPr/>
                </a:tc>
              </a:tr>
              <a:tr h="686174">
                <a:tc>
                  <a:txBody>
                    <a:bodyPr/>
                    <a:lstStyle/>
                    <a:p>
                      <a:r>
                        <a:rPr lang="en-IN" dirty="0" smtClean="0">
                          <a:solidFill>
                            <a:schemeClr val="tx2"/>
                          </a:solidFill>
                        </a:rPr>
                        <a:t>Personal</a:t>
                      </a:r>
                      <a:endParaRPr lang="en-IN" dirty="0">
                        <a:solidFill>
                          <a:schemeClr val="tx2"/>
                        </a:solidFill>
                      </a:endParaRPr>
                    </a:p>
                  </a:txBody>
                  <a:tcPr/>
                </a:tc>
                <a:tc>
                  <a:txBody>
                    <a:bodyPr/>
                    <a:lstStyle/>
                    <a:p>
                      <a:pPr marL="285750" indent="-285750">
                        <a:buFont typeface="Arial" panose="020B0604020202020204" pitchFamily="34" charset="0"/>
                        <a:buChar char="•"/>
                      </a:pPr>
                      <a:r>
                        <a:rPr lang="en-IN" sz="1800" b="0" i="1" u="none" strike="noStrike" kern="1200" baseline="0" dirty="0" smtClean="0">
                          <a:solidFill>
                            <a:schemeClr val="tx2"/>
                          </a:solidFill>
                          <a:latin typeface="+mn-lt"/>
                          <a:ea typeface="+mn-ea"/>
                          <a:cs typeface="+mn-cs"/>
                        </a:rPr>
                        <a:t>Demographics: </a:t>
                      </a:r>
                      <a:r>
                        <a:rPr lang="en-IN" sz="1800" b="0" i="0" u="none" strike="noStrike" kern="1200" baseline="0" dirty="0" smtClean="0">
                          <a:solidFill>
                            <a:schemeClr val="tx2"/>
                          </a:solidFill>
                          <a:latin typeface="+mn-lt"/>
                          <a:ea typeface="+mn-ea"/>
                          <a:cs typeface="+mn-cs"/>
                        </a:rPr>
                        <a:t>Measurable characteristics such as age, gender, or income</a:t>
                      </a:r>
                    </a:p>
                    <a:p>
                      <a:pPr marL="285750" indent="-285750">
                        <a:buFont typeface="Arial" panose="020B0604020202020204" pitchFamily="34" charset="0"/>
                        <a:buChar char="•"/>
                      </a:pPr>
                      <a:r>
                        <a:rPr lang="en-IN" sz="1800" b="0" i="1" u="none" strike="noStrike" kern="1200" baseline="0" dirty="0" smtClean="0">
                          <a:solidFill>
                            <a:schemeClr val="tx2"/>
                          </a:solidFill>
                          <a:latin typeface="+mn-lt"/>
                          <a:ea typeface="+mn-ea"/>
                          <a:cs typeface="+mn-cs"/>
                        </a:rPr>
                        <a:t>Personality: </a:t>
                      </a:r>
                      <a:r>
                        <a:rPr lang="en-IN" sz="1800" b="0" i="0" u="none" strike="noStrike" kern="1200" baseline="0" dirty="0" smtClean="0">
                          <a:solidFill>
                            <a:schemeClr val="tx2"/>
                          </a:solidFill>
                          <a:latin typeface="+mn-lt"/>
                          <a:ea typeface="+mn-ea"/>
                          <a:cs typeface="+mn-cs"/>
                        </a:rPr>
                        <a:t>The mix of traits that determines who you are</a:t>
                      </a:r>
                      <a:endParaRPr lang="en-IN" dirty="0">
                        <a:solidFill>
                          <a:schemeClr val="tx2"/>
                        </a:solidFill>
                      </a:endParaRPr>
                    </a:p>
                  </a:txBody>
                  <a:tcPr/>
                </a:tc>
              </a:tr>
              <a:tr h="686174">
                <a:tc>
                  <a:txBody>
                    <a:bodyPr/>
                    <a:lstStyle/>
                    <a:p>
                      <a:r>
                        <a:rPr lang="en-IN" sz="1800" b="0" i="0" u="none" strike="noStrike" kern="1200" baseline="0" dirty="0" smtClean="0">
                          <a:solidFill>
                            <a:schemeClr val="tx2"/>
                          </a:solidFill>
                          <a:latin typeface="+mn-lt"/>
                          <a:ea typeface="+mn-ea"/>
                          <a:cs typeface="+mn-cs"/>
                        </a:rPr>
                        <a:t>Psychological</a:t>
                      </a:r>
                      <a:endParaRPr lang="en-IN" b="0" dirty="0">
                        <a:solidFill>
                          <a:schemeClr val="tx2"/>
                        </a:solidFill>
                      </a:endParaRPr>
                    </a:p>
                  </a:txBody>
                  <a:tcPr/>
                </a:tc>
                <a:tc>
                  <a:txBody>
                    <a:bodyPr/>
                    <a:lstStyle/>
                    <a:p>
                      <a:pPr marL="285750" indent="-285750">
                        <a:buFont typeface="Arial" panose="020B0604020202020204" pitchFamily="34" charset="0"/>
                        <a:buChar char="•"/>
                      </a:pPr>
                      <a:r>
                        <a:rPr lang="en-IN" sz="1800" b="0" i="1" u="none" strike="noStrike" kern="1200" baseline="0" dirty="0" smtClean="0">
                          <a:solidFill>
                            <a:schemeClr val="tx2"/>
                          </a:solidFill>
                          <a:latin typeface="+mn-lt"/>
                          <a:ea typeface="+mn-ea"/>
                          <a:cs typeface="+mn-cs"/>
                        </a:rPr>
                        <a:t>Motivation: </a:t>
                      </a:r>
                      <a:r>
                        <a:rPr lang="en-IN" sz="1800" b="0" i="0" u="none" strike="noStrike" kern="1200" baseline="0" dirty="0" smtClean="0">
                          <a:solidFill>
                            <a:schemeClr val="tx2"/>
                          </a:solidFill>
                          <a:latin typeface="+mn-lt"/>
                          <a:ea typeface="+mn-ea"/>
                          <a:cs typeface="+mn-cs"/>
                        </a:rPr>
                        <a:t>Pressing needs that tend to generate action</a:t>
                      </a:r>
                    </a:p>
                    <a:p>
                      <a:pPr marL="285750" indent="-285750">
                        <a:buFont typeface="Arial" panose="020B0604020202020204" pitchFamily="34" charset="0"/>
                        <a:buChar char="•"/>
                      </a:pPr>
                      <a:r>
                        <a:rPr lang="en-IN" sz="1800" b="0" i="1" u="none" strike="noStrike" kern="1200" baseline="0" dirty="0" smtClean="0">
                          <a:solidFill>
                            <a:schemeClr val="tx2"/>
                          </a:solidFill>
                          <a:latin typeface="+mn-lt"/>
                          <a:ea typeface="+mn-ea"/>
                          <a:cs typeface="+mn-cs"/>
                        </a:rPr>
                        <a:t>Attitudes: </a:t>
                      </a:r>
                      <a:r>
                        <a:rPr lang="en-IN" sz="1800" b="0" i="0" u="none" strike="noStrike" kern="1200" baseline="0" dirty="0" smtClean="0">
                          <a:solidFill>
                            <a:schemeClr val="tx2"/>
                          </a:solidFill>
                          <a:latin typeface="+mn-lt"/>
                          <a:ea typeface="+mn-ea"/>
                          <a:cs typeface="+mn-cs"/>
                        </a:rPr>
                        <a:t>Lasting evaluations of (or feelings about) objects or ideas</a:t>
                      </a:r>
                    </a:p>
                    <a:p>
                      <a:pPr marL="285750" indent="-285750">
                        <a:buFont typeface="Arial" panose="020B0604020202020204" pitchFamily="34" charset="0"/>
                        <a:buChar char="•"/>
                      </a:pPr>
                      <a:r>
                        <a:rPr lang="en-IN" sz="1800" b="0" i="1" u="none" strike="noStrike" kern="1200" baseline="0" dirty="0" smtClean="0">
                          <a:solidFill>
                            <a:schemeClr val="tx2"/>
                          </a:solidFill>
                          <a:latin typeface="+mn-lt"/>
                          <a:ea typeface="+mn-ea"/>
                          <a:cs typeface="+mn-cs"/>
                        </a:rPr>
                        <a:t>Perceptions: </a:t>
                      </a:r>
                      <a:r>
                        <a:rPr lang="en-IN" sz="1800" b="0" i="0" u="none" strike="noStrike" kern="1200" baseline="0" dirty="0" smtClean="0">
                          <a:solidFill>
                            <a:schemeClr val="tx2"/>
                          </a:solidFill>
                          <a:latin typeface="+mn-lt"/>
                          <a:ea typeface="+mn-ea"/>
                          <a:cs typeface="+mn-cs"/>
                        </a:rPr>
                        <a:t>How people select, organize, and interpret information</a:t>
                      </a:r>
                    </a:p>
                    <a:p>
                      <a:pPr marL="285750" indent="-285750">
                        <a:buFont typeface="Arial" panose="020B0604020202020204" pitchFamily="34" charset="0"/>
                        <a:buChar char="•"/>
                      </a:pPr>
                      <a:r>
                        <a:rPr lang="en-IN" sz="1800" b="0" i="1" u="none" strike="noStrike" kern="1200" baseline="0" dirty="0" smtClean="0">
                          <a:solidFill>
                            <a:schemeClr val="tx2"/>
                          </a:solidFill>
                          <a:latin typeface="+mn-lt"/>
                          <a:ea typeface="+mn-ea"/>
                          <a:cs typeface="+mn-cs"/>
                        </a:rPr>
                        <a:t>Learning: </a:t>
                      </a:r>
                      <a:r>
                        <a:rPr lang="en-IN" sz="1800" b="0" i="0" u="none" strike="noStrike" kern="1200" baseline="0" dirty="0" smtClean="0">
                          <a:solidFill>
                            <a:schemeClr val="tx2"/>
                          </a:solidFill>
                          <a:latin typeface="+mn-lt"/>
                          <a:ea typeface="+mn-ea"/>
                          <a:cs typeface="+mn-cs"/>
                        </a:rPr>
                        <a:t>Changes in </a:t>
                      </a:r>
                      <a:r>
                        <a:rPr lang="en-IN" sz="1800" b="0" i="0" u="none" strike="noStrike" kern="1200" baseline="0" dirty="0" err="1" smtClean="0">
                          <a:solidFill>
                            <a:schemeClr val="tx2"/>
                          </a:solidFill>
                          <a:latin typeface="+mn-lt"/>
                          <a:ea typeface="+mn-ea"/>
                          <a:cs typeface="+mn-cs"/>
                        </a:rPr>
                        <a:t>behavior</a:t>
                      </a:r>
                      <a:r>
                        <a:rPr lang="en-IN" sz="1800" b="0" i="0" u="none" strike="noStrike" kern="1200" baseline="0" dirty="0" smtClean="0">
                          <a:solidFill>
                            <a:schemeClr val="tx2"/>
                          </a:solidFill>
                          <a:latin typeface="+mn-lt"/>
                          <a:ea typeface="+mn-ea"/>
                          <a:cs typeface="+mn-cs"/>
                        </a:rPr>
                        <a:t> based on experience</a:t>
                      </a:r>
                      <a:endParaRPr lang="en-IN" dirty="0">
                        <a:solidFill>
                          <a:schemeClr val="tx2"/>
                        </a:solidFill>
                      </a:endParaRPr>
                    </a:p>
                  </a:txBody>
                  <a:tcPr/>
                </a:tc>
              </a:tr>
            </a:tbl>
          </a:graphicData>
        </a:graphic>
      </p:graphicFrame>
      <p:sp>
        <p:nvSpPr>
          <p:cNvPr id="4"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3</a:t>
            </a:r>
          </a:p>
        </p:txBody>
      </p:sp>
    </p:spTree>
    <p:extLst>
      <p:ext uri="{BB962C8B-B14F-4D97-AF65-F5344CB8AC3E}">
        <p14:creationId xmlns:p14="http://schemas.microsoft.com/office/powerpoint/2010/main" val="719979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Consumer </a:t>
            </a:r>
            <a:r>
              <a:rPr lang="en-US" dirty="0" smtClean="0"/>
              <a:t>Behavior</a:t>
            </a:r>
            <a:endParaRPr lang="en-US" dirty="0"/>
          </a:p>
        </p:txBody>
      </p:sp>
      <p:sp>
        <p:nvSpPr>
          <p:cNvPr id="3" name="Content Placeholder 2"/>
          <p:cNvSpPr>
            <a:spLocks noGrp="1"/>
          </p:cNvSpPr>
          <p:nvPr>
            <p:ph idx="1"/>
          </p:nvPr>
        </p:nvSpPr>
        <p:spPr/>
        <p:txBody>
          <a:bodyPr/>
          <a:lstStyle/>
          <a:p>
            <a:r>
              <a:rPr lang="en-US" dirty="0" smtClean="0"/>
              <a:t>People's actions when </a:t>
            </a:r>
            <a:r>
              <a:rPr lang="en-US" dirty="0"/>
              <a:t>they are buying, using, </a:t>
            </a:r>
            <a:r>
              <a:rPr lang="en-US" dirty="0" smtClean="0"/>
              <a:t>and discarding </a:t>
            </a:r>
            <a:r>
              <a:rPr lang="en-US" dirty="0"/>
              <a:t>goods and services </a:t>
            </a:r>
            <a:r>
              <a:rPr lang="en-US" dirty="0" smtClean="0"/>
              <a:t>for their personal </a:t>
            </a:r>
            <a:r>
              <a:rPr lang="en-US" dirty="0"/>
              <a:t>consumption</a:t>
            </a:r>
            <a:endParaRPr lang="en-US" b="1" dirty="0" smtClean="0"/>
          </a:p>
          <a:p>
            <a:r>
              <a:rPr lang="en-US" dirty="0" smtClean="0"/>
              <a:t>Explores the reasons behind people’s actions</a:t>
            </a:r>
            <a:endParaRPr lang="en-US" dirty="0"/>
          </a:p>
        </p:txBody>
      </p:sp>
      <p:sp>
        <p:nvSpPr>
          <p:cNvPr id="5"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a:t>
            </a:r>
            <a:r>
              <a:rPr lang="en-IN" altLang="en-US" sz="2000" dirty="0" smtClean="0">
                <a:latin typeface="Folio Std Medium"/>
              </a:rPr>
              <a:t>4</a:t>
            </a:r>
            <a:endParaRPr lang="en-IN" altLang="en-US" sz="2000" dirty="0">
              <a:latin typeface="Folio Std Medium"/>
            </a:endParaRPr>
          </a:p>
        </p:txBody>
      </p:sp>
    </p:spTree>
    <p:extLst>
      <p:ext uri="{BB962C8B-B14F-4D97-AF65-F5344CB8AC3E}">
        <p14:creationId xmlns:p14="http://schemas.microsoft.com/office/powerpoint/2010/main" val="3389116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Steps in Consumer Decision Process</a:t>
            </a:r>
            <a:endParaRPr lang="en-US" dirty="0"/>
          </a:p>
        </p:txBody>
      </p:sp>
      <p:sp>
        <p:nvSpPr>
          <p:cNvPr id="3" name="Content Placeholder 2"/>
          <p:cNvSpPr>
            <a:spLocks noGrp="1"/>
          </p:cNvSpPr>
          <p:nvPr>
            <p:ph idx="1"/>
          </p:nvPr>
        </p:nvSpPr>
        <p:spPr/>
        <p:txBody>
          <a:bodyPr/>
          <a:lstStyle/>
          <a:p>
            <a:r>
              <a:rPr lang="en-US" dirty="0"/>
              <a:t>Need recognition</a:t>
            </a:r>
          </a:p>
          <a:p>
            <a:r>
              <a:rPr lang="en-US" dirty="0" smtClean="0"/>
              <a:t>Information </a:t>
            </a:r>
            <a:r>
              <a:rPr lang="en-US" dirty="0"/>
              <a:t>search</a:t>
            </a:r>
          </a:p>
          <a:p>
            <a:r>
              <a:rPr lang="en-US" dirty="0" smtClean="0"/>
              <a:t>Evaluation </a:t>
            </a:r>
            <a:r>
              <a:rPr lang="en-US" dirty="0"/>
              <a:t>of alternatives</a:t>
            </a:r>
          </a:p>
          <a:p>
            <a:r>
              <a:rPr lang="en-US" dirty="0" smtClean="0"/>
              <a:t>Purchase </a:t>
            </a:r>
            <a:r>
              <a:rPr lang="en-US" dirty="0"/>
              <a:t>decision</a:t>
            </a:r>
          </a:p>
          <a:p>
            <a:r>
              <a:rPr lang="en-US" dirty="0" smtClean="0"/>
              <a:t>Post-purchase </a:t>
            </a:r>
            <a:r>
              <a:rPr lang="en-US" dirty="0"/>
              <a:t>behavior</a:t>
            </a:r>
          </a:p>
          <a:p>
            <a:pPr lvl="1"/>
            <a:r>
              <a:rPr lang="en-US" b="1" dirty="0" smtClean="0"/>
              <a:t>Cognitive </a:t>
            </a:r>
            <a:r>
              <a:rPr lang="en-US" b="1" dirty="0"/>
              <a:t>dissonance</a:t>
            </a:r>
            <a:r>
              <a:rPr lang="en-US" dirty="0"/>
              <a:t>: Consumer discomfort with a purchase decision, typically for a higher-priced item</a:t>
            </a:r>
          </a:p>
        </p:txBody>
      </p:sp>
      <p:sp>
        <p:nvSpPr>
          <p:cNvPr id="5"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a:t>
            </a:r>
            <a:r>
              <a:rPr lang="en-IN" altLang="en-US" sz="2000" dirty="0" smtClean="0">
                <a:latin typeface="Folio Std Medium"/>
              </a:rPr>
              <a:t>4</a:t>
            </a:r>
            <a:endParaRPr lang="en-IN" altLang="en-US" sz="2000" dirty="0">
              <a:latin typeface="Folio Std Medium"/>
            </a:endParaRPr>
          </a:p>
        </p:txBody>
      </p:sp>
    </p:spTree>
    <p:extLst>
      <p:ext uri="{BB962C8B-B14F-4D97-AF65-F5344CB8AC3E}">
        <p14:creationId xmlns:p14="http://schemas.microsoft.com/office/powerpoint/2010/main" val="1419052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r>
              <a:rPr lang="en-US" altLang="en-US" dirty="0" smtClean="0">
                <a:latin typeface="Folio Std Medium"/>
                <a:ea typeface="Franklin Gothic Medium" panose="020B0603020102020204" pitchFamily="34" charset="0"/>
                <a:cs typeface="Franklin Gothic Medium" panose="020B0603020102020204" pitchFamily="34" charset="0"/>
              </a:rPr>
              <a:t>Business Buyer Behavior</a:t>
            </a:r>
          </a:p>
        </p:txBody>
      </p:sp>
      <p:sp>
        <p:nvSpPr>
          <p:cNvPr id="26627" name="Content Placeholder 3"/>
          <p:cNvSpPr>
            <a:spLocks noGrp="1"/>
          </p:cNvSpPr>
          <p:nvPr>
            <p:ph idx="1"/>
          </p:nvPr>
        </p:nvSpPr>
        <p:spPr/>
        <p:txBody>
          <a:bodyPr/>
          <a:lstStyle/>
          <a:p>
            <a:r>
              <a:rPr lang="en-US" altLang="en-US" dirty="0" smtClean="0"/>
              <a:t>Describes </a:t>
            </a:r>
            <a:r>
              <a:rPr lang="en-US" altLang="en-US" dirty="0"/>
              <a:t>people’s behavior when </a:t>
            </a:r>
            <a:r>
              <a:rPr lang="en-US" altLang="en-US" dirty="0" smtClean="0"/>
              <a:t>they are buying products to use directly or indirectly to produce other products</a:t>
            </a:r>
          </a:p>
          <a:p>
            <a:pPr lvl="1"/>
            <a:r>
              <a:rPr lang="en-US" altLang="en-US" dirty="0" smtClean="0"/>
              <a:t>Decision-making process is based on purchasing training and application of rational criteria</a:t>
            </a:r>
          </a:p>
          <a:p>
            <a:pPr lvl="1"/>
            <a:r>
              <a:rPr lang="en-US" altLang="en-US" dirty="0" smtClean="0"/>
              <a:t>Input </a:t>
            </a:r>
            <a:r>
              <a:rPr lang="en-US" altLang="en-US" dirty="0"/>
              <a:t>is integrated from </a:t>
            </a:r>
            <a:r>
              <a:rPr lang="en-US" altLang="en-US" dirty="0" smtClean="0"/>
              <a:t>a number </a:t>
            </a:r>
            <a:r>
              <a:rPr lang="en-US" altLang="en-US" dirty="0"/>
              <a:t>of internal sources based on a formal process </a:t>
            </a:r>
          </a:p>
          <a:p>
            <a:pPr lvl="1"/>
            <a:r>
              <a:rPr lang="en-US" altLang="en-US" dirty="0" smtClean="0"/>
              <a:t>Customers seek </a:t>
            </a:r>
            <a:r>
              <a:rPr lang="en-US" altLang="en-US" dirty="0"/>
              <a:t>highly customized goods, services, and prices</a:t>
            </a:r>
            <a:endParaRPr lang="en-US" altLang="en-US" dirty="0" smtClean="0"/>
          </a:p>
        </p:txBody>
      </p:sp>
      <p:sp>
        <p:nvSpPr>
          <p:cNvPr id="5"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a:t>
            </a:r>
            <a:r>
              <a:rPr lang="en-IN" altLang="en-US" sz="2000" dirty="0" smtClean="0">
                <a:latin typeface="Folio Std Medium"/>
              </a:rPr>
              <a:t>4</a:t>
            </a:r>
            <a:endParaRPr lang="en-IN" altLang="en-US" sz="2000" dirty="0">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latin typeface="Folio Std Medium"/>
                <a:ea typeface="Franklin Gothic Medium" panose="020B0603020102020204" pitchFamily="34" charset="0"/>
                <a:cs typeface="Franklin Gothic Medium" panose="020B0603020102020204" pitchFamily="34" charset="0"/>
              </a:rPr>
              <a:t>Marketing Research</a:t>
            </a:r>
          </a:p>
        </p:txBody>
      </p:sp>
      <p:sp>
        <p:nvSpPr>
          <p:cNvPr id="27651" name="Content Placeholder 2"/>
          <p:cNvSpPr>
            <a:spLocks noGrp="1"/>
          </p:cNvSpPr>
          <p:nvPr>
            <p:ph idx="1"/>
          </p:nvPr>
        </p:nvSpPr>
        <p:spPr/>
        <p:txBody>
          <a:bodyPr/>
          <a:lstStyle/>
          <a:p>
            <a:r>
              <a:rPr lang="en-US" altLang="en-US" dirty="0" smtClean="0"/>
              <a:t>Process of gathering, interpreting, and applying information to:</a:t>
            </a:r>
          </a:p>
          <a:p>
            <a:pPr lvl="1"/>
            <a:r>
              <a:rPr lang="en-US" altLang="en-US" dirty="0" smtClean="0"/>
              <a:t>Uncover opportunities and challenges</a:t>
            </a:r>
          </a:p>
          <a:p>
            <a:pPr lvl="1"/>
            <a:r>
              <a:rPr lang="en-US" altLang="en-US" dirty="0" smtClean="0"/>
              <a:t>Make better decisions</a:t>
            </a:r>
          </a:p>
          <a:p>
            <a:r>
              <a:rPr lang="en-US" altLang="en-US" dirty="0" smtClean="0"/>
              <a:t>Used to:</a:t>
            </a:r>
          </a:p>
          <a:p>
            <a:pPr lvl="1"/>
            <a:r>
              <a:rPr lang="en-IN" dirty="0"/>
              <a:t>Identify external opportunities and threats </a:t>
            </a:r>
            <a:endParaRPr lang="en-IN" dirty="0" smtClean="0"/>
          </a:p>
          <a:p>
            <a:pPr lvl="1"/>
            <a:r>
              <a:rPr lang="en-IN" dirty="0" smtClean="0"/>
              <a:t>Monitor </a:t>
            </a:r>
            <a:r>
              <a:rPr lang="en-IN" dirty="0"/>
              <a:t>and predict customer </a:t>
            </a:r>
            <a:r>
              <a:rPr lang="en-IN" dirty="0" err="1" smtClean="0"/>
              <a:t>behavior</a:t>
            </a:r>
            <a:endParaRPr lang="en-IN" dirty="0"/>
          </a:p>
          <a:p>
            <a:pPr lvl="1"/>
            <a:r>
              <a:rPr lang="en-IN" dirty="0"/>
              <a:t>Evaluate and improve each area of the marketing mix</a:t>
            </a:r>
            <a:endParaRPr lang="en-US" altLang="en-US" dirty="0" smtClean="0"/>
          </a:p>
        </p:txBody>
      </p:sp>
      <p:sp>
        <p:nvSpPr>
          <p:cNvPr id="5"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Folio Std Medium"/>
                <a:ea typeface="Franklin Gothic Medium" panose="020B0603020102020204" pitchFamily="34" charset="0"/>
                <a:cs typeface="Franklin Gothic Medium" panose="020B0603020102020204" pitchFamily="34" charset="0"/>
              </a:rPr>
              <a:t>Marketing </a:t>
            </a:r>
            <a:r>
              <a:rPr lang="en-US" altLang="en-US" dirty="0" smtClean="0">
                <a:latin typeface="Folio Std Medium"/>
                <a:ea typeface="Franklin Gothic Medium" panose="020B0603020102020204" pitchFamily="34" charset="0"/>
                <a:cs typeface="Franklin Gothic Medium" panose="020B0603020102020204" pitchFamily="34" charset="0"/>
              </a:rPr>
              <a:t>Research - Types of Data</a:t>
            </a:r>
            <a:endParaRPr lang="en-IN" dirty="0"/>
          </a:p>
        </p:txBody>
      </p:sp>
      <p:sp>
        <p:nvSpPr>
          <p:cNvPr id="3" name="Content Placeholder 2"/>
          <p:cNvSpPr>
            <a:spLocks noGrp="1"/>
          </p:cNvSpPr>
          <p:nvPr>
            <p:ph idx="1"/>
          </p:nvPr>
        </p:nvSpPr>
        <p:spPr/>
        <p:txBody>
          <a:bodyPr/>
          <a:lstStyle/>
          <a:p>
            <a:pPr marL="342583" indent="-273050">
              <a:buFont typeface="Arial" panose="020B0604020202020204" pitchFamily="34" charset="0"/>
              <a:buChar char="•"/>
            </a:pPr>
            <a:r>
              <a:rPr lang="en-US" altLang="en-US" b="1" dirty="0"/>
              <a:t>Secondary data</a:t>
            </a:r>
            <a:r>
              <a:rPr lang="en-US" altLang="en-US" dirty="0"/>
              <a:t>: Existing data that marketers gather or purchase for a research project</a:t>
            </a:r>
            <a:endParaRPr lang="en-US" altLang="en-US" b="1" dirty="0"/>
          </a:p>
          <a:p>
            <a:pPr marL="342583" indent="-273050">
              <a:buFont typeface="Arial" panose="020B0604020202020204" pitchFamily="34" charset="0"/>
              <a:buChar char="•"/>
            </a:pPr>
            <a:r>
              <a:rPr lang="en-US" altLang="en-US" b="1" dirty="0"/>
              <a:t>Primary data</a:t>
            </a:r>
            <a:r>
              <a:rPr lang="en-US" altLang="en-US" dirty="0"/>
              <a:t>: New data that marketers compile for a specific research project</a:t>
            </a:r>
          </a:p>
          <a:p>
            <a:endParaRPr lang="en-IN" dirty="0"/>
          </a:p>
        </p:txBody>
      </p:sp>
      <p:sp>
        <p:nvSpPr>
          <p:cNvPr id="4"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5</a:t>
            </a:r>
          </a:p>
        </p:txBody>
      </p:sp>
    </p:spTree>
    <p:extLst>
      <p:ext uri="{BB962C8B-B14F-4D97-AF65-F5344CB8AC3E}">
        <p14:creationId xmlns:p14="http://schemas.microsoft.com/office/powerpoint/2010/main" val="293605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Categories of Primary Research</a:t>
            </a:r>
            <a:endParaRPr lang="en-US" altLang="en-US" dirty="0"/>
          </a:p>
        </p:txBody>
      </p:sp>
      <p:grpSp>
        <p:nvGrpSpPr>
          <p:cNvPr id="2" name="Group 1" descr="There are two small rectangular boxes partially overlapping two large rectangular boxes. Each pair of small and large boxes is placed one below the other. The content in the large box explains the term provided in the small box.  &#10;In the first pair of boxes, the small box is labeled observation. The content in the large box reads does not require the researcher to interact with the research subject. &#10;" title="Categories of Primary Research"/>
          <p:cNvGrpSpPr/>
          <p:nvPr/>
        </p:nvGrpSpPr>
        <p:grpSpPr>
          <a:xfrm>
            <a:off x="993775" y="1570801"/>
            <a:ext cx="7823200" cy="2000880"/>
            <a:chOff x="993775" y="1570801"/>
            <a:chExt cx="7823200" cy="2000880"/>
          </a:xfrm>
        </p:grpSpPr>
        <p:sp>
          <p:nvSpPr>
            <p:cNvPr id="5" name="Freeform 4"/>
            <p:cNvSpPr/>
            <p:nvPr/>
          </p:nvSpPr>
          <p:spPr>
            <a:xfrm>
              <a:off x="993775" y="1984081"/>
              <a:ext cx="7823200" cy="1587600"/>
            </a:xfrm>
            <a:custGeom>
              <a:avLst/>
              <a:gdLst>
                <a:gd name="connsiteX0" fmla="*/ 0 w 7823200"/>
                <a:gd name="connsiteY0" fmla="*/ 0 h 1587600"/>
                <a:gd name="connsiteX1" fmla="*/ 7823200 w 7823200"/>
                <a:gd name="connsiteY1" fmla="*/ 0 h 1587600"/>
                <a:gd name="connsiteX2" fmla="*/ 7823200 w 7823200"/>
                <a:gd name="connsiteY2" fmla="*/ 1587600 h 1587600"/>
                <a:gd name="connsiteX3" fmla="*/ 0 w 7823200"/>
                <a:gd name="connsiteY3" fmla="*/ 1587600 h 1587600"/>
                <a:gd name="connsiteX4" fmla="*/ 0 w 7823200"/>
                <a:gd name="connsiteY4" fmla="*/ 0 h 15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3200" h="1587600">
                  <a:moveTo>
                    <a:pt x="0" y="0"/>
                  </a:moveTo>
                  <a:lnTo>
                    <a:pt x="7823200" y="0"/>
                  </a:lnTo>
                  <a:lnTo>
                    <a:pt x="7823200" y="1587600"/>
                  </a:lnTo>
                  <a:lnTo>
                    <a:pt x="0" y="158760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167" tIns="583184" rIns="607167" bIns="199136" numCol="1" spcCol="1270" anchor="t" anchorCtr="0">
              <a:noAutofit/>
            </a:bodyPr>
            <a:lstStyle/>
            <a:p>
              <a:pPr marL="285750" lvl="1" indent="-285750" algn="l" defTabSz="1244600" rtl="0">
                <a:lnSpc>
                  <a:spcPct val="90000"/>
                </a:lnSpc>
                <a:spcBef>
                  <a:spcPct val="0"/>
                </a:spcBef>
                <a:spcAft>
                  <a:spcPct val="15000"/>
                </a:spcAft>
                <a:buChar char="••"/>
              </a:pPr>
              <a:r>
                <a:rPr lang="en-US" sz="2800" b="0" i="0" kern="1200" dirty="0" smtClean="0">
                  <a:solidFill>
                    <a:schemeClr val="tx2"/>
                  </a:solidFill>
                </a:rPr>
                <a:t>Does not require the researcher to interact with the research subject</a:t>
              </a:r>
              <a:endParaRPr lang="en-IN" sz="2800" b="0" i="0" kern="1200" dirty="0">
                <a:solidFill>
                  <a:schemeClr val="tx2"/>
                </a:solidFill>
              </a:endParaRPr>
            </a:p>
          </p:txBody>
        </p:sp>
        <p:sp>
          <p:nvSpPr>
            <p:cNvPr id="6" name="Freeform 5"/>
            <p:cNvSpPr/>
            <p:nvPr/>
          </p:nvSpPr>
          <p:spPr>
            <a:xfrm>
              <a:off x="1384935" y="1570801"/>
              <a:ext cx="5476240" cy="826560"/>
            </a:xfrm>
            <a:custGeom>
              <a:avLst/>
              <a:gdLst>
                <a:gd name="connsiteX0" fmla="*/ 0 w 5476240"/>
                <a:gd name="connsiteY0" fmla="*/ 137763 h 826560"/>
                <a:gd name="connsiteX1" fmla="*/ 137763 w 5476240"/>
                <a:gd name="connsiteY1" fmla="*/ 0 h 826560"/>
                <a:gd name="connsiteX2" fmla="*/ 5338477 w 5476240"/>
                <a:gd name="connsiteY2" fmla="*/ 0 h 826560"/>
                <a:gd name="connsiteX3" fmla="*/ 5476240 w 5476240"/>
                <a:gd name="connsiteY3" fmla="*/ 137763 h 826560"/>
                <a:gd name="connsiteX4" fmla="*/ 5476240 w 5476240"/>
                <a:gd name="connsiteY4" fmla="*/ 688797 h 826560"/>
                <a:gd name="connsiteX5" fmla="*/ 5338477 w 5476240"/>
                <a:gd name="connsiteY5" fmla="*/ 826560 h 826560"/>
                <a:gd name="connsiteX6" fmla="*/ 137763 w 5476240"/>
                <a:gd name="connsiteY6" fmla="*/ 826560 h 826560"/>
                <a:gd name="connsiteX7" fmla="*/ 0 w 5476240"/>
                <a:gd name="connsiteY7" fmla="*/ 688797 h 826560"/>
                <a:gd name="connsiteX8" fmla="*/ 0 w 5476240"/>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240" h="826560">
                  <a:moveTo>
                    <a:pt x="0" y="137763"/>
                  </a:moveTo>
                  <a:cubicBezTo>
                    <a:pt x="0" y="61679"/>
                    <a:pt x="61679" y="0"/>
                    <a:pt x="137763" y="0"/>
                  </a:cubicBezTo>
                  <a:lnTo>
                    <a:pt x="5338477" y="0"/>
                  </a:lnTo>
                  <a:cubicBezTo>
                    <a:pt x="5414561" y="0"/>
                    <a:pt x="5476240" y="61679"/>
                    <a:pt x="5476240" y="137763"/>
                  </a:cubicBezTo>
                  <a:lnTo>
                    <a:pt x="5476240" y="688797"/>
                  </a:lnTo>
                  <a:cubicBezTo>
                    <a:pt x="5476240" y="764881"/>
                    <a:pt x="5414561" y="826560"/>
                    <a:pt x="5338477" y="826560"/>
                  </a:cubicBezTo>
                  <a:lnTo>
                    <a:pt x="137763" y="826560"/>
                  </a:lnTo>
                  <a:cubicBezTo>
                    <a:pt x="61679" y="826560"/>
                    <a:pt x="0" y="764881"/>
                    <a:pt x="0" y="688797"/>
                  </a:cubicBezTo>
                  <a:lnTo>
                    <a:pt x="0" y="137763"/>
                  </a:lnTo>
                  <a:close/>
                </a:path>
              </a:pathLst>
            </a:custGeom>
            <a:solidFill>
              <a:schemeClr val="accent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7338" tIns="40349" rIns="247338" bIns="40349" numCol="1" spcCol="1270" anchor="ctr" anchorCtr="0">
              <a:noAutofit/>
            </a:bodyPr>
            <a:lstStyle/>
            <a:p>
              <a:pPr lvl="0" algn="l" defTabSz="1244600" rtl="0">
                <a:lnSpc>
                  <a:spcPct val="90000"/>
                </a:lnSpc>
                <a:spcBef>
                  <a:spcPct val="0"/>
                </a:spcBef>
                <a:spcAft>
                  <a:spcPct val="35000"/>
                </a:spcAft>
              </a:pPr>
              <a:r>
                <a:rPr lang="en-US" sz="2800" b="1" kern="1200" dirty="0" smtClean="0"/>
                <a:t>Observation</a:t>
              </a:r>
              <a:endParaRPr lang="en-IN" sz="2800" kern="1200" dirty="0"/>
            </a:p>
          </p:txBody>
        </p:sp>
      </p:grpSp>
      <p:grpSp>
        <p:nvGrpSpPr>
          <p:cNvPr id="3" name="Group 2" descr="In the second pair of boxes, the small box is labeled survey. The content in the large box reads requires the researcher to interact with the research subject.&#10;&#10;" title="Categories of Primary Research"/>
          <p:cNvGrpSpPr/>
          <p:nvPr/>
        </p:nvGrpSpPr>
        <p:grpSpPr>
          <a:xfrm>
            <a:off x="993775" y="3722881"/>
            <a:ext cx="7823200" cy="2000880"/>
            <a:chOff x="993775" y="3722881"/>
            <a:chExt cx="7823200" cy="2000880"/>
          </a:xfrm>
        </p:grpSpPr>
        <p:sp>
          <p:nvSpPr>
            <p:cNvPr id="7" name="Freeform 6" descr="There are two small rectangular boxes partially overlapping two large rectangular boxes. Each pair of small and large boxes is placed one below the other. The content in the larger box explains the term provided in the smaller box.  &#10;In the first pair of boxes, the small box is labeled observation. The content in the large box reads does not require the researcher to interact with the research subject. &#10;In the second pair of boxes, the small box is labeled survey. The content in the large box reads requires the researcher to interact with research subject.&#10;" title="Primary Research"/>
            <p:cNvSpPr/>
            <p:nvPr/>
          </p:nvSpPr>
          <p:spPr>
            <a:xfrm>
              <a:off x="993775" y="4136161"/>
              <a:ext cx="7823200" cy="1587600"/>
            </a:xfrm>
            <a:custGeom>
              <a:avLst/>
              <a:gdLst>
                <a:gd name="connsiteX0" fmla="*/ 0 w 7823200"/>
                <a:gd name="connsiteY0" fmla="*/ 0 h 1587600"/>
                <a:gd name="connsiteX1" fmla="*/ 7823200 w 7823200"/>
                <a:gd name="connsiteY1" fmla="*/ 0 h 1587600"/>
                <a:gd name="connsiteX2" fmla="*/ 7823200 w 7823200"/>
                <a:gd name="connsiteY2" fmla="*/ 1587600 h 1587600"/>
                <a:gd name="connsiteX3" fmla="*/ 0 w 7823200"/>
                <a:gd name="connsiteY3" fmla="*/ 1587600 h 1587600"/>
                <a:gd name="connsiteX4" fmla="*/ 0 w 7823200"/>
                <a:gd name="connsiteY4" fmla="*/ 0 h 15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3200" h="1587600">
                  <a:moveTo>
                    <a:pt x="0" y="0"/>
                  </a:moveTo>
                  <a:lnTo>
                    <a:pt x="7823200" y="0"/>
                  </a:lnTo>
                  <a:lnTo>
                    <a:pt x="7823200" y="1587600"/>
                  </a:lnTo>
                  <a:lnTo>
                    <a:pt x="0" y="158760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167" tIns="583184" rIns="607167" bIns="199136" numCol="1" spcCol="1270" anchor="t" anchorCtr="0">
              <a:noAutofit/>
            </a:bodyPr>
            <a:lstStyle/>
            <a:p>
              <a:pPr marL="285750" lvl="1" indent="-285750" defTabSz="1244600">
                <a:lnSpc>
                  <a:spcPct val="90000"/>
                </a:lnSpc>
                <a:spcAft>
                  <a:spcPct val="15000"/>
                </a:spcAft>
                <a:buChar char="••"/>
              </a:pPr>
              <a:r>
                <a:rPr lang="en-IN" sz="2800" dirty="0">
                  <a:solidFill>
                    <a:schemeClr val="tx2"/>
                  </a:solidFill>
                </a:rPr>
                <a:t>Requires that the researcher interact with the research subject</a:t>
              </a:r>
              <a:endParaRPr lang="en-IN" sz="2800" i="0" kern="1200" dirty="0">
                <a:solidFill>
                  <a:schemeClr val="tx2"/>
                </a:solidFill>
              </a:endParaRPr>
            </a:p>
          </p:txBody>
        </p:sp>
        <p:sp>
          <p:nvSpPr>
            <p:cNvPr id="8" name="Freeform 7"/>
            <p:cNvSpPr/>
            <p:nvPr/>
          </p:nvSpPr>
          <p:spPr>
            <a:xfrm>
              <a:off x="1384935" y="3722881"/>
              <a:ext cx="5476240" cy="826560"/>
            </a:xfrm>
            <a:custGeom>
              <a:avLst/>
              <a:gdLst>
                <a:gd name="connsiteX0" fmla="*/ 0 w 5476240"/>
                <a:gd name="connsiteY0" fmla="*/ 137763 h 826560"/>
                <a:gd name="connsiteX1" fmla="*/ 137763 w 5476240"/>
                <a:gd name="connsiteY1" fmla="*/ 0 h 826560"/>
                <a:gd name="connsiteX2" fmla="*/ 5338477 w 5476240"/>
                <a:gd name="connsiteY2" fmla="*/ 0 h 826560"/>
                <a:gd name="connsiteX3" fmla="*/ 5476240 w 5476240"/>
                <a:gd name="connsiteY3" fmla="*/ 137763 h 826560"/>
                <a:gd name="connsiteX4" fmla="*/ 5476240 w 5476240"/>
                <a:gd name="connsiteY4" fmla="*/ 688797 h 826560"/>
                <a:gd name="connsiteX5" fmla="*/ 5338477 w 5476240"/>
                <a:gd name="connsiteY5" fmla="*/ 826560 h 826560"/>
                <a:gd name="connsiteX6" fmla="*/ 137763 w 5476240"/>
                <a:gd name="connsiteY6" fmla="*/ 826560 h 826560"/>
                <a:gd name="connsiteX7" fmla="*/ 0 w 5476240"/>
                <a:gd name="connsiteY7" fmla="*/ 688797 h 826560"/>
                <a:gd name="connsiteX8" fmla="*/ 0 w 5476240"/>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240" h="826560">
                  <a:moveTo>
                    <a:pt x="0" y="137763"/>
                  </a:moveTo>
                  <a:cubicBezTo>
                    <a:pt x="0" y="61679"/>
                    <a:pt x="61679" y="0"/>
                    <a:pt x="137763" y="0"/>
                  </a:cubicBezTo>
                  <a:lnTo>
                    <a:pt x="5338477" y="0"/>
                  </a:lnTo>
                  <a:cubicBezTo>
                    <a:pt x="5414561" y="0"/>
                    <a:pt x="5476240" y="61679"/>
                    <a:pt x="5476240" y="137763"/>
                  </a:cubicBezTo>
                  <a:lnTo>
                    <a:pt x="5476240" y="688797"/>
                  </a:lnTo>
                  <a:cubicBezTo>
                    <a:pt x="5476240" y="764881"/>
                    <a:pt x="5414561" y="826560"/>
                    <a:pt x="5338477" y="826560"/>
                  </a:cubicBezTo>
                  <a:lnTo>
                    <a:pt x="137763" y="826560"/>
                  </a:lnTo>
                  <a:cubicBezTo>
                    <a:pt x="61679" y="826560"/>
                    <a:pt x="0" y="764881"/>
                    <a:pt x="0" y="688797"/>
                  </a:cubicBezTo>
                  <a:lnTo>
                    <a:pt x="0" y="137763"/>
                  </a:lnTo>
                  <a:close/>
                </a:path>
              </a:pathLst>
            </a:custGeom>
            <a:solidFill>
              <a:schemeClr val="accent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7338" tIns="40349" rIns="247338" bIns="40349" numCol="1" spcCol="1270" anchor="ctr" anchorCtr="0">
              <a:noAutofit/>
            </a:bodyPr>
            <a:lstStyle/>
            <a:p>
              <a:pPr lvl="0" algn="l" defTabSz="1244600" rtl="0">
                <a:lnSpc>
                  <a:spcPct val="90000"/>
                </a:lnSpc>
                <a:spcBef>
                  <a:spcPct val="0"/>
                </a:spcBef>
                <a:spcAft>
                  <a:spcPct val="35000"/>
                </a:spcAft>
              </a:pPr>
              <a:r>
                <a:rPr lang="en-US" sz="2800" b="1" kern="1200" dirty="0" smtClean="0"/>
                <a:t>Survey</a:t>
              </a:r>
              <a:endParaRPr lang="en-IN" sz="2800" kern="1200" dirty="0"/>
            </a:p>
          </p:txBody>
        </p:sp>
      </p:grpSp>
      <p:sp>
        <p:nvSpPr>
          <p:cNvPr id="9"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1389818" y="443962"/>
            <a:ext cx="6916742" cy="983201"/>
          </a:xfrm>
        </p:spPr>
        <p:txBody>
          <a:bodyPr>
            <a:normAutofit/>
          </a:bodyPr>
          <a:lstStyle/>
          <a:p>
            <a:pPr marL="1279525" indent="-1279525"/>
            <a:r>
              <a:rPr lang="en-US" altLang="en-US" dirty="0" smtClean="0">
                <a:solidFill>
                  <a:schemeClr val="bg1"/>
                </a:solidFill>
                <a:latin typeface="Folio Std Medium"/>
                <a:ea typeface="Franklin Gothic Medium" panose="020B0603020102020204" pitchFamily="34" charset="0"/>
                <a:cs typeface="Franklin Gothic Medium" panose="020B0603020102020204" pitchFamily="34" charset="0"/>
              </a:rPr>
              <a:t>11.7</a:t>
            </a:r>
            <a:r>
              <a:rPr lang="en-US" altLang="en-US" dirty="0" smtClean="0">
                <a:latin typeface="Folio Std Medium"/>
                <a:ea typeface="Franklin Gothic Medium" panose="020B0603020102020204" pitchFamily="34" charset="0"/>
                <a:cs typeface="Franklin Gothic Medium" panose="020B0603020102020204" pitchFamily="34" charset="0"/>
              </a:rPr>
              <a:t>	Research Data Comparison</a:t>
            </a:r>
          </a:p>
        </p:txBody>
      </p:sp>
      <p:graphicFrame>
        <p:nvGraphicFramePr>
          <p:cNvPr id="3" name="Table 2"/>
          <p:cNvGraphicFramePr>
            <a:graphicFrameLocks noGrp="1"/>
          </p:cNvGraphicFramePr>
          <p:nvPr>
            <p:extLst>
              <p:ext uri="{D42A27DB-BD31-4B8C-83A1-F6EECF244321}">
                <p14:modId xmlns:p14="http://schemas.microsoft.com/office/powerpoint/2010/main" val="2062048639"/>
              </p:ext>
            </p:extLst>
          </p:nvPr>
        </p:nvGraphicFramePr>
        <p:xfrm>
          <a:off x="672352" y="1773517"/>
          <a:ext cx="7768390" cy="4110490"/>
        </p:xfrm>
        <a:graphic>
          <a:graphicData uri="http://schemas.openxmlformats.org/drawingml/2006/table">
            <a:tbl>
              <a:tblPr firstRow="1" bandRow="1">
                <a:tableStyleId>{5C22544A-7EE6-4342-B048-85BDC9FD1C3A}</a:tableStyleId>
              </a:tblPr>
              <a:tblGrid>
                <a:gridCol w="3886201"/>
                <a:gridCol w="3882189"/>
              </a:tblGrid>
              <a:tr h="511202">
                <a:tc>
                  <a:txBody>
                    <a:bodyPr/>
                    <a:lstStyle/>
                    <a:p>
                      <a:r>
                        <a:rPr lang="en-IN" dirty="0" smtClean="0"/>
                        <a:t>Secondary data</a:t>
                      </a:r>
                      <a:endParaRPr lang="en-IN" dirty="0"/>
                    </a:p>
                  </a:txBody>
                  <a:tcPr/>
                </a:tc>
                <a:tc>
                  <a:txBody>
                    <a:bodyPr/>
                    <a:lstStyle/>
                    <a:p>
                      <a:r>
                        <a:rPr lang="en-IN" dirty="0" smtClean="0"/>
                        <a:t>Primary data</a:t>
                      </a:r>
                      <a:endParaRPr lang="en-IN" dirty="0"/>
                    </a:p>
                  </a:txBody>
                  <a:tcPr/>
                </a:tc>
              </a:tr>
              <a:tr h="511202">
                <a:tc>
                  <a:txBody>
                    <a:bodyPr/>
                    <a:lstStyle/>
                    <a:p>
                      <a:r>
                        <a:rPr lang="en-IN" sz="1800" b="0" i="0" u="none" strike="noStrike" kern="1200" baseline="0" dirty="0" smtClean="0">
                          <a:solidFill>
                            <a:schemeClr val="tx2"/>
                          </a:solidFill>
                          <a:latin typeface="+mn-lt"/>
                          <a:ea typeface="+mn-ea"/>
                          <a:cs typeface="+mn-cs"/>
                        </a:rPr>
                        <a:t>Existing data that marketers gather or purchase</a:t>
                      </a:r>
                      <a:endParaRPr lang="en-IN" dirty="0">
                        <a:solidFill>
                          <a:schemeClr val="tx2"/>
                        </a:solidFill>
                      </a:endParaRPr>
                    </a:p>
                  </a:txBody>
                  <a:tcPr/>
                </a:tc>
                <a:tc>
                  <a:txBody>
                    <a:bodyPr/>
                    <a:lstStyle/>
                    <a:p>
                      <a:r>
                        <a:rPr lang="en-IN" sz="1800" b="0" i="0" u="none" strike="noStrike" kern="1200" baseline="0" dirty="0" smtClean="0">
                          <a:solidFill>
                            <a:schemeClr val="tx2"/>
                          </a:solidFill>
                          <a:latin typeface="+mn-lt"/>
                          <a:ea typeface="+mn-ea"/>
                          <a:cs typeface="+mn-cs"/>
                        </a:rPr>
                        <a:t>New data that marketers compile for the first time</a:t>
                      </a:r>
                      <a:endParaRPr lang="en-IN" dirty="0">
                        <a:solidFill>
                          <a:schemeClr val="tx2"/>
                        </a:solidFill>
                      </a:endParaRPr>
                    </a:p>
                  </a:txBody>
                  <a:tcPr/>
                </a:tc>
              </a:tr>
              <a:tr h="511202">
                <a:tc>
                  <a:txBody>
                    <a:bodyPr/>
                    <a:lstStyle/>
                    <a:p>
                      <a:r>
                        <a:rPr lang="en-IN" sz="1800" b="0" i="0" u="none" strike="noStrike" kern="1200" baseline="0" dirty="0" smtClean="0">
                          <a:solidFill>
                            <a:schemeClr val="tx2"/>
                          </a:solidFill>
                          <a:latin typeface="+mn-lt"/>
                          <a:ea typeface="+mn-ea"/>
                          <a:cs typeface="+mn-cs"/>
                        </a:rPr>
                        <a:t>Tends to be lower cost</a:t>
                      </a:r>
                      <a:endParaRPr lang="en-IN" dirty="0">
                        <a:solidFill>
                          <a:schemeClr val="tx2"/>
                        </a:solidFill>
                      </a:endParaRPr>
                    </a:p>
                  </a:txBody>
                  <a:tcPr/>
                </a:tc>
                <a:tc>
                  <a:txBody>
                    <a:bodyPr/>
                    <a:lstStyle/>
                    <a:p>
                      <a:r>
                        <a:rPr lang="en-IN" sz="1800" b="0" i="0" u="none" strike="noStrike" kern="1200" baseline="0" dirty="0" smtClean="0">
                          <a:solidFill>
                            <a:schemeClr val="tx2"/>
                          </a:solidFill>
                          <a:latin typeface="+mn-lt"/>
                          <a:ea typeface="+mn-ea"/>
                          <a:cs typeface="+mn-cs"/>
                        </a:rPr>
                        <a:t>Tends to be more expensive</a:t>
                      </a:r>
                      <a:endParaRPr lang="en-IN" dirty="0">
                        <a:solidFill>
                          <a:schemeClr val="tx2"/>
                        </a:solidFill>
                      </a:endParaRPr>
                    </a:p>
                  </a:txBody>
                  <a:tcPr/>
                </a:tc>
              </a:tr>
              <a:tr h="511202">
                <a:tc>
                  <a:txBody>
                    <a:bodyPr/>
                    <a:lstStyle/>
                    <a:p>
                      <a:r>
                        <a:rPr lang="en-IN" sz="1800" b="0" i="0" u="none" strike="noStrike" kern="1200" baseline="0" dirty="0" smtClean="0">
                          <a:solidFill>
                            <a:schemeClr val="tx2"/>
                          </a:solidFill>
                          <a:latin typeface="+mn-lt"/>
                          <a:ea typeface="+mn-ea"/>
                          <a:cs typeface="+mn-cs"/>
                        </a:rPr>
                        <a:t>May not meet your specific needs</a:t>
                      </a:r>
                      <a:endParaRPr lang="en-IN" dirty="0">
                        <a:solidFill>
                          <a:schemeClr val="tx2"/>
                        </a:solidFill>
                      </a:endParaRPr>
                    </a:p>
                  </a:txBody>
                  <a:tcPr/>
                </a:tc>
                <a:tc>
                  <a:txBody>
                    <a:bodyPr/>
                    <a:lstStyle/>
                    <a:p>
                      <a:r>
                        <a:rPr lang="en-IN" sz="1800" b="0" i="0" u="none" strike="noStrike" kern="1200" baseline="0" dirty="0" smtClean="0">
                          <a:solidFill>
                            <a:schemeClr val="tx2"/>
                          </a:solidFill>
                          <a:latin typeface="+mn-lt"/>
                          <a:ea typeface="+mn-ea"/>
                          <a:cs typeface="+mn-cs"/>
                        </a:rPr>
                        <a:t>Customized to meet your needs</a:t>
                      </a:r>
                      <a:endParaRPr lang="en-IN" dirty="0">
                        <a:solidFill>
                          <a:schemeClr val="tx2"/>
                        </a:solidFill>
                      </a:endParaRPr>
                    </a:p>
                  </a:txBody>
                  <a:tcPr/>
                </a:tc>
              </a:tr>
              <a:tr h="511202">
                <a:tc>
                  <a:txBody>
                    <a:bodyPr/>
                    <a:lstStyle/>
                    <a:p>
                      <a:r>
                        <a:rPr lang="en-IN" sz="1800" b="0" i="0" u="none" strike="noStrike" kern="1200" baseline="0" dirty="0" smtClean="0">
                          <a:solidFill>
                            <a:schemeClr val="tx2"/>
                          </a:solidFill>
                          <a:latin typeface="+mn-lt"/>
                          <a:ea typeface="+mn-ea"/>
                          <a:cs typeface="+mn-cs"/>
                        </a:rPr>
                        <a:t>Frequently outdated</a:t>
                      </a:r>
                      <a:endParaRPr lang="en-IN" dirty="0">
                        <a:solidFill>
                          <a:schemeClr val="tx2"/>
                        </a:solidFill>
                      </a:endParaRPr>
                    </a:p>
                  </a:txBody>
                  <a:tcPr/>
                </a:tc>
                <a:tc>
                  <a:txBody>
                    <a:bodyPr/>
                    <a:lstStyle/>
                    <a:p>
                      <a:r>
                        <a:rPr lang="en-IN" sz="1800" b="0" i="0" u="none" strike="noStrike" kern="1200" baseline="0" dirty="0" smtClean="0">
                          <a:solidFill>
                            <a:schemeClr val="tx2"/>
                          </a:solidFill>
                          <a:latin typeface="+mn-lt"/>
                          <a:ea typeface="+mn-ea"/>
                          <a:cs typeface="+mn-cs"/>
                        </a:rPr>
                        <a:t>Fresh, new data</a:t>
                      </a:r>
                      <a:endParaRPr lang="en-IN" dirty="0">
                        <a:solidFill>
                          <a:schemeClr val="tx2"/>
                        </a:solidFill>
                      </a:endParaRPr>
                    </a:p>
                  </a:txBody>
                  <a:tcPr/>
                </a:tc>
              </a:tr>
              <a:tr h="511202">
                <a:tc>
                  <a:txBody>
                    <a:bodyPr/>
                    <a:lstStyle/>
                    <a:p>
                      <a:r>
                        <a:rPr lang="en-IN" sz="1800" b="0" i="0" u="none" strike="noStrike" kern="1200" baseline="0" dirty="0" smtClean="0">
                          <a:solidFill>
                            <a:schemeClr val="tx2"/>
                          </a:solidFill>
                          <a:latin typeface="+mn-lt"/>
                          <a:ea typeface="+mn-ea"/>
                          <a:cs typeface="+mn-cs"/>
                        </a:rPr>
                        <a:t>Available to your competitors</a:t>
                      </a:r>
                      <a:endParaRPr lang="en-IN" dirty="0">
                        <a:solidFill>
                          <a:schemeClr val="tx2"/>
                        </a:solidFill>
                      </a:endParaRPr>
                    </a:p>
                  </a:txBody>
                  <a:tcPr/>
                </a:tc>
                <a:tc>
                  <a:txBody>
                    <a:bodyPr/>
                    <a:lstStyle/>
                    <a:p>
                      <a:r>
                        <a:rPr lang="en-IN" sz="1800" b="0" i="0" u="none" strike="noStrike" kern="1200" baseline="0" dirty="0" smtClean="0">
                          <a:solidFill>
                            <a:schemeClr val="tx2"/>
                          </a:solidFill>
                          <a:latin typeface="+mn-lt"/>
                          <a:ea typeface="+mn-ea"/>
                          <a:cs typeface="+mn-cs"/>
                        </a:rPr>
                        <a:t>Proprietary—no one else has it</a:t>
                      </a:r>
                      <a:endParaRPr lang="en-IN" dirty="0">
                        <a:solidFill>
                          <a:schemeClr val="tx2"/>
                        </a:solidFill>
                      </a:endParaRPr>
                    </a:p>
                  </a:txBody>
                  <a:tcPr/>
                </a:tc>
              </a:tr>
              <a:tr h="511202">
                <a:tc>
                  <a:txBody>
                    <a:bodyPr/>
                    <a:lstStyle/>
                    <a:p>
                      <a:r>
                        <a:rPr lang="en-IN" sz="1800" b="0" i="0" u="none" strike="noStrike" kern="1200" baseline="0" dirty="0" smtClean="0">
                          <a:solidFill>
                            <a:schemeClr val="tx2"/>
                          </a:solidFill>
                          <a:latin typeface="+mn-lt"/>
                          <a:ea typeface="+mn-ea"/>
                          <a:cs typeface="+mn-cs"/>
                        </a:rPr>
                        <a:t>Examples: U.S. Census, the </a:t>
                      </a:r>
                      <a:r>
                        <a:rPr lang="en-IN" sz="1800" b="0" i="1" u="none" strike="noStrike" kern="1200" baseline="0" dirty="0" smtClean="0">
                          <a:solidFill>
                            <a:schemeClr val="tx2"/>
                          </a:solidFill>
                          <a:latin typeface="+mn-lt"/>
                          <a:ea typeface="+mn-ea"/>
                          <a:cs typeface="+mn-cs"/>
                        </a:rPr>
                        <a:t>Wall Street Journal</a:t>
                      </a:r>
                      <a:r>
                        <a:rPr lang="en-IN" sz="1800" b="0" i="0" u="none" strike="noStrike" kern="1200" baseline="0" dirty="0" smtClean="0">
                          <a:solidFill>
                            <a:schemeClr val="tx2"/>
                          </a:solidFill>
                          <a:latin typeface="+mn-lt"/>
                          <a:ea typeface="+mn-ea"/>
                          <a:cs typeface="+mn-cs"/>
                        </a:rPr>
                        <a:t>, </a:t>
                      </a:r>
                      <a:r>
                        <a:rPr lang="en-IN" sz="1800" b="0" i="1" u="none" strike="noStrike" kern="1200" baseline="0" dirty="0" smtClean="0">
                          <a:solidFill>
                            <a:schemeClr val="tx2"/>
                          </a:solidFill>
                          <a:latin typeface="+mn-lt"/>
                          <a:ea typeface="+mn-ea"/>
                          <a:cs typeface="+mn-cs"/>
                        </a:rPr>
                        <a:t>Time </a:t>
                      </a:r>
                      <a:r>
                        <a:rPr lang="en-IN" sz="1800" b="0" i="0" u="none" strike="noStrike" kern="1200" baseline="0" dirty="0" smtClean="0">
                          <a:solidFill>
                            <a:schemeClr val="tx2"/>
                          </a:solidFill>
                          <a:latin typeface="+mn-lt"/>
                          <a:ea typeface="+mn-ea"/>
                          <a:cs typeface="+mn-cs"/>
                        </a:rPr>
                        <a:t>magazine, your</a:t>
                      </a:r>
                    </a:p>
                    <a:p>
                      <a:r>
                        <a:rPr lang="en-IN" sz="1800" b="0" i="0" u="none" strike="noStrike" kern="1200" baseline="0" dirty="0" smtClean="0">
                          <a:solidFill>
                            <a:schemeClr val="tx2"/>
                          </a:solidFill>
                          <a:latin typeface="+mn-lt"/>
                          <a:ea typeface="+mn-ea"/>
                          <a:cs typeface="+mn-cs"/>
                        </a:rPr>
                        <a:t>product sales history</a:t>
                      </a:r>
                      <a:endParaRPr lang="en-IN" dirty="0">
                        <a:solidFill>
                          <a:schemeClr val="tx2"/>
                        </a:solidFill>
                      </a:endParaRPr>
                    </a:p>
                  </a:txBody>
                  <a:tcPr/>
                </a:tc>
                <a:tc>
                  <a:txBody>
                    <a:bodyPr/>
                    <a:lstStyle/>
                    <a:p>
                      <a:r>
                        <a:rPr lang="en-IN" sz="1800" b="0" i="0" u="none" strike="noStrike" kern="1200" baseline="0" dirty="0" smtClean="0">
                          <a:solidFill>
                            <a:schemeClr val="tx2"/>
                          </a:solidFill>
                          <a:latin typeface="+mn-lt"/>
                          <a:ea typeface="+mn-ea"/>
                          <a:cs typeface="+mn-cs"/>
                        </a:rPr>
                        <a:t>Examples: Your own surveys, focus groups, customer comments, mall</a:t>
                      </a:r>
                    </a:p>
                    <a:p>
                      <a:r>
                        <a:rPr lang="en-IN" sz="1800" b="0" i="0" u="none" strike="noStrike" kern="1200" baseline="0" dirty="0" smtClean="0">
                          <a:solidFill>
                            <a:schemeClr val="tx2"/>
                          </a:solidFill>
                          <a:latin typeface="+mn-lt"/>
                          <a:ea typeface="+mn-ea"/>
                          <a:cs typeface="+mn-cs"/>
                        </a:rPr>
                        <a:t>interviews</a:t>
                      </a:r>
                      <a:endParaRPr lang="en-IN" dirty="0">
                        <a:solidFill>
                          <a:schemeClr val="tx2"/>
                        </a:solidFill>
                      </a:endParaRPr>
                    </a:p>
                  </a:txBody>
                  <a:tcPr/>
                </a:tc>
              </a:tr>
            </a:tbl>
          </a:graphicData>
        </a:graphic>
      </p:graphicFrame>
      <p:sp>
        <p:nvSpPr>
          <p:cNvPr id="6"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latin typeface="Folio Std Medium"/>
                <a:ea typeface="Franklin Gothic Medium" panose="020B0603020102020204" pitchFamily="34" charset="0"/>
                <a:cs typeface="Franklin Gothic Medium" panose="020B0603020102020204" pitchFamily="34" charset="0"/>
              </a:rPr>
              <a:t>Social Responsibility and Technology</a:t>
            </a:r>
          </a:p>
        </p:txBody>
      </p:sp>
      <p:sp>
        <p:nvSpPr>
          <p:cNvPr id="30723" name="Content Placeholder 2"/>
          <p:cNvSpPr>
            <a:spLocks noGrp="1"/>
          </p:cNvSpPr>
          <p:nvPr>
            <p:ph idx="1"/>
          </p:nvPr>
        </p:nvSpPr>
        <p:spPr/>
        <p:txBody>
          <a:bodyPr/>
          <a:lstStyle/>
          <a:p>
            <a:pPr marL="342583" indent="-273050">
              <a:buFont typeface="Arial" panose="020B0604020202020204" pitchFamily="34" charset="0"/>
              <a:buChar char="•"/>
            </a:pPr>
            <a:r>
              <a:rPr lang="en-US" altLang="en-US" dirty="0" smtClean="0"/>
              <a:t>Marketers setting standards to protect the environment, abolish sweatshops</a:t>
            </a:r>
            <a:r>
              <a:rPr lang="en-US" altLang="en-US" dirty="0"/>
              <a:t>, and </a:t>
            </a:r>
            <a:r>
              <a:rPr lang="en-US" altLang="en-US" dirty="0" smtClean="0"/>
              <a:t>give back to the </a:t>
            </a:r>
            <a:r>
              <a:rPr lang="en-US" altLang="en-US" dirty="0"/>
              <a:t>local community</a:t>
            </a:r>
          </a:p>
          <a:p>
            <a:pPr marL="639763" lvl="1" indent="-273050">
              <a:buFont typeface="Arial" panose="020B0604020202020204" pitchFamily="34" charset="0"/>
              <a:buChar char="•"/>
            </a:pPr>
            <a:r>
              <a:rPr lang="en-US" altLang="en-US" dirty="0" smtClean="0"/>
              <a:t>Companies are employing </a:t>
            </a:r>
            <a:r>
              <a:rPr lang="en-US" altLang="en-US" b="1" dirty="0" smtClean="0"/>
              <a:t>green marketing </a:t>
            </a:r>
            <a:r>
              <a:rPr lang="en-US" altLang="en-US" dirty="0" smtClean="0"/>
              <a:t>when they promote ecological benefits of a product</a:t>
            </a:r>
          </a:p>
          <a:p>
            <a:pPr marL="342583" indent="-273050">
              <a:buFont typeface="Arial" panose="020B0604020202020204" pitchFamily="34" charset="0"/>
              <a:buChar char="•"/>
            </a:pPr>
            <a:r>
              <a:rPr lang="en-US" altLang="en-US" dirty="0" smtClean="0"/>
              <a:t>Technology </a:t>
            </a:r>
            <a:r>
              <a:rPr lang="en-US" altLang="en-US" dirty="0"/>
              <a:t>has revolutionized marketing elements and has enabled </a:t>
            </a:r>
            <a:r>
              <a:rPr lang="en-US" altLang="en-US" b="1" dirty="0"/>
              <a:t>mass customization</a:t>
            </a:r>
            <a:endParaRPr lang="en-US" altLang="en-US" b="1" dirty="0" smtClean="0"/>
          </a:p>
        </p:txBody>
      </p:sp>
      <p:sp>
        <p:nvSpPr>
          <p:cNvPr id="5"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a:t>
            </a:r>
            <a:r>
              <a:rPr lang="en-IN" altLang="en-US" sz="2000" dirty="0" smtClean="0">
                <a:latin typeface="Folio Std Medium"/>
              </a:rPr>
              <a:t>6</a:t>
            </a:r>
            <a:endParaRPr lang="en-IN" altLang="en-US" sz="2000" dirty="0">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Key Terms</a:t>
            </a:r>
          </a:p>
        </p:txBody>
      </p:sp>
      <p:sp>
        <p:nvSpPr>
          <p:cNvPr id="34818" name="Content Placeholder 5"/>
          <p:cNvSpPr>
            <a:spLocks noGrp="1"/>
          </p:cNvSpPr>
          <p:nvPr>
            <p:ph idx="1"/>
          </p:nvPr>
        </p:nvSpPr>
        <p:spPr/>
        <p:txBody>
          <a:bodyPr/>
          <a:lstStyle/>
          <a:p>
            <a:r>
              <a:rPr lang="en-US" altLang="en-US" sz="2800" b="0" dirty="0" smtClean="0"/>
              <a:t>Marketing</a:t>
            </a:r>
          </a:p>
          <a:p>
            <a:r>
              <a:rPr lang="en-US" altLang="en-US" sz="2800" b="0" dirty="0" smtClean="0"/>
              <a:t>Utility</a:t>
            </a:r>
          </a:p>
          <a:p>
            <a:r>
              <a:rPr lang="en-US" altLang="en-US" sz="2800" b="0" dirty="0" smtClean="0"/>
              <a:t>Marketing concept</a:t>
            </a:r>
          </a:p>
          <a:p>
            <a:r>
              <a:rPr lang="en-US" altLang="en-US" sz="2800" b="0" dirty="0" smtClean="0"/>
              <a:t>Customer relationship management (CRM)</a:t>
            </a:r>
          </a:p>
          <a:p>
            <a:r>
              <a:rPr lang="en-US" altLang="en-US" sz="2800" b="0" dirty="0" smtClean="0"/>
              <a:t>Value</a:t>
            </a:r>
          </a:p>
          <a:p>
            <a:r>
              <a:rPr lang="en-US" altLang="en-US" sz="2800" b="0" dirty="0" smtClean="0"/>
              <a:t>Customer satisfaction</a:t>
            </a:r>
          </a:p>
          <a:p>
            <a:r>
              <a:rPr lang="en-US" altLang="en-US" sz="2800" b="0" dirty="0" smtClean="0"/>
              <a:t>Customer loyalty</a:t>
            </a:r>
          </a:p>
        </p:txBody>
      </p:sp>
      <p:sp>
        <p:nvSpPr>
          <p:cNvPr id="34819" name="Content Placeholder 6"/>
          <p:cNvSpPr>
            <a:spLocks noGrp="1"/>
          </p:cNvSpPr>
          <p:nvPr>
            <p:ph idx="11"/>
          </p:nvPr>
        </p:nvSpPr>
        <p:spPr/>
        <p:txBody>
          <a:bodyPr/>
          <a:lstStyle/>
          <a:p>
            <a:r>
              <a:rPr lang="en-US" altLang="en-US" dirty="0"/>
              <a:t>Marketing plan</a:t>
            </a:r>
          </a:p>
          <a:p>
            <a:r>
              <a:rPr lang="en-US" altLang="en-US" sz="2800" b="0" dirty="0" smtClean="0"/>
              <a:t>Market </a:t>
            </a:r>
            <a:r>
              <a:rPr lang="en-US" altLang="en-US" sz="2800" b="0" dirty="0"/>
              <a:t>segmentation</a:t>
            </a:r>
          </a:p>
          <a:p>
            <a:r>
              <a:rPr lang="en-US" altLang="en-US" sz="2800" b="0" dirty="0" smtClean="0"/>
              <a:t>Target market</a:t>
            </a:r>
          </a:p>
          <a:p>
            <a:r>
              <a:rPr lang="en-US" altLang="en-US" sz="2800" b="0" dirty="0" smtClean="0"/>
              <a:t>Consumer marketers (business-to-consumer or B2C)</a:t>
            </a:r>
          </a:p>
          <a:p>
            <a:r>
              <a:rPr lang="en-US" altLang="en-US" sz="2800" b="0" dirty="0" smtClean="0"/>
              <a:t>Business marketers (business-to-business or B2B)</a:t>
            </a:r>
          </a:p>
          <a:p>
            <a:r>
              <a:rPr lang="en-US" altLang="en-US" sz="2800" b="0" dirty="0" smtClean="0"/>
              <a:t>Demographic segmentation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smtClean="0">
                <a:latin typeface="Folio Std Medium"/>
                <a:ea typeface="Franklin Gothic Medium" panose="020B0603020102020204" pitchFamily="34" charset="0"/>
                <a:cs typeface="Franklin Gothic Medium" panose="020B0603020102020204" pitchFamily="34" charset="0"/>
              </a:rPr>
              <a:t>Marketing and Utility</a:t>
            </a:r>
          </a:p>
        </p:txBody>
      </p:sp>
      <p:sp>
        <p:nvSpPr>
          <p:cNvPr id="20483" name="Content Placeholder 1"/>
          <p:cNvSpPr>
            <a:spLocks noGrp="1"/>
          </p:cNvSpPr>
          <p:nvPr>
            <p:ph idx="1"/>
          </p:nvPr>
        </p:nvSpPr>
        <p:spPr/>
        <p:txBody>
          <a:bodyPr/>
          <a:lstStyle/>
          <a:p>
            <a:pPr>
              <a:defRPr/>
            </a:pPr>
            <a:r>
              <a:rPr lang="en-US" altLang="en-US" b="1" dirty="0"/>
              <a:t>Marketing</a:t>
            </a:r>
            <a:r>
              <a:rPr lang="en-US" altLang="en-US" dirty="0" smtClean="0"/>
              <a:t>: Organizational function and a set of processes for:</a:t>
            </a:r>
          </a:p>
          <a:p>
            <a:pPr lvl="1">
              <a:defRPr/>
            </a:pPr>
            <a:r>
              <a:rPr lang="en-US" altLang="en-US" dirty="0" smtClean="0"/>
              <a:t>Creating, communicating, and delivering value to customers</a:t>
            </a:r>
          </a:p>
          <a:p>
            <a:pPr marL="639763" lvl="1" indent="-273050">
              <a:buFont typeface="Arial" pitchFamily="34" charset="0"/>
              <a:buChar char="•"/>
              <a:defRPr/>
            </a:pPr>
            <a:r>
              <a:rPr lang="en-US" altLang="en-US" dirty="0" smtClean="0"/>
              <a:t>Managing customer relationships in ways that benefit the organization and its stakeholders</a:t>
            </a:r>
          </a:p>
          <a:p>
            <a:pPr marL="342583" indent="-273050">
              <a:buFont typeface="Arial" pitchFamily="34" charset="0"/>
              <a:buChar char="•"/>
              <a:defRPr/>
            </a:pPr>
            <a:r>
              <a:rPr lang="en-US" altLang="en-US" b="1" dirty="0" smtClean="0"/>
              <a:t>Utility</a:t>
            </a:r>
            <a:r>
              <a:rPr lang="en-US" altLang="en-US" dirty="0" smtClean="0"/>
              <a:t>: Ability of goods and services to satisfy wants</a:t>
            </a:r>
          </a:p>
        </p:txBody>
      </p:sp>
      <p:sp>
        <p:nvSpPr>
          <p:cNvPr id="4"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Key Terms (continued)</a:t>
            </a:r>
            <a:endParaRPr lang="en-US" dirty="0"/>
          </a:p>
        </p:txBody>
      </p:sp>
      <p:sp>
        <p:nvSpPr>
          <p:cNvPr id="35842" name="Content Placeholder 5"/>
          <p:cNvSpPr>
            <a:spLocks noGrp="1"/>
          </p:cNvSpPr>
          <p:nvPr>
            <p:ph idx="1"/>
          </p:nvPr>
        </p:nvSpPr>
        <p:spPr/>
        <p:txBody>
          <a:bodyPr/>
          <a:lstStyle/>
          <a:p>
            <a:r>
              <a:rPr lang="en-US" altLang="en-US" sz="2800" b="0" dirty="0"/>
              <a:t>Geographic segmentation</a:t>
            </a:r>
          </a:p>
          <a:p>
            <a:r>
              <a:rPr lang="en-US" altLang="en-US" sz="2800" b="0" dirty="0" smtClean="0"/>
              <a:t>Psychographic segmentation</a:t>
            </a:r>
          </a:p>
          <a:p>
            <a:r>
              <a:rPr lang="en-US" altLang="en-US" sz="2800" b="0" dirty="0" smtClean="0"/>
              <a:t>Behavioral segmentation</a:t>
            </a:r>
          </a:p>
          <a:p>
            <a:r>
              <a:rPr lang="en-US" altLang="en-US" sz="2800" b="0" dirty="0" smtClean="0"/>
              <a:t>Marketing mix</a:t>
            </a:r>
          </a:p>
          <a:p>
            <a:r>
              <a:rPr lang="en-US" altLang="en-US" sz="2800" b="0" dirty="0" smtClean="0"/>
              <a:t>Environmental scanning</a:t>
            </a:r>
          </a:p>
          <a:p>
            <a:r>
              <a:rPr lang="en-US" altLang="en-US" sz="2800" b="0" dirty="0" smtClean="0"/>
              <a:t>Market share</a:t>
            </a:r>
          </a:p>
          <a:p>
            <a:r>
              <a:rPr lang="en-US" altLang="en-US" sz="2800" b="0" dirty="0" smtClean="0"/>
              <a:t>Consumer behavior</a:t>
            </a:r>
          </a:p>
        </p:txBody>
      </p:sp>
      <p:sp>
        <p:nvSpPr>
          <p:cNvPr id="35843" name="Content Placeholder 6"/>
          <p:cNvSpPr>
            <a:spLocks noGrp="1"/>
          </p:cNvSpPr>
          <p:nvPr>
            <p:ph idx="11"/>
          </p:nvPr>
        </p:nvSpPr>
        <p:spPr/>
        <p:txBody>
          <a:bodyPr/>
          <a:lstStyle/>
          <a:p>
            <a:r>
              <a:rPr lang="en-US" altLang="en-US" sz="2800" b="0" dirty="0"/>
              <a:t>Cognitive dissonance</a:t>
            </a:r>
          </a:p>
          <a:p>
            <a:r>
              <a:rPr lang="en-US" altLang="en-US" sz="2800" b="0" dirty="0" smtClean="0"/>
              <a:t>Business </a:t>
            </a:r>
            <a:r>
              <a:rPr lang="en-US" altLang="en-US" sz="2800" b="0" dirty="0"/>
              <a:t>buyer behavior</a:t>
            </a:r>
          </a:p>
          <a:p>
            <a:r>
              <a:rPr lang="en-US" altLang="en-US" sz="2800" b="0" dirty="0"/>
              <a:t>Marketing research</a:t>
            </a:r>
          </a:p>
          <a:p>
            <a:r>
              <a:rPr lang="en-US" altLang="en-US" sz="2800" b="0" dirty="0" smtClean="0"/>
              <a:t>Secondary data</a:t>
            </a:r>
          </a:p>
          <a:p>
            <a:r>
              <a:rPr lang="en-US" altLang="en-US" sz="2800" b="0" dirty="0" smtClean="0"/>
              <a:t>Primary data</a:t>
            </a:r>
          </a:p>
          <a:p>
            <a:r>
              <a:rPr lang="en-US" altLang="en-US" sz="2800" b="0" dirty="0" smtClean="0"/>
              <a:t>Observation research</a:t>
            </a:r>
          </a:p>
          <a:p>
            <a:r>
              <a:rPr lang="en-US" altLang="en-US" sz="2800" b="0" dirty="0" smtClean="0"/>
              <a:t>Survey research</a:t>
            </a:r>
          </a:p>
          <a:p>
            <a:r>
              <a:rPr lang="en-US" altLang="en-US" sz="2800" b="0" dirty="0" smtClean="0"/>
              <a:t>Green marketing</a:t>
            </a:r>
          </a:p>
          <a:p>
            <a:r>
              <a:rPr lang="en-US" altLang="en-US" sz="2800" b="0" dirty="0" smtClean="0"/>
              <a:t>Mass customization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4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Summary</a:t>
            </a:r>
            <a:endParaRPr lang="en-US" dirty="0"/>
          </a:p>
        </p:txBody>
      </p:sp>
      <p:sp>
        <p:nvSpPr>
          <p:cNvPr id="31746" name="Content Placeholder 1"/>
          <p:cNvSpPr>
            <a:spLocks noGrp="1"/>
          </p:cNvSpPr>
          <p:nvPr>
            <p:ph idx="1"/>
          </p:nvPr>
        </p:nvSpPr>
        <p:spPr/>
        <p:txBody>
          <a:bodyPr/>
          <a:lstStyle/>
          <a:p>
            <a:r>
              <a:rPr lang="en-US" altLang="en-US" dirty="0" smtClean="0"/>
              <a:t>Marketing involves creating, communicating, and delivering value to customers</a:t>
            </a:r>
          </a:p>
          <a:p>
            <a:r>
              <a:rPr lang="en-US" altLang="en-US" dirty="0"/>
              <a:t>Information is an integral part of </a:t>
            </a:r>
            <a:r>
              <a:rPr lang="en-US" altLang="en-US" dirty="0" smtClean="0"/>
              <a:t>CRM</a:t>
            </a:r>
          </a:p>
          <a:p>
            <a:r>
              <a:rPr lang="en-US" altLang="en-US" dirty="0"/>
              <a:t>Elements of marketing strategy include product, price, distribution, and promotion</a:t>
            </a:r>
          </a:p>
          <a:p>
            <a:r>
              <a:rPr lang="en-IN" altLang="en-US" dirty="0"/>
              <a:t>Understanding customer needs includes studying consumer and business buyer </a:t>
            </a:r>
            <a:r>
              <a:rPr lang="en-IN" altLang="en-US" dirty="0" err="1" smtClean="0"/>
              <a:t>behavior</a:t>
            </a:r>
            <a:endParaRPr lang="en-IN"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Summary (continued)</a:t>
            </a:r>
            <a:endParaRPr lang="en-US" dirty="0"/>
          </a:p>
        </p:txBody>
      </p:sp>
      <p:sp>
        <p:nvSpPr>
          <p:cNvPr id="32770" name="Content Placeholder 1"/>
          <p:cNvSpPr>
            <a:spLocks noGrp="1"/>
          </p:cNvSpPr>
          <p:nvPr>
            <p:ph idx="1"/>
          </p:nvPr>
        </p:nvSpPr>
        <p:spPr/>
        <p:txBody>
          <a:bodyPr/>
          <a:lstStyle/>
          <a:p>
            <a:r>
              <a:rPr lang="en-US" altLang="en-US" dirty="0" smtClean="0"/>
              <a:t>Categories of marketing research data include secondary and primary data</a:t>
            </a:r>
            <a:endParaRPr lang="en-US" altLang="en-US" dirty="0"/>
          </a:p>
          <a:p>
            <a:r>
              <a:rPr lang="en-US" altLang="en-US" dirty="0"/>
              <a:t>Social responsibility movement and technology have impacted marketing in the last two decades</a:t>
            </a: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End of Chapter</a:t>
            </a:r>
            <a:endParaRPr lang="en-IN"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latin typeface="Folio Std Medium"/>
                <a:ea typeface="Franklin Gothic Medium" panose="020B0603020102020204" pitchFamily="34" charset="0"/>
                <a:cs typeface="Franklin Gothic Medium" panose="020B0603020102020204" pitchFamily="34" charset="0"/>
              </a:rPr>
              <a:t>Utility - Types</a:t>
            </a:r>
          </a:p>
        </p:txBody>
      </p:sp>
      <p:grpSp>
        <p:nvGrpSpPr>
          <p:cNvPr id="2" name="Group 1" descr="There are four small rectangular boxes partially overlapping four large rectangular boxes. Each pair of small and large boxes is placed one below the other. The content in the large box explains the term provided in the small box.  &#10;In the first pair of boxes, the small box is labeled form utility. The content in the large box reads satisfies wants by converting inputs into a finished form." title="Utility - Types "/>
          <p:cNvGrpSpPr/>
          <p:nvPr/>
        </p:nvGrpSpPr>
        <p:grpSpPr>
          <a:xfrm>
            <a:off x="425003" y="1611183"/>
            <a:ext cx="8538693" cy="985706"/>
            <a:chOff x="425003" y="1611183"/>
            <a:chExt cx="8538693" cy="985706"/>
          </a:xfrm>
        </p:grpSpPr>
        <p:sp>
          <p:nvSpPr>
            <p:cNvPr id="29" name="Freeform 28"/>
            <p:cNvSpPr/>
            <p:nvPr/>
          </p:nvSpPr>
          <p:spPr>
            <a:xfrm>
              <a:off x="425003" y="1875141"/>
              <a:ext cx="8538693" cy="721748"/>
            </a:xfrm>
            <a:custGeom>
              <a:avLst/>
              <a:gdLst>
                <a:gd name="connsiteX0" fmla="*/ 0 w 7821824"/>
                <a:gd name="connsiteY0" fmla="*/ 0 h 637875"/>
                <a:gd name="connsiteX1" fmla="*/ 7821824 w 7821824"/>
                <a:gd name="connsiteY1" fmla="*/ 0 h 637875"/>
                <a:gd name="connsiteX2" fmla="*/ 7821824 w 7821824"/>
                <a:gd name="connsiteY2" fmla="*/ 637875 h 637875"/>
                <a:gd name="connsiteX3" fmla="*/ 0 w 7821824"/>
                <a:gd name="connsiteY3" fmla="*/ 637875 h 637875"/>
                <a:gd name="connsiteX4" fmla="*/ 0 w 7821824"/>
                <a:gd name="connsiteY4" fmla="*/ 0 h 63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4" h="637875">
                  <a:moveTo>
                    <a:pt x="0" y="0"/>
                  </a:moveTo>
                  <a:lnTo>
                    <a:pt x="7821824" y="0"/>
                  </a:lnTo>
                  <a:lnTo>
                    <a:pt x="7821824" y="637875"/>
                  </a:lnTo>
                  <a:lnTo>
                    <a:pt x="0" y="637875"/>
                  </a:lnTo>
                  <a:lnTo>
                    <a:pt x="0" y="0"/>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060" tIns="312420" rIns="607060" bIns="106680" numCol="1" spcCol="1270" anchor="t" anchorCtr="0">
              <a:noAutofit/>
            </a:bodyPr>
            <a:lstStyle/>
            <a:p>
              <a:pPr marL="114300" lvl="1" indent="-114300" algn="l" defTabSz="666750" rtl="0">
                <a:lnSpc>
                  <a:spcPct val="90000"/>
                </a:lnSpc>
                <a:spcBef>
                  <a:spcPct val="0"/>
                </a:spcBef>
                <a:spcAft>
                  <a:spcPct val="15000"/>
                </a:spcAft>
                <a:buChar char="••"/>
              </a:pPr>
              <a:r>
                <a:rPr lang="en-US" sz="1800" dirty="0" smtClean="0">
                  <a:solidFill>
                    <a:schemeClr val="tx2"/>
                  </a:solidFill>
                </a:rPr>
                <a:t> Satisfies </a:t>
              </a:r>
              <a:r>
                <a:rPr lang="en-US" sz="1800" dirty="0">
                  <a:solidFill>
                    <a:schemeClr val="tx2"/>
                  </a:solidFill>
                </a:rPr>
                <a:t>wants by converting inputs into a finished form</a:t>
              </a:r>
              <a:endParaRPr lang="en-IN" sz="1800" dirty="0">
                <a:solidFill>
                  <a:schemeClr val="tx2"/>
                </a:solidFill>
              </a:endParaRPr>
            </a:p>
          </p:txBody>
        </p:sp>
        <p:sp>
          <p:nvSpPr>
            <p:cNvPr id="30" name="Freeform 29"/>
            <p:cNvSpPr/>
            <p:nvPr/>
          </p:nvSpPr>
          <p:spPr>
            <a:xfrm>
              <a:off x="851937" y="1611183"/>
              <a:ext cx="5977084" cy="501023"/>
            </a:xfrm>
            <a:custGeom>
              <a:avLst/>
              <a:gdLst>
                <a:gd name="connsiteX0" fmla="*/ 0 w 5475276"/>
                <a:gd name="connsiteY0" fmla="*/ 73801 h 442800"/>
                <a:gd name="connsiteX1" fmla="*/ 73801 w 5475276"/>
                <a:gd name="connsiteY1" fmla="*/ 0 h 442800"/>
                <a:gd name="connsiteX2" fmla="*/ 5401475 w 5475276"/>
                <a:gd name="connsiteY2" fmla="*/ 0 h 442800"/>
                <a:gd name="connsiteX3" fmla="*/ 5475276 w 5475276"/>
                <a:gd name="connsiteY3" fmla="*/ 73801 h 442800"/>
                <a:gd name="connsiteX4" fmla="*/ 5475276 w 5475276"/>
                <a:gd name="connsiteY4" fmla="*/ 368999 h 442800"/>
                <a:gd name="connsiteX5" fmla="*/ 5401475 w 5475276"/>
                <a:gd name="connsiteY5" fmla="*/ 442800 h 442800"/>
                <a:gd name="connsiteX6" fmla="*/ 73801 w 5475276"/>
                <a:gd name="connsiteY6" fmla="*/ 442800 h 442800"/>
                <a:gd name="connsiteX7" fmla="*/ 0 w 5475276"/>
                <a:gd name="connsiteY7" fmla="*/ 368999 h 442800"/>
                <a:gd name="connsiteX8" fmla="*/ 0 w 5475276"/>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442800">
                  <a:moveTo>
                    <a:pt x="0" y="73801"/>
                  </a:moveTo>
                  <a:cubicBezTo>
                    <a:pt x="0" y="33042"/>
                    <a:pt x="33042" y="0"/>
                    <a:pt x="73801" y="0"/>
                  </a:cubicBezTo>
                  <a:lnTo>
                    <a:pt x="5401475" y="0"/>
                  </a:lnTo>
                  <a:cubicBezTo>
                    <a:pt x="5442234" y="0"/>
                    <a:pt x="5475276" y="33042"/>
                    <a:pt x="5475276" y="73801"/>
                  </a:cubicBezTo>
                  <a:lnTo>
                    <a:pt x="5475276" y="368999"/>
                  </a:lnTo>
                  <a:cubicBezTo>
                    <a:pt x="5475276" y="409758"/>
                    <a:pt x="5442234" y="442800"/>
                    <a:pt x="5401475" y="442800"/>
                  </a:cubicBezTo>
                  <a:lnTo>
                    <a:pt x="73801" y="442800"/>
                  </a:lnTo>
                  <a:cubicBezTo>
                    <a:pt x="33042" y="442800"/>
                    <a:pt x="0" y="409758"/>
                    <a:pt x="0" y="368999"/>
                  </a:cubicBezTo>
                  <a:lnTo>
                    <a:pt x="0" y="73801"/>
                  </a:lnTo>
                  <a:close/>
                </a:path>
              </a:pathLst>
            </a:custGeom>
            <a:solidFill>
              <a:schemeClr val="accent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568" tIns="21616" rIns="228568" bIns="21616" numCol="1" spcCol="1270" anchor="ctr" anchorCtr="0">
              <a:noAutofit/>
            </a:bodyPr>
            <a:lstStyle/>
            <a:p>
              <a:pPr lvl="0" algn="l" defTabSz="666750" rtl="0">
                <a:lnSpc>
                  <a:spcPct val="90000"/>
                </a:lnSpc>
                <a:spcBef>
                  <a:spcPct val="0"/>
                </a:spcBef>
                <a:spcAft>
                  <a:spcPct val="35000"/>
                </a:spcAft>
              </a:pPr>
              <a:r>
                <a:rPr lang="en-US" sz="2000" b="1" kern="1200" dirty="0" smtClean="0"/>
                <a:t>Form utility</a:t>
              </a:r>
              <a:endParaRPr lang="en-IN" sz="2000" b="1" kern="1200" dirty="0"/>
            </a:p>
          </p:txBody>
        </p:sp>
      </p:grpSp>
      <p:grpSp>
        <p:nvGrpSpPr>
          <p:cNvPr id="3" name="Group 2" descr="In the second pair of boxes, the small box is labeled time utility. The content in the large box reads satisfies wants by providing goods and services at a convenient time for customers.&#10;" title="Utility - Types "/>
          <p:cNvGrpSpPr/>
          <p:nvPr/>
        </p:nvGrpSpPr>
        <p:grpSpPr>
          <a:xfrm>
            <a:off x="425003" y="2655639"/>
            <a:ext cx="8538693" cy="1179822"/>
            <a:chOff x="425003" y="2675094"/>
            <a:chExt cx="8538693" cy="1077358"/>
          </a:xfrm>
        </p:grpSpPr>
        <p:sp>
          <p:nvSpPr>
            <p:cNvPr id="31" name="Freeform 30"/>
            <p:cNvSpPr/>
            <p:nvPr/>
          </p:nvSpPr>
          <p:spPr>
            <a:xfrm>
              <a:off x="425003" y="2939052"/>
              <a:ext cx="8538693" cy="813400"/>
            </a:xfrm>
            <a:custGeom>
              <a:avLst/>
              <a:gdLst>
                <a:gd name="connsiteX0" fmla="*/ 0 w 7821824"/>
                <a:gd name="connsiteY0" fmla="*/ 0 h 637875"/>
                <a:gd name="connsiteX1" fmla="*/ 7821824 w 7821824"/>
                <a:gd name="connsiteY1" fmla="*/ 0 h 637875"/>
                <a:gd name="connsiteX2" fmla="*/ 7821824 w 7821824"/>
                <a:gd name="connsiteY2" fmla="*/ 637875 h 637875"/>
                <a:gd name="connsiteX3" fmla="*/ 0 w 7821824"/>
                <a:gd name="connsiteY3" fmla="*/ 637875 h 637875"/>
                <a:gd name="connsiteX4" fmla="*/ 0 w 7821824"/>
                <a:gd name="connsiteY4" fmla="*/ 0 h 63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4" h="637875">
                  <a:moveTo>
                    <a:pt x="0" y="0"/>
                  </a:moveTo>
                  <a:lnTo>
                    <a:pt x="7821824" y="0"/>
                  </a:lnTo>
                  <a:lnTo>
                    <a:pt x="7821824" y="637875"/>
                  </a:lnTo>
                  <a:lnTo>
                    <a:pt x="0" y="637875"/>
                  </a:lnTo>
                  <a:lnTo>
                    <a:pt x="0" y="0"/>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060" tIns="312420" rIns="607060" bIns="106680" numCol="1" spcCol="1270" anchor="t" anchorCtr="0">
              <a:noAutofit/>
            </a:bodyPr>
            <a:lstStyle/>
            <a:p>
              <a:pPr marL="114300" lvl="1" indent="-114300" algn="l" defTabSz="666750" rtl="0">
                <a:lnSpc>
                  <a:spcPct val="90000"/>
                </a:lnSpc>
                <a:spcBef>
                  <a:spcPct val="0"/>
                </a:spcBef>
                <a:spcAft>
                  <a:spcPct val="15000"/>
                </a:spcAft>
                <a:buChar char="••"/>
              </a:pPr>
              <a:r>
                <a:rPr lang="en-US" sz="1800" b="0" kern="1200" dirty="0" smtClean="0">
                  <a:solidFill>
                    <a:schemeClr val="tx2"/>
                  </a:solidFill>
                </a:rPr>
                <a:t> Satisfies wants by providing goods and services at a convenient time for customers</a:t>
              </a:r>
              <a:endParaRPr lang="en-IN" sz="1800" kern="1200" dirty="0">
                <a:solidFill>
                  <a:schemeClr val="tx2"/>
                </a:solidFill>
              </a:endParaRPr>
            </a:p>
          </p:txBody>
        </p:sp>
        <p:sp>
          <p:nvSpPr>
            <p:cNvPr id="20480" name="Freeform 20479"/>
            <p:cNvSpPr/>
            <p:nvPr/>
          </p:nvSpPr>
          <p:spPr>
            <a:xfrm>
              <a:off x="851937" y="2675094"/>
              <a:ext cx="5977084" cy="501023"/>
            </a:xfrm>
            <a:custGeom>
              <a:avLst/>
              <a:gdLst>
                <a:gd name="connsiteX0" fmla="*/ 0 w 5475276"/>
                <a:gd name="connsiteY0" fmla="*/ 73801 h 442800"/>
                <a:gd name="connsiteX1" fmla="*/ 73801 w 5475276"/>
                <a:gd name="connsiteY1" fmla="*/ 0 h 442800"/>
                <a:gd name="connsiteX2" fmla="*/ 5401475 w 5475276"/>
                <a:gd name="connsiteY2" fmla="*/ 0 h 442800"/>
                <a:gd name="connsiteX3" fmla="*/ 5475276 w 5475276"/>
                <a:gd name="connsiteY3" fmla="*/ 73801 h 442800"/>
                <a:gd name="connsiteX4" fmla="*/ 5475276 w 5475276"/>
                <a:gd name="connsiteY4" fmla="*/ 368999 h 442800"/>
                <a:gd name="connsiteX5" fmla="*/ 5401475 w 5475276"/>
                <a:gd name="connsiteY5" fmla="*/ 442800 h 442800"/>
                <a:gd name="connsiteX6" fmla="*/ 73801 w 5475276"/>
                <a:gd name="connsiteY6" fmla="*/ 442800 h 442800"/>
                <a:gd name="connsiteX7" fmla="*/ 0 w 5475276"/>
                <a:gd name="connsiteY7" fmla="*/ 368999 h 442800"/>
                <a:gd name="connsiteX8" fmla="*/ 0 w 5475276"/>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442800">
                  <a:moveTo>
                    <a:pt x="0" y="73801"/>
                  </a:moveTo>
                  <a:cubicBezTo>
                    <a:pt x="0" y="33042"/>
                    <a:pt x="33042" y="0"/>
                    <a:pt x="73801" y="0"/>
                  </a:cubicBezTo>
                  <a:lnTo>
                    <a:pt x="5401475" y="0"/>
                  </a:lnTo>
                  <a:cubicBezTo>
                    <a:pt x="5442234" y="0"/>
                    <a:pt x="5475276" y="33042"/>
                    <a:pt x="5475276" y="73801"/>
                  </a:cubicBezTo>
                  <a:lnTo>
                    <a:pt x="5475276" y="368999"/>
                  </a:lnTo>
                  <a:cubicBezTo>
                    <a:pt x="5475276" y="409758"/>
                    <a:pt x="5442234" y="442800"/>
                    <a:pt x="5401475" y="442800"/>
                  </a:cubicBezTo>
                  <a:lnTo>
                    <a:pt x="73801" y="442800"/>
                  </a:lnTo>
                  <a:cubicBezTo>
                    <a:pt x="33042" y="442800"/>
                    <a:pt x="0" y="409758"/>
                    <a:pt x="0" y="368999"/>
                  </a:cubicBezTo>
                  <a:lnTo>
                    <a:pt x="0" y="73801"/>
                  </a:lnTo>
                  <a:close/>
                </a:path>
              </a:pathLst>
            </a:custGeom>
            <a:solidFill>
              <a:schemeClr val="accent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568" tIns="21616" rIns="228568" bIns="21616" numCol="1" spcCol="1270" anchor="ctr" anchorCtr="0">
              <a:noAutofit/>
            </a:bodyPr>
            <a:lstStyle/>
            <a:p>
              <a:pPr lvl="0" algn="l" defTabSz="666750" rtl="0">
                <a:lnSpc>
                  <a:spcPct val="90000"/>
                </a:lnSpc>
                <a:spcBef>
                  <a:spcPct val="0"/>
                </a:spcBef>
                <a:spcAft>
                  <a:spcPct val="35000"/>
                </a:spcAft>
              </a:pPr>
              <a:r>
                <a:rPr lang="en-US" sz="2000" b="1" kern="1200" dirty="0" smtClean="0">
                  <a:solidFill>
                    <a:schemeClr val="bg1"/>
                  </a:solidFill>
                </a:rPr>
                <a:t>Time utility</a:t>
              </a:r>
              <a:endParaRPr lang="en-IN" sz="2000" b="1" kern="1200" dirty="0">
                <a:solidFill>
                  <a:schemeClr val="bg1"/>
                </a:solidFill>
              </a:endParaRPr>
            </a:p>
          </p:txBody>
        </p:sp>
      </p:grpSp>
      <p:grpSp>
        <p:nvGrpSpPr>
          <p:cNvPr id="4" name="Group 3" descr="In the third pair of boxes, the small box is labeled place utility. The content in the large box reads satisfies wants by providing goods and services at a convenient place for customers. &#10;" title="Utility - Types "/>
          <p:cNvGrpSpPr/>
          <p:nvPr/>
        </p:nvGrpSpPr>
        <p:grpSpPr>
          <a:xfrm>
            <a:off x="425003" y="3901265"/>
            <a:ext cx="8538693" cy="1133943"/>
            <a:chOff x="425003" y="3854916"/>
            <a:chExt cx="8538693" cy="1133943"/>
          </a:xfrm>
        </p:grpSpPr>
        <p:sp>
          <p:nvSpPr>
            <p:cNvPr id="20481" name="Freeform 20480"/>
            <p:cNvSpPr/>
            <p:nvPr/>
          </p:nvSpPr>
          <p:spPr>
            <a:xfrm>
              <a:off x="425003" y="4131751"/>
              <a:ext cx="8538693" cy="857108"/>
            </a:xfrm>
            <a:custGeom>
              <a:avLst/>
              <a:gdLst>
                <a:gd name="connsiteX0" fmla="*/ 0 w 7821824"/>
                <a:gd name="connsiteY0" fmla="*/ 0 h 637875"/>
                <a:gd name="connsiteX1" fmla="*/ 7821824 w 7821824"/>
                <a:gd name="connsiteY1" fmla="*/ 0 h 637875"/>
                <a:gd name="connsiteX2" fmla="*/ 7821824 w 7821824"/>
                <a:gd name="connsiteY2" fmla="*/ 637875 h 637875"/>
                <a:gd name="connsiteX3" fmla="*/ 0 w 7821824"/>
                <a:gd name="connsiteY3" fmla="*/ 637875 h 637875"/>
                <a:gd name="connsiteX4" fmla="*/ 0 w 7821824"/>
                <a:gd name="connsiteY4" fmla="*/ 0 h 63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4" h="637875">
                  <a:moveTo>
                    <a:pt x="0" y="0"/>
                  </a:moveTo>
                  <a:lnTo>
                    <a:pt x="7821824" y="0"/>
                  </a:lnTo>
                  <a:lnTo>
                    <a:pt x="7821824" y="637875"/>
                  </a:lnTo>
                  <a:lnTo>
                    <a:pt x="0" y="637875"/>
                  </a:lnTo>
                  <a:lnTo>
                    <a:pt x="0" y="0"/>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060" tIns="312420" rIns="607060" bIns="106680" numCol="1" spcCol="1270" anchor="t" anchorCtr="0">
              <a:noAutofit/>
            </a:bodyPr>
            <a:lstStyle/>
            <a:p>
              <a:pPr marL="114300" lvl="1" indent="-114300" defTabSz="666750">
                <a:lnSpc>
                  <a:spcPct val="90000"/>
                </a:lnSpc>
                <a:spcAft>
                  <a:spcPct val="15000"/>
                </a:spcAft>
                <a:buChar char="••"/>
              </a:pPr>
              <a:r>
                <a:rPr lang="en-US" sz="1800" dirty="0" smtClean="0">
                  <a:solidFill>
                    <a:schemeClr val="tx2"/>
                  </a:solidFill>
                </a:rPr>
                <a:t> Satisfies </a:t>
              </a:r>
              <a:r>
                <a:rPr lang="en-US" sz="1800" dirty="0">
                  <a:solidFill>
                    <a:schemeClr val="tx2"/>
                  </a:solidFill>
                </a:rPr>
                <a:t>wants by providing goods and services at a convenient place for customers</a:t>
              </a:r>
              <a:endParaRPr lang="en-IN" sz="1800" dirty="0">
                <a:solidFill>
                  <a:schemeClr val="tx2"/>
                </a:solidFill>
              </a:endParaRPr>
            </a:p>
          </p:txBody>
        </p:sp>
        <p:sp>
          <p:nvSpPr>
            <p:cNvPr id="20482" name="Freeform 20481"/>
            <p:cNvSpPr/>
            <p:nvPr/>
          </p:nvSpPr>
          <p:spPr>
            <a:xfrm>
              <a:off x="851937" y="3854916"/>
              <a:ext cx="5977084" cy="501023"/>
            </a:xfrm>
            <a:custGeom>
              <a:avLst/>
              <a:gdLst>
                <a:gd name="connsiteX0" fmla="*/ 0 w 5475276"/>
                <a:gd name="connsiteY0" fmla="*/ 73801 h 442800"/>
                <a:gd name="connsiteX1" fmla="*/ 73801 w 5475276"/>
                <a:gd name="connsiteY1" fmla="*/ 0 h 442800"/>
                <a:gd name="connsiteX2" fmla="*/ 5401475 w 5475276"/>
                <a:gd name="connsiteY2" fmla="*/ 0 h 442800"/>
                <a:gd name="connsiteX3" fmla="*/ 5475276 w 5475276"/>
                <a:gd name="connsiteY3" fmla="*/ 73801 h 442800"/>
                <a:gd name="connsiteX4" fmla="*/ 5475276 w 5475276"/>
                <a:gd name="connsiteY4" fmla="*/ 368999 h 442800"/>
                <a:gd name="connsiteX5" fmla="*/ 5401475 w 5475276"/>
                <a:gd name="connsiteY5" fmla="*/ 442800 h 442800"/>
                <a:gd name="connsiteX6" fmla="*/ 73801 w 5475276"/>
                <a:gd name="connsiteY6" fmla="*/ 442800 h 442800"/>
                <a:gd name="connsiteX7" fmla="*/ 0 w 5475276"/>
                <a:gd name="connsiteY7" fmla="*/ 368999 h 442800"/>
                <a:gd name="connsiteX8" fmla="*/ 0 w 5475276"/>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442800">
                  <a:moveTo>
                    <a:pt x="0" y="73801"/>
                  </a:moveTo>
                  <a:cubicBezTo>
                    <a:pt x="0" y="33042"/>
                    <a:pt x="33042" y="0"/>
                    <a:pt x="73801" y="0"/>
                  </a:cubicBezTo>
                  <a:lnTo>
                    <a:pt x="5401475" y="0"/>
                  </a:lnTo>
                  <a:cubicBezTo>
                    <a:pt x="5442234" y="0"/>
                    <a:pt x="5475276" y="33042"/>
                    <a:pt x="5475276" y="73801"/>
                  </a:cubicBezTo>
                  <a:lnTo>
                    <a:pt x="5475276" y="368999"/>
                  </a:lnTo>
                  <a:cubicBezTo>
                    <a:pt x="5475276" y="409758"/>
                    <a:pt x="5442234" y="442800"/>
                    <a:pt x="5401475" y="442800"/>
                  </a:cubicBezTo>
                  <a:lnTo>
                    <a:pt x="73801" y="442800"/>
                  </a:lnTo>
                  <a:cubicBezTo>
                    <a:pt x="33042" y="442800"/>
                    <a:pt x="0" y="409758"/>
                    <a:pt x="0" y="368999"/>
                  </a:cubicBezTo>
                  <a:lnTo>
                    <a:pt x="0" y="73801"/>
                  </a:lnTo>
                  <a:close/>
                </a:path>
              </a:pathLst>
            </a:custGeom>
            <a:solidFill>
              <a:schemeClr val="accent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568" tIns="21616" rIns="228568" bIns="21616" numCol="1" spcCol="1270" anchor="ctr" anchorCtr="0">
              <a:noAutofit/>
            </a:bodyPr>
            <a:lstStyle/>
            <a:p>
              <a:pPr lvl="0" algn="l" defTabSz="666750" rtl="0">
                <a:lnSpc>
                  <a:spcPct val="90000"/>
                </a:lnSpc>
                <a:spcBef>
                  <a:spcPct val="0"/>
                </a:spcBef>
                <a:spcAft>
                  <a:spcPct val="35000"/>
                </a:spcAft>
              </a:pPr>
              <a:r>
                <a:rPr lang="en-US" sz="2000" b="1" kern="1200" dirty="0" smtClean="0"/>
                <a:t>Place utility </a:t>
              </a:r>
              <a:endParaRPr lang="en-IN" sz="2000" b="1" kern="1200" dirty="0"/>
            </a:p>
          </p:txBody>
        </p:sp>
      </p:grpSp>
      <p:grpSp>
        <p:nvGrpSpPr>
          <p:cNvPr id="5" name="Group 4" descr="In the fourth pair of boxes, the small box is labeled ownership utility. The content in the large box reads satisfies wants by smoothly transferring ownership of goods and services from seller to buyer. " title="Utility - Types "/>
          <p:cNvGrpSpPr/>
          <p:nvPr/>
        </p:nvGrpSpPr>
        <p:grpSpPr>
          <a:xfrm>
            <a:off x="425003" y="5093097"/>
            <a:ext cx="8538693" cy="1226293"/>
            <a:chOff x="425003" y="5034732"/>
            <a:chExt cx="8538693" cy="1226293"/>
          </a:xfrm>
        </p:grpSpPr>
        <p:sp>
          <p:nvSpPr>
            <p:cNvPr id="20484" name="Freeform 20483"/>
            <p:cNvSpPr/>
            <p:nvPr/>
          </p:nvSpPr>
          <p:spPr>
            <a:xfrm>
              <a:off x="425003" y="5298694"/>
              <a:ext cx="8538693" cy="962331"/>
            </a:xfrm>
            <a:custGeom>
              <a:avLst/>
              <a:gdLst>
                <a:gd name="connsiteX0" fmla="*/ 0 w 7821824"/>
                <a:gd name="connsiteY0" fmla="*/ 0 h 850500"/>
                <a:gd name="connsiteX1" fmla="*/ 7821824 w 7821824"/>
                <a:gd name="connsiteY1" fmla="*/ 0 h 850500"/>
                <a:gd name="connsiteX2" fmla="*/ 7821824 w 7821824"/>
                <a:gd name="connsiteY2" fmla="*/ 850500 h 850500"/>
                <a:gd name="connsiteX3" fmla="*/ 0 w 7821824"/>
                <a:gd name="connsiteY3" fmla="*/ 850500 h 850500"/>
                <a:gd name="connsiteX4" fmla="*/ 0 w 7821824"/>
                <a:gd name="connsiteY4" fmla="*/ 0 h 85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1824" h="850500">
                  <a:moveTo>
                    <a:pt x="0" y="0"/>
                  </a:moveTo>
                  <a:lnTo>
                    <a:pt x="7821824" y="0"/>
                  </a:lnTo>
                  <a:lnTo>
                    <a:pt x="7821824" y="850500"/>
                  </a:lnTo>
                  <a:lnTo>
                    <a:pt x="0" y="850500"/>
                  </a:lnTo>
                  <a:lnTo>
                    <a:pt x="0" y="0"/>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060" tIns="312420" rIns="607060" bIns="106680" numCol="1" spcCol="1270" anchor="t" anchorCtr="0">
              <a:noAutofit/>
            </a:bodyPr>
            <a:lstStyle/>
            <a:p>
              <a:pPr marL="114300" lvl="1" indent="-114300" defTabSz="666750">
                <a:lnSpc>
                  <a:spcPct val="90000"/>
                </a:lnSpc>
                <a:spcAft>
                  <a:spcPct val="15000"/>
                </a:spcAft>
                <a:buChar char="••"/>
              </a:pPr>
              <a:r>
                <a:rPr lang="en-US" sz="1800" dirty="0" smtClean="0">
                  <a:solidFill>
                    <a:schemeClr val="tx2"/>
                  </a:solidFill>
                </a:rPr>
                <a:t> Satisfies </a:t>
              </a:r>
              <a:r>
                <a:rPr lang="en-US" sz="1800" dirty="0">
                  <a:solidFill>
                    <a:schemeClr val="tx2"/>
                  </a:solidFill>
                </a:rPr>
                <a:t>wants by smoothly transferring ownership of goods and services from seller to buyer</a:t>
              </a:r>
              <a:endParaRPr lang="en-IN" sz="1800" dirty="0">
                <a:solidFill>
                  <a:schemeClr val="tx2"/>
                </a:solidFill>
              </a:endParaRPr>
            </a:p>
          </p:txBody>
        </p:sp>
        <p:sp>
          <p:nvSpPr>
            <p:cNvPr id="20485" name="Freeform 20484"/>
            <p:cNvSpPr/>
            <p:nvPr/>
          </p:nvSpPr>
          <p:spPr>
            <a:xfrm>
              <a:off x="851937" y="5034732"/>
              <a:ext cx="5977084" cy="501023"/>
            </a:xfrm>
            <a:custGeom>
              <a:avLst/>
              <a:gdLst>
                <a:gd name="connsiteX0" fmla="*/ 0 w 5475276"/>
                <a:gd name="connsiteY0" fmla="*/ 73801 h 442800"/>
                <a:gd name="connsiteX1" fmla="*/ 73801 w 5475276"/>
                <a:gd name="connsiteY1" fmla="*/ 0 h 442800"/>
                <a:gd name="connsiteX2" fmla="*/ 5401475 w 5475276"/>
                <a:gd name="connsiteY2" fmla="*/ 0 h 442800"/>
                <a:gd name="connsiteX3" fmla="*/ 5475276 w 5475276"/>
                <a:gd name="connsiteY3" fmla="*/ 73801 h 442800"/>
                <a:gd name="connsiteX4" fmla="*/ 5475276 w 5475276"/>
                <a:gd name="connsiteY4" fmla="*/ 368999 h 442800"/>
                <a:gd name="connsiteX5" fmla="*/ 5401475 w 5475276"/>
                <a:gd name="connsiteY5" fmla="*/ 442800 h 442800"/>
                <a:gd name="connsiteX6" fmla="*/ 73801 w 5475276"/>
                <a:gd name="connsiteY6" fmla="*/ 442800 h 442800"/>
                <a:gd name="connsiteX7" fmla="*/ 0 w 5475276"/>
                <a:gd name="connsiteY7" fmla="*/ 368999 h 442800"/>
                <a:gd name="connsiteX8" fmla="*/ 0 w 5475276"/>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5276" h="442800">
                  <a:moveTo>
                    <a:pt x="0" y="73801"/>
                  </a:moveTo>
                  <a:cubicBezTo>
                    <a:pt x="0" y="33042"/>
                    <a:pt x="33042" y="0"/>
                    <a:pt x="73801" y="0"/>
                  </a:cubicBezTo>
                  <a:lnTo>
                    <a:pt x="5401475" y="0"/>
                  </a:lnTo>
                  <a:cubicBezTo>
                    <a:pt x="5442234" y="0"/>
                    <a:pt x="5475276" y="33042"/>
                    <a:pt x="5475276" y="73801"/>
                  </a:cubicBezTo>
                  <a:lnTo>
                    <a:pt x="5475276" y="368999"/>
                  </a:lnTo>
                  <a:cubicBezTo>
                    <a:pt x="5475276" y="409758"/>
                    <a:pt x="5442234" y="442800"/>
                    <a:pt x="5401475" y="442800"/>
                  </a:cubicBezTo>
                  <a:lnTo>
                    <a:pt x="73801" y="442800"/>
                  </a:lnTo>
                  <a:cubicBezTo>
                    <a:pt x="33042" y="442800"/>
                    <a:pt x="0" y="409758"/>
                    <a:pt x="0" y="368999"/>
                  </a:cubicBezTo>
                  <a:lnTo>
                    <a:pt x="0" y="73801"/>
                  </a:lnTo>
                  <a:close/>
                </a:path>
              </a:pathLst>
            </a:custGeom>
            <a:solidFill>
              <a:schemeClr val="accent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568" tIns="21616" rIns="228568" bIns="21616" numCol="1" spcCol="1270" anchor="ctr" anchorCtr="0">
              <a:noAutofit/>
            </a:bodyPr>
            <a:lstStyle/>
            <a:p>
              <a:pPr lvl="0" algn="l" defTabSz="666750" rtl="0">
                <a:lnSpc>
                  <a:spcPct val="90000"/>
                </a:lnSpc>
                <a:spcBef>
                  <a:spcPct val="0"/>
                </a:spcBef>
                <a:spcAft>
                  <a:spcPct val="35000"/>
                </a:spcAft>
              </a:pPr>
              <a:r>
                <a:rPr lang="en-US" sz="2000" b="1" kern="1200" dirty="0" smtClean="0"/>
                <a:t>Ownership utility </a:t>
              </a:r>
              <a:endParaRPr lang="en-IN" sz="2000" b="1" kern="1200" dirty="0"/>
            </a:p>
          </p:txBody>
        </p:sp>
      </p:grpSp>
      <p:sp>
        <p:nvSpPr>
          <p:cNvPr id="12"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Scope of Marketing</a:t>
            </a:r>
            <a:endParaRPr lang="en-IN" dirty="0"/>
          </a:p>
        </p:txBody>
      </p:sp>
      <p:sp>
        <p:nvSpPr>
          <p:cNvPr id="7" name="Freeform 6" descr="The slide contains four rectangular boxes placed in two rows. In the first row, the first box is labeled people marketing." title="Scope of Marketing"/>
          <p:cNvSpPr/>
          <p:nvPr/>
        </p:nvSpPr>
        <p:spPr>
          <a:xfrm>
            <a:off x="1368383" y="1738675"/>
            <a:ext cx="3093592" cy="1856155"/>
          </a:xfrm>
          <a:custGeom>
            <a:avLst/>
            <a:gdLst>
              <a:gd name="connsiteX0" fmla="*/ 0 w 3093592"/>
              <a:gd name="connsiteY0" fmla="*/ 0 h 1856155"/>
              <a:gd name="connsiteX1" fmla="*/ 3093592 w 3093592"/>
              <a:gd name="connsiteY1" fmla="*/ 0 h 1856155"/>
              <a:gd name="connsiteX2" fmla="*/ 3093592 w 3093592"/>
              <a:gd name="connsiteY2" fmla="*/ 1856155 h 1856155"/>
              <a:gd name="connsiteX3" fmla="*/ 0 w 3093592"/>
              <a:gd name="connsiteY3" fmla="*/ 1856155 h 1856155"/>
              <a:gd name="connsiteX4" fmla="*/ 0 w 3093592"/>
              <a:gd name="connsiteY4" fmla="*/ 0 h 185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592" h="1856155">
                <a:moveTo>
                  <a:pt x="0" y="0"/>
                </a:moveTo>
                <a:lnTo>
                  <a:pt x="3093592" y="0"/>
                </a:lnTo>
                <a:lnTo>
                  <a:pt x="3093592" y="1856155"/>
                </a:lnTo>
                <a:lnTo>
                  <a:pt x="0" y="185615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baseline="0" smtClean="0"/>
              <a:t>People marketing </a:t>
            </a:r>
            <a:endParaRPr lang="en-US" sz="2800" kern="1200"/>
          </a:p>
        </p:txBody>
      </p:sp>
      <p:sp>
        <p:nvSpPr>
          <p:cNvPr id="8" name="Freeform 7" descr="The second box in the first row is labeled place marketing. &#10;" title="Scope of Marketing"/>
          <p:cNvSpPr/>
          <p:nvPr/>
        </p:nvSpPr>
        <p:spPr>
          <a:xfrm>
            <a:off x="4771335" y="1738675"/>
            <a:ext cx="3093592" cy="1856155"/>
          </a:xfrm>
          <a:custGeom>
            <a:avLst/>
            <a:gdLst>
              <a:gd name="connsiteX0" fmla="*/ 0 w 3093592"/>
              <a:gd name="connsiteY0" fmla="*/ 0 h 1856155"/>
              <a:gd name="connsiteX1" fmla="*/ 3093592 w 3093592"/>
              <a:gd name="connsiteY1" fmla="*/ 0 h 1856155"/>
              <a:gd name="connsiteX2" fmla="*/ 3093592 w 3093592"/>
              <a:gd name="connsiteY2" fmla="*/ 1856155 h 1856155"/>
              <a:gd name="connsiteX3" fmla="*/ 0 w 3093592"/>
              <a:gd name="connsiteY3" fmla="*/ 1856155 h 1856155"/>
              <a:gd name="connsiteX4" fmla="*/ 0 w 3093592"/>
              <a:gd name="connsiteY4" fmla="*/ 0 h 185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592" h="1856155">
                <a:moveTo>
                  <a:pt x="0" y="0"/>
                </a:moveTo>
                <a:lnTo>
                  <a:pt x="3093592" y="0"/>
                </a:lnTo>
                <a:lnTo>
                  <a:pt x="3093592" y="1856155"/>
                </a:lnTo>
                <a:lnTo>
                  <a:pt x="0" y="185615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baseline="0" smtClean="0"/>
              <a:t>Place marketing </a:t>
            </a:r>
            <a:endParaRPr lang="en-US" sz="2800" kern="1200"/>
          </a:p>
        </p:txBody>
      </p:sp>
      <p:sp>
        <p:nvSpPr>
          <p:cNvPr id="9" name="Freeform 8" descr="In the second row, the first box is labeled event marketing. " title="Scope of Marketing"/>
          <p:cNvSpPr/>
          <p:nvPr/>
        </p:nvSpPr>
        <p:spPr>
          <a:xfrm>
            <a:off x="1368383" y="3904190"/>
            <a:ext cx="3093592" cy="1856155"/>
          </a:xfrm>
          <a:custGeom>
            <a:avLst/>
            <a:gdLst>
              <a:gd name="connsiteX0" fmla="*/ 0 w 3093592"/>
              <a:gd name="connsiteY0" fmla="*/ 0 h 1856155"/>
              <a:gd name="connsiteX1" fmla="*/ 3093592 w 3093592"/>
              <a:gd name="connsiteY1" fmla="*/ 0 h 1856155"/>
              <a:gd name="connsiteX2" fmla="*/ 3093592 w 3093592"/>
              <a:gd name="connsiteY2" fmla="*/ 1856155 h 1856155"/>
              <a:gd name="connsiteX3" fmla="*/ 0 w 3093592"/>
              <a:gd name="connsiteY3" fmla="*/ 1856155 h 1856155"/>
              <a:gd name="connsiteX4" fmla="*/ 0 w 3093592"/>
              <a:gd name="connsiteY4" fmla="*/ 0 h 185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592" h="1856155">
                <a:moveTo>
                  <a:pt x="0" y="0"/>
                </a:moveTo>
                <a:lnTo>
                  <a:pt x="3093592" y="0"/>
                </a:lnTo>
                <a:lnTo>
                  <a:pt x="3093592" y="1856155"/>
                </a:lnTo>
                <a:lnTo>
                  <a:pt x="0" y="185615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baseline="0" dirty="0" smtClean="0"/>
              <a:t>Event marketing </a:t>
            </a:r>
            <a:endParaRPr lang="en-US" sz="2800" kern="1200" dirty="0"/>
          </a:p>
        </p:txBody>
      </p:sp>
      <p:sp>
        <p:nvSpPr>
          <p:cNvPr id="10" name="Freeform 9" descr="The second box in the second row is labeled idea marketing." title="Scope of Marketing"/>
          <p:cNvSpPr/>
          <p:nvPr/>
        </p:nvSpPr>
        <p:spPr>
          <a:xfrm>
            <a:off x="4771335" y="3904190"/>
            <a:ext cx="3093592" cy="1856155"/>
          </a:xfrm>
          <a:custGeom>
            <a:avLst/>
            <a:gdLst>
              <a:gd name="connsiteX0" fmla="*/ 0 w 3093592"/>
              <a:gd name="connsiteY0" fmla="*/ 0 h 1856155"/>
              <a:gd name="connsiteX1" fmla="*/ 3093592 w 3093592"/>
              <a:gd name="connsiteY1" fmla="*/ 0 h 1856155"/>
              <a:gd name="connsiteX2" fmla="*/ 3093592 w 3093592"/>
              <a:gd name="connsiteY2" fmla="*/ 1856155 h 1856155"/>
              <a:gd name="connsiteX3" fmla="*/ 0 w 3093592"/>
              <a:gd name="connsiteY3" fmla="*/ 1856155 h 1856155"/>
              <a:gd name="connsiteX4" fmla="*/ 0 w 3093592"/>
              <a:gd name="connsiteY4" fmla="*/ 0 h 185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592" h="1856155">
                <a:moveTo>
                  <a:pt x="0" y="0"/>
                </a:moveTo>
                <a:lnTo>
                  <a:pt x="3093592" y="0"/>
                </a:lnTo>
                <a:lnTo>
                  <a:pt x="3093592" y="1856155"/>
                </a:lnTo>
                <a:lnTo>
                  <a:pt x="0" y="185615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baseline="0" dirty="0" smtClean="0"/>
              <a:t>Idea marketing</a:t>
            </a:r>
            <a:endParaRPr lang="en-US" sz="2800" kern="1200" dirty="0"/>
          </a:p>
        </p:txBody>
      </p:sp>
      <p:sp>
        <p:nvSpPr>
          <p:cNvPr id="5"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1</a:t>
            </a:r>
          </a:p>
        </p:txBody>
      </p:sp>
    </p:spTree>
    <p:extLst>
      <p:ext uri="{BB962C8B-B14F-4D97-AF65-F5344CB8AC3E}">
        <p14:creationId xmlns:p14="http://schemas.microsoft.com/office/powerpoint/2010/main" val="3450621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1365577" y="457383"/>
            <a:ext cx="6916742" cy="983201"/>
          </a:xfrm>
        </p:spPr>
        <p:txBody>
          <a:bodyPr/>
          <a:lstStyle/>
          <a:p>
            <a:pPr marL="1279525" indent="-1279525"/>
            <a:r>
              <a:rPr lang="en-US" altLang="en-US" dirty="0" smtClean="0">
                <a:solidFill>
                  <a:schemeClr val="bg1"/>
                </a:solidFill>
                <a:latin typeface="Folio Std Medium"/>
                <a:ea typeface="Franklin Gothic Medium" panose="020B0603020102020204" pitchFamily="34" charset="0"/>
                <a:cs typeface="Franklin Gothic Medium" panose="020B0603020102020204" pitchFamily="34" charset="0"/>
              </a:rPr>
              <a:t>11.1</a:t>
            </a:r>
            <a:r>
              <a:rPr lang="en-US" altLang="en-US" dirty="0" smtClean="0">
                <a:latin typeface="Folio Std Medium"/>
                <a:ea typeface="Franklin Gothic Medium" panose="020B0603020102020204" pitchFamily="34" charset="0"/>
                <a:cs typeface="Franklin Gothic Medium" panose="020B0603020102020204" pitchFamily="34" charset="0"/>
              </a:rPr>
              <a:t>	The Evolution of Marketing</a:t>
            </a:r>
          </a:p>
        </p:txBody>
      </p:sp>
      <p:pic>
        <p:nvPicPr>
          <p:cNvPr id="2" name="Picture 1" descr="This exhibit shows the evolution of marketing. It consists of a y-axis that is labeled marketing approaches and an x-axis that marks the years starting from 1920 to 2010 with an interval of ten years. There are four arrows positioned one above the other in the graph. Starting from the top, they are labeled relationship focus, marketing focus, selling focus, and production focus. The relationship focus is placed between the years 1990 and 2010. &#10;The marketing focus arrow is placed between the years 1940 and 2010. The selling focus arrow is placed between the years 1920 and 2010. &#10;The production arrow is placed across the graph, showing that the production focus has been in place since 1910 till the year 2010. The content above the graph reads the focus of marketing has evolved over time. A note at the bottom of the graph reads while individual firms differ in their approach to marketing, the prevailing view at leading-edge firms has changed over time as shown here.&#10;&#10;" title="Exhibit 11.1 - The Evolution of Marke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82" y="1673021"/>
            <a:ext cx="8114836" cy="4176974"/>
          </a:xfrm>
          <a:prstGeom prst="rect">
            <a:avLst/>
          </a:prstGeom>
        </p:spPr>
      </p:pic>
      <p:sp>
        <p:nvSpPr>
          <p:cNvPr id="6"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Autofit/>
          </a:bodyPr>
          <a:lstStyle/>
          <a:p>
            <a:r>
              <a:rPr lang="en-US" altLang="en-US" dirty="0" smtClean="0">
                <a:latin typeface="Folio Std Medium"/>
                <a:ea typeface="Franklin Gothic Medium" panose="020B0603020102020204" pitchFamily="34" charset="0"/>
                <a:cs typeface="Franklin Gothic Medium" panose="020B0603020102020204" pitchFamily="34" charset="0"/>
              </a:rPr>
              <a:t>Customer Relationship Management (CRM)</a:t>
            </a:r>
          </a:p>
        </p:txBody>
      </p:sp>
      <p:sp>
        <p:nvSpPr>
          <p:cNvPr id="19459" name="Content Placeholder 2"/>
          <p:cNvSpPr>
            <a:spLocks noGrp="1"/>
          </p:cNvSpPr>
          <p:nvPr>
            <p:ph idx="1"/>
          </p:nvPr>
        </p:nvSpPr>
        <p:spPr/>
        <p:txBody>
          <a:bodyPr/>
          <a:lstStyle/>
          <a:p>
            <a:r>
              <a:rPr lang="en-US" altLang="en-US" dirty="0" smtClean="0"/>
              <a:t>Ongoing process of acquiring, maintaining, and growing profitable customer relationships by delivering unmatched </a:t>
            </a:r>
            <a:r>
              <a:rPr lang="en-US" altLang="en-US" b="1" dirty="0" smtClean="0"/>
              <a:t>value</a:t>
            </a:r>
          </a:p>
          <a:p>
            <a:r>
              <a:rPr lang="en-US" altLang="en-US" dirty="0"/>
              <a:t>Companies can either have limited relationships or </a:t>
            </a:r>
            <a:r>
              <a:rPr lang="en-US" altLang="en-US" dirty="0" smtClean="0"/>
              <a:t>pursue full </a:t>
            </a:r>
            <a:r>
              <a:rPr lang="en-US" altLang="en-US" dirty="0"/>
              <a:t>partnerships with </a:t>
            </a:r>
            <a:r>
              <a:rPr lang="en-US" altLang="en-US" dirty="0" smtClean="0"/>
              <a:t>clients</a:t>
            </a:r>
          </a:p>
        </p:txBody>
      </p:sp>
      <p:sp>
        <p:nvSpPr>
          <p:cNvPr id="5"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a:t>
            </a:r>
            <a:r>
              <a:rPr lang="en-IN" altLang="en-US" sz="2000" dirty="0" smtClean="0">
                <a:latin typeface="Folio Std Medium"/>
              </a:rPr>
              <a:t>2</a:t>
            </a:r>
            <a:endParaRPr lang="en-IN" altLang="en-US" sz="2000" dirty="0">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Autofit/>
          </a:bodyPr>
          <a:lstStyle/>
          <a:p>
            <a:r>
              <a:rPr lang="en-US" altLang="en-US" dirty="0" smtClean="0">
                <a:latin typeface="Folio Std Medium"/>
                <a:ea typeface="Franklin Gothic Medium" panose="020B0603020102020204" pitchFamily="34" charset="0"/>
                <a:cs typeface="Franklin Gothic Medium" panose="020B0603020102020204" pitchFamily="34" charset="0"/>
              </a:rPr>
              <a:t>Customer Satisfaction and Loyalty</a:t>
            </a:r>
          </a:p>
        </p:txBody>
      </p:sp>
      <p:sp>
        <p:nvSpPr>
          <p:cNvPr id="19459" name="Content Placeholder 2"/>
          <p:cNvSpPr>
            <a:spLocks noGrp="1"/>
          </p:cNvSpPr>
          <p:nvPr>
            <p:ph idx="1"/>
          </p:nvPr>
        </p:nvSpPr>
        <p:spPr/>
        <p:txBody>
          <a:bodyPr/>
          <a:lstStyle/>
          <a:p>
            <a:r>
              <a:rPr lang="en-US" altLang="en-US" b="1" dirty="0"/>
              <a:t>Customer satisfaction</a:t>
            </a:r>
            <a:endParaRPr lang="en-US" altLang="en-US" dirty="0"/>
          </a:p>
          <a:p>
            <a:pPr lvl="1"/>
            <a:r>
              <a:rPr lang="en-US" altLang="en-US" dirty="0"/>
              <a:t>Customers’ perception that a good or service delivers value above and beyond their expectations</a:t>
            </a:r>
          </a:p>
          <a:p>
            <a:r>
              <a:rPr lang="en-US" altLang="en-US" b="1" dirty="0"/>
              <a:t>Customer loyalty</a:t>
            </a:r>
            <a:endParaRPr lang="en-US" altLang="en-US" dirty="0"/>
          </a:p>
          <a:p>
            <a:pPr lvl="1"/>
            <a:r>
              <a:rPr lang="en-US" altLang="en-US" dirty="0"/>
              <a:t>Customers repeatedly buy certain products</a:t>
            </a:r>
          </a:p>
        </p:txBody>
      </p:sp>
      <p:sp>
        <p:nvSpPr>
          <p:cNvPr id="5"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a:t>
            </a:r>
            <a:r>
              <a:rPr lang="en-IN" altLang="en-US" sz="2000" dirty="0" smtClean="0">
                <a:latin typeface="Folio Std Medium"/>
              </a:rPr>
              <a:t>2</a:t>
            </a:r>
            <a:endParaRPr lang="en-IN" altLang="en-US" sz="2000" dirty="0">
              <a:latin typeface="Folio Std Medium"/>
            </a:endParaRPr>
          </a:p>
        </p:txBody>
      </p:sp>
    </p:spTree>
    <p:extLst>
      <p:ext uri="{BB962C8B-B14F-4D97-AF65-F5344CB8AC3E}">
        <p14:creationId xmlns:p14="http://schemas.microsoft.com/office/powerpoint/2010/main" val="1242422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latin typeface="Folio Std Medium"/>
                <a:ea typeface="Franklin Gothic Medium" panose="020B0603020102020204" pitchFamily="34" charset="0"/>
                <a:cs typeface="Franklin Gothic Medium" panose="020B0603020102020204" pitchFamily="34" charset="0"/>
              </a:rPr>
              <a:t>Marketing Plan</a:t>
            </a:r>
          </a:p>
        </p:txBody>
      </p:sp>
      <p:sp>
        <p:nvSpPr>
          <p:cNvPr id="20483" name="Content Placeholder 2"/>
          <p:cNvSpPr>
            <a:spLocks noGrp="1"/>
          </p:cNvSpPr>
          <p:nvPr>
            <p:ph idx="1"/>
          </p:nvPr>
        </p:nvSpPr>
        <p:spPr/>
        <p:txBody>
          <a:bodyPr/>
          <a:lstStyle/>
          <a:p>
            <a:r>
              <a:rPr lang="en-US" altLang="en-US" dirty="0" smtClean="0"/>
              <a:t>Formal document that defines marketing objectives and the specific strategies for achieving those objectives</a:t>
            </a:r>
          </a:p>
          <a:p>
            <a:r>
              <a:rPr lang="en-IN" altLang="en-US" dirty="0" smtClean="0"/>
              <a:t>Involves:</a:t>
            </a:r>
          </a:p>
          <a:p>
            <a:pPr lvl="1"/>
            <a:r>
              <a:rPr lang="en-IN" altLang="en-US" dirty="0" smtClean="0"/>
              <a:t>Deciding </a:t>
            </a:r>
            <a:r>
              <a:rPr lang="en-IN" altLang="en-US" dirty="0"/>
              <a:t>where </a:t>
            </a:r>
            <a:r>
              <a:rPr lang="en-IN" altLang="en-US" dirty="0" smtClean="0"/>
              <a:t>to target efforts</a:t>
            </a:r>
          </a:p>
          <a:p>
            <a:pPr marL="958850" lvl="2" indent="-319088">
              <a:buSzTx/>
            </a:pPr>
            <a:r>
              <a:rPr lang="en-US" altLang="en-US" b="1" dirty="0" smtClean="0"/>
              <a:t>Market </a:t>
            </a:r>
            <a:r>
              <a:rPr lang="en-US" altLang="en-US" b="1" dirty="0"/>
              <a:t>segmentation</a:t>
            </a:r>
            <a:r>
              <a:rPr lang="en-US" altLang="en-US" dirty="0"/>
              <a:t>: Dividing potential customers into groups of similar people, or </a:t>
            </a:r>
            <a:r>
              <a:rPr lang="en-US" altLang="en-US" dirty="0" smtClean="0"/>
              <a:t>segments</a:t>
            </a:r>
          </a:p>
        </p:txBody>
      </p:sp>
      <p:sp>
        <p:nvSpPr>
          <p:cNvPr id="5" name="TextBox 1"/>
          <p:cNvSpPr txBox="1">
            <a:spLocks noChangeArrowheads="1"/>
          </p:cNvSpPr>
          <p:nvPr/>
        </p:nvSpPr>
        <p:spPr bwMode="auto">
          <a:xfrm>
            <a:off x="8095129" y="-40341"/>
            <a:ext cx="842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olio Std Medium"/>
              </a:rPr>
              <a:t>LO 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heck_x002d_in_x0020_Comment xmlns="0e13c682-55bc-4eac-8c72-cb1c29354c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5934DC7BD95242BE6BA2F7EBB887A7" ma:contentTypeVersion="7" ma:contentTypeDescription="Create a new document." ma:contentTypeScope="" ma:versionID="b502482696701f57dee8b51a511759b6">
  <xsd:schema xmlns:xsd="http://www.w3.org/2001/XMLSchema" xmlns:xs="http://www.w3.org/2001/XMLSchema" xmlns:p="http://schemas.microsoft.com/office/2006/metadata/properties" xmlns:ns2="5b47f0fb-e24d-44b9-89a4-ff46b5ce035f" xmlns:ns3="0e13c682-55bc-4eac-8c72-cb1c29354c87" targetNamespace="http://schemas.microsoft.com/office/2006/metadata/properties" ma:root="true" ma:fieldsID="47bfffb8bcbec2f48a78b0c1e25db6fa" ns2:_="" ns3:_="">
    <xsd:import namespace="5b47f0fb-e24d-44b9-89a4-ff46b5ce035f"/>
    <xsd:import namespace="0e13c682-55bc-4eac-8c72-cb1c29354c87"/>
    <xsd:element name="properties">
      <xsd:complexType>
        <xsd:sequence>
          <xsd:element name="documentManagement">
            <xsd:complexType>
              <xsd:all>
                <xsd:element ref="ns2:SharedWithUsers" minOccurs="0"/>
                <xsd:element ref="ns2:SharedWithDetails" minOccurs="0"/>
                <xsd:element ref="ns3:Check_x002d_in_x0020_Comment"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13c682-55bc-4eac-8c72-cb1c29354c87" elementFormDefault="qualified">
    <xsd:import namespace="http://schemas.microsoft.com/office/2006/documentManagement/types"/>
    <xsd:import namespace="http://schemas.microsoft.com/office/infopath/2007/PartnerControls"/>
    <xsd:element name="Check_x002d_in_x0020_Comment" ma:index="10" nillable="true" ma:displayName="Check-in Comment" ma:internalName="Check_x002d_in_x0020_Comment">
      <xsd:simpleType>
        <xsd:restriction base="dms:Text">
          <xsd:maxLength value="255"/>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B381D9-FCFD-4A74-B15D-740DF7A0B523}">
  <ds:schemaRefs>
    <ds:schemaRef ds:uri="http://schemas.microsoft.com/sharepoint/v3/contenttype/forms"/>
  </ds:schemaRefs>
</ds:datastoreItem>
</file>

<file path=customXml/itemProps2.xml><?xml version="1.0" encoding="utf-8"?>
<ds:datastoreItem xmlns:ds="http://schemas.openxmlformats.org/officeDocument/2006/customXml" ds:itemID="{B4B77CBE-CBB9-4E5C-837F-C2C0E9AAB4CB}">
  <ds:schemaRefs>
    <ds:schemaRef ds:uri="http://purl.org/dc/elements/1.1/"/>
    <ds:schemaRef ds:uri="http://schemas.microsoft.com/office/2006/metadata/properties"/>
    <ds:schemaRef ds:uri="0e13c682-55bc-4eac-8c72-cb1c29354c87"/>
    <ds:schemaRef ds:uri="http://purl.org/dc/terms/"/>
    <ds:schemaRef ds:uri="http://schemas.openxmlformats.org/package/2006/metadata/core-properties"/>
    <ds:schemaRef ds:uri="http://schemas.microsoft.com/office/2006/documentManagement/types"/>
    <ds:schemaRef ds:uri="5b47f0fb-e24d-44b9-89a4-ff46b5ce035f"/>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7B5F9AD-0CC9-4FCB-AB2E-DC8F742A1E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0e13c682-55bc-4eac-8c72-cb1c29354c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9279</TotalTime>
  <Words>1215</Words>
  <Application>Microsoft Office PowerPoint</Application>
  <PresentationFormat>On-screen Show (4:3)</PresentationFormat>
  <Paragraphs>232</Paragraphs>
  <Slides>33</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ＭＳ Ｐゴシック</vt:lpstr>
      <vt:lpstr>AppleColorEmoji</vt:lpstr>
      <vt:lpstr>Arial</vt:lpstr>
      <vt:lpstr>Arial Narrow</vt:lpstr>
      <vt:lpstr>Calibri</vt:lpstr>
      <vt:lpstr>DINPro-CondBlack</vt:lpstr>
      <vt:lpstr>Folio Std Light</vt:lpstr>
      <vt:lpstr>Folio Std Medium</vt:lpstr>
      <vt:lpstr>Franklin Gothic Medium</vt:lpstr>
      <vt:lpstr>Lucida Grande</vt:lpstr>
      <vt:lpstr>Rockwell</vt:lpstr>
      <vt:lpstr>Times New Roman</vt:lpstr>
      <vt:lpstr>2_Office Theme</vt:lpstr>
      <vt:lpstr>Marketing: Building Profitable Customer Connections</vt:lpstr>
      <vt:lpstr>Learning Outcomes</vt:lpstr>
      <vt:lpstr>Marketing and Utility</vt:lpstr>
      <vt:lpstr>Utility - Types</vt:lpstr>
      <vt:lpstr>Scope of Marketing</vt:lpstr>
      <vt:lpstr>11.1 The Evolution of Marketing</vt:lpstr>
      <vt:lpstr>Customer Relationship Management (CRM)</vt:lpstr>
      <vt:lpstr>Customer Satisfaction and Loyalty</vt:lpstr>
      <vt:lpstr>Marketing Plan</vt:lpstr>
      <vt:lpstr>Marketing Plan (continued)</vt:lpstr>
      <vt:lpstr>11.2 Marketing Strategy</vt:lpstr>
      <vt:lpstr>Target Market</vt:lpstr>
      <vt:lpstr>Consumer and Business Marketers</vt:lpstr>
      <vt:lpstr>Consumer Market Segmentation</vt:lpstr>
      <vt:lpstr>Consumer Market Segmentation (continued)</vt:lpstr>
      <vt:lpstr>Categories of Business Market Segmentation</vt:lpstr>
      <vt:lpstr>Marketing Mix</vt:lpstr>
      <vt:lpstr>Elements of the External Marketing Environment</vt:lpstr>
      <vt:lpstr>11.5 Elements That Influence the Consumer Decision-Making Process</vt:lpstr>
      <vt:lpstr>11.5 Elements That Influence the Consume Decision-Making Process (continued)</vt:lpstr>
      <vt:lpstr>Consumer Behavior</vt:lpstr>
      <vt:lpstr>Steps in Consumer Decision Process</vt:lpstr>
      <vt:lpstr>Business Buyer Behavior</vt:lpstr>
      <vt:lpstr>Marketing Research</vt:lpstr>
      <vt:lpstr>Marketing Research - Types of Data</vt:lpstr>
      <vt:lpstr>Categories of Primary Research</vt:lpstr>
      <vt:lpstr>11.7 Research Data Comparison</vt:lpstr>
      <vt:lpstr>Social Responsibility and Technology</vt:lpstr>
      <vt:lpstr>Key Terms</vt:lpstr>
      <vt:lpstr>Key Terms (continued)</vt:lpstr>
      <vt:lpstr>Summary</vt:lpstr>
      <vt:lpstr>Summary (continued)</vt:lpstr>
      <vt:lpstr>End of Chapter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DPS</dc:creator>
  <cp:lastModifiedBy>Bhavana Balaji</cp:lastModifiedBy>
  <cp:revision>773</cp:revision>
  <cp:lastPrinted>1601-01-01T00:00:00Z</cp:lastPrinted>
  <dcterms:created xsi:type="dcterms:W3CDTF">2012-09-15T01:24:58Z</dcterms:created>
  <dcterms:modified xsi:type="dcterms:W3CDTF">2017-10-11T04:43:57Z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0x010100EA5934DC7BD95242BE6BA2F7EBB887A7</vt:lpwstr>
  </property>
</Properties>
</file>