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89" r:id="rId2"/>
    <p:sldId id="290" r:id="rId3"/>
    <p:sldId id="297" r:id="rId4"/>
    <p:sldId id="298" r:id="rId5"/>
    <p:sldId id="299" r:id="rId6"/>
    <p:sldId id="300" r:id="rId7"/>
    <p:sldId id="301" r:id="rId8"/>
    <p:sldId id="302" r:id="rId9"/>
    <p:sldId id="303" r:id="rId10"/>
    <p:sldId id="291" r:id="rId11"/>
    <p:sldId id="287" r:id="rId12"/>
    <p:sldId id="293" r:id="rId13"/>
    <p:sldId id="294" r:id="rId14"/>
    <p:sldId id="295" r:id="rId15"/>
    <p:sldId id="304" r:id="rId16"/>
    <p:sldId id="288" r:id="rId17"/>
    <p:sldId id="262" r:id="rId18"/>
    <p:sldId id="260" r:id="rId19"/>
    <p:sldId id="258" r:id="rId20"/>
    <p:sldId id="259" r:id="rId21"/>
    <p:sldId id="282" r:id="rId22"/>
    <p:sldId id="265" r:id="rId23"/>
    <p:sldId id="306" r:id="rId24"/>
    <p:sldId id="307" r:id="rId25"/>
    <p:sldId id="308" r:id="rId26"/>
    <p:sldId id="309" r:id="rId27"/>
    <p:sldId id="310" r:id="rId28"/>
    <p:sldId id="280" r:id="rId29"/>
    <p:sldId id="281" r:id="rId30"/>
    <p:sldId id="305" r:id="rId31"/>
    <p:sldId id="311" r:id="rId32"/>
    <p:sldId id="312" r:id="rId33"/>
    <p:sldId id="313" r:id="rId34"/>
    <p:sldId id="314" r:id="rId35"/>
    <p:sldId id="31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0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639" autoAdjust="0"/>
  </p:normalViewPr>
  <p:slideViewPr>
    <p:cSldViewPr snapToGrid="0" snapToObjects="1">
      <p:cViewPr>
        <p:scale>
          <a:sx n="81" d="100"/>
          <a:sy n="81" d="100"/>
        </p:scale>
        <p:origin x="-1032"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8A0D0-7004-E84F-88B0-AE632760C4E0}" type="datetimeFigureOut">
              <a:rPr lang="en-US" smtClean="0"/>
              <a:t>10/2/18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FE1F6-75A0-3D45-ACDC-B348C3542B69}" type="slidenum">
              <a:rPr lang="en-US" smtClean="0"/>
              <a:t>‹#›</a:t>
            </a:fld>
            <a:endParaRPr lang="en-US"/>
          </a:p>
        </p:txBody>
      </p:sp>
    </p:spTree>
    <p:extLst>
      <p:ext uri="{BB962C8B-B14F-4D97-AF65-F5344CB8AC3E}">
        <p14:creationId xmlns:p14="http://schemas.microsoft.com/office/powerpoint/2010/main" val="42126731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10</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charset="0"/>
              </a:rPr>
              <a:t>Figure 1.3-s4 Applying the scientific method to a common problem (step 4)</a:t>
            </a:r>
            <a:endParaRPr lang="en-US" dirty="0">
              <a:latin typeface="Times New Roman"/>
              <a:cs typeface="Times New Roman"/>
            </a:endParaRPr>
          </a:p>
        </p:txBody>
      </p:sp>
    </p:spTree>
    <p:extLst>
      <p:ext uri="{BB962C8B-B14F-4D97-AF65-F5344CB8AC3E}">
        <p14:creationId xmlns:p14="http://schemas.microsoft.com/office/powerpoint/2010/main" val="2504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a recessive trait is rare, most people outside the family are homozygous for the normal allele. Thus, when an affected person mates with someone outside the family (</a:t>
            </a:r>
            <a:r>
              <a:rPr lang="en-US" dirty="0" err="1" smtClean="0"/>
              <a:t>aa</a:t>
            </a:r>
            <a:r>
              <a:rPr lang="en-US" dirty="0" smtClean="0"/>
              <a:t> × AA), usually none of the children will display the trait, although all will be carriers (i.e., heterozygous)."</a:t>
            </a:r>
          </a:p>
          <a:p>
            <a:endParaRPr lang="en-US" dirty="0"/>
          </a:p>
        </p:txBody>
      </p:sp>
      <p:sp>
        <p:nvSpPr>
          <p:cNvPr id="4" name="Slide Number Placeholder 3"/>
          <p:cNvSpPr>
            <a:spLocks noGrp="1"/>
          </p:cNvSpPr>
          <p:nvPr>
            <p:ph type="sldNum" sz="quarter" idx="10"/>
          </p:nvPr>
        </p:nvSpPr>
        <p:spPr/>
        <p:txBody>
          <a:bodyPr/>
          <a:lstStyle/>
          <a:p>
            <a:pPr>
              <a:defRPr/>
            </a:pPr>
            <a:fld id="{380ED88A-3D22-0345-B8B0-38C4A233622E}" type="slidenum">
              <a:rPr lang="en-US" smtClean="0"/>
              <a:pPr>
                <a:defRPr/>
              </a:pPr>
              <a:t>27</a:t>
            </a:fld>
            <a:endParaRPr lang="en-US"/>
          </a:p>
        </p:txBody>
      </p:sp>
    </p:spTree>
    <p:extLst>
      <p:ext uri="{BB962C8B-B14F-4D97-AF65-F5344CB8AC3E}">
        <p14:creationId xmlns:p14="http://schemas.microsoft.com/office/powerpoint/2010/main" val="41605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11</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charset="0"/>
              </a:rPr>
              <a:t>Figure 1.3-s5 Applying the scientific method to a common problem (step 5)</a:t>
            </a:r>
            <a:endParaRPr lang="en-US" dirty="0">
              <a:latin typeface="Times New Roman"/>
              <a:cs typeface="Times New Roman"/>
            </a:endParaRPr>
          </a:p>
        </p:txBody>
      </p:sp>
    </p:spTree>
    <p:extLst>
      <p:ext uri="{BB962C8B-B14F-4D97-AF65-F5344CB8AC3E}">
        <p14:creationId xmlns:p14="http://schemas.microsoft.com/office/powerpoint/2010/main" val="422747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046D9-399F-439B-A0E4-F11D2E95BDFD}" type="slidenum">
              <a:rPr lang="en-US" smtClean="0"/>
              <a:t>12</a:t>
            </a:fld>
            <a:endParaRPr lang="en-US"/>
          </a:p>
        </p:txBody>
      </p:sp>
    </p:spTree>
    <p:extLst>
      <p:ext uri="{BB962C8B-B14F-4D97-AF65-F5344CB8AC3E}">
        <p14:creationId xmlns:p14="http://schemas.microsoft.com/office/powerpoint/2010/main" val="282076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Question – In Mendel’s pea plants, seed</a:t>
            </a:r>
            <a:r>
              <a:rPr lang="en-US" sz="1800" baseline="0" dirty="0" smtClean="0"/>
              <a:t> shape as two alleles, round</a:t>
            </a:r>
            <a:r>
              <a:rPr lang="en-US" sz="1800" dirty="0" smtClean="0"/>
              <a:t> (R) and wrinkled (r). When</a:t>
            </a:r>
            <a:r>
              <a:rPr lang="en-US" sz="1800" baseline="0" dirty="0" smtClean="0"/>
              <a:t> gametes form, one gamete gets a round allele, the other gets a wrinkled allele. Which of Mendel’s principles is being demonstrated? </a:t>
            </a:r>
          </a:p>
          <a:p>
            <a:endParaRPr lang="en-US" sz="1800" baseline="0" dirty="0" smtClean="0"/>
          </a:p>
          <a:p>
            <a:pPr marL="342900" indent="-342900">
              <a:buAutoNum type="arabicParenR"/>
            </a:pPr>
            <a:r>
              <a:rPr lang="en-US" sz="1800" baseline="0" dirty="0" smtClean="0"/>
              <a:t>independent assortment</a:t>
            </a:r>
          </a:p>
          <a:p>
            <a:pPr marL="342900" indent="-342900">
              <a:buAutoNum type="arabicParenR"/>
            </a:pPr>
            <a:r>
              <a:rPr lang="en-US" sz="1800" baseline="0" dirty="0" smtClean="0"/>
              <a:t>principle of segregation</a:t>
            </a:r>
          </a:p>
          <a:p>
            <a:pPr marL="342900" indent="-342900">
              <a:buAutoNum type="arabicParenR"/>
            </a:pPr>
            <a:r>
              <a:rPr lang="en-US" sz="1800" baseline="0" dirty="0" smtClean="0"/>
              <a:t>dominance</a:t>
            </a:r>
          </a:p>
          <a:p>
            <a:pPr marL="342900" indent="-342900">
              <a:buAutoNum type="arabicParenR"/>
            </a:pPr>
            <a:r>
              <a:rPr lang="en-US" sz="1800" dirty="0" smtClean="0"/>
              <a:t>chi-squared</a:t>
            </a:r>
          </a:p>
          <a:p>
            <a:pPr marL="342900" indent="-342900">
              <a:buAutoNum type="arabicParenR"/>
            </a:pPr>
            <a:r>
              <a:rPr lang="en-US" sz="1800" dirty="0" smtClean="0"/>
              <a:t>epistasis</a:t>
            </a:r>
            <a:endParaRPr lang="en-US" sz="1800" dirty="0"/>
          </a:p>
        </p:txBody>
      </p:sp>
      <p:sp>
        <p:nvSpPr>
          <p:cNvPr id="4" name="Slide Number Placeholder 3"/>
          <p:cNvSpPr>
            <a:spLocks noGrp="1"/>
          </p:cNvSpPr>
          <p:nvPr>
            <p:ph type="sldNum" sz="quarter" idx="10"/>
          </p:nvPr>
        </p:nvSpPr>
        <p:spPr/>
        <p:txBody>
          <a:bodyPr/>
          <a:lstStyle/>
          <a:p>
            <a:fld id="{083FE1F6-75A0-3D45-ACDC-B348C3542B69}" type="slidenum">
              <a:rPr lang="en-US" smtClean="0"/>
              <a:t>16</a:t>
            </a:fld>
            <a:endParaRPr lang="en-US"/>
          </a:p>
        </p:txBody>
      </p:sp>
    </p:spTree>
    <p:extLst>
      <p:ext uri="{BB962C8B-B14F-4D97-AF65-F5344CB8AC3E}">
        <p14:creationId xmlns:p14="http://schemas.microsoft.com/office/powerpoint/2010/main" val="338534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Question – In Mendel’s pea plants, seed</a:t>
            </a:r>
            <a:r>
              <a:rPr lang="en-US" sz="1800" baseline="0" dirty="0" smtClean="0"/>
              <a:t> shape as two alleles, round</a:t>
            </a:r>
            <a:r>
              <a:rPr lang="en-US" sz="1800" dirty="0" smtClean="0"/>
              <a:t> (R) and wrinkled (r). When</a:t>
            </a:r>
            <a:r>
              <a:rPr lang="en-US" sz="1800" baseline="0" dirty="0" smtClean="0"/>
              <a:t> gametes form one gamete gets a round allele, the other gets a wrinkled allele. Which of Mendel’s principles is being demonstrated? </a:t>
            </a:r>
          </a:p>
          <a:p>
            <a:endParaRPr lang="en-US" sz="1800" baseline="0" dirty="0" smtClean="0"/>
          </a:p>
          <a:p>
            <a:pPr marL="342900" indent="-342900">
              <a:buAutoNum type="arabicParenR"/>
            </a:pPr>
            <a:r>
              <a:rPr lang="en-US" sz="1800" baseline="0" dirty="0" smtClean="0"/>
              <a:t>independent assortment</a:t>
            </a:r>
          </a:p>
          <a:p>
            <a:pPr marL="342900" indent="-342900">
              <a:buAutoNum type="arabicParenR"/>
            </a:pPr>
            <a:r>
              <a:rPr lang="en-US" sz="1800" baseline="0" dirty="0" smtClean="0"/>
              <a:t>principle of segregation</a:t>
            </a:r>
          </a:p>
          <a:p>
            <a:pPr marL="342900" indent="-342900">
              <a:buAutoNum type="arabicParenR"/>
            </a:pPr>
            <a:r>
              <a:rPr lang="en-US" sz="1800" baseline="0" dirty="0" smtClean="0"/>
              <a:t>dominance</a:t>
            </a:r>
          </a:p>
          <a:p>
            <a:pPr marL="342900" indent="-342900">
              <a:buAutoNum type="arabicParenR"/>
            </a:pPr>
            <a:r>
              <a:rPr lang="en-US" sz="1800" dirty="0" smtClean="0"/>
              <a:t>chi-squared</a:t>
            </a:r>
          </a:p>
          <a:p>
            <a:pPr marL="342900" indent="-342900">
              <a:buAutoNum type="arabicParenR"/>
            </a:pPr>
            <a:r>
              <a:rPr lang="en-US" sz="1800" dirty="0" smtClean="0"/>
              <a:t>epistasis</a:t>
            </a:r>
            <a:endParaRPr lang="en-US" sz="1800" dirty="0"/>
          </a:p>
        </p:txBody>
      </p:sp>
      <p:sp>
        <p:nvSpPr>
          <p:cNvPr id="4" name="Slide Number Placeholder 3"/>
          <p:cNvSpPr>
            <a:spLocks noGrp="1"/>
          </p:cNvSpPr>
          <p:nvPr>
            <p:ph type="sldNum" sz="quarter" idx="10"/>
          </p:nvPr>
        </p:nvSpPr>
        <p:spPr/>
        <p:txBody>
          <a:bodyPr/>
          <a:lstStyle/>
          <a:p>
            <a:fld id="{083FE1F6-75A0-3D45-ACDC-B348C3542B69}" type="slidenum">
              <a:rPr lang="en-US" smtClean="0"/>
              <a:t>17</a:t>
            </a:fld>
            <a:endParaRPr lang="en-US"/>
          </a:p>
        </p:txBody>
      </p:sp>
    </p:spTree>
    <p:extLst>
      <p:ext uri="{BB962C8B-B14F-4D97-AF65-F5344CB8AC3E}">
        <p14:creationId xmlns:p14="http://schemas.microsoft.com/office/powerpoint/2010/main" val="338534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Question – In Mendel’s pea plants, seed</a:t>
            </a:r>
            <a:r>
              <a:rPr lang="en-US" sz="1800" baseline="0" dirty="0" smtClean="0"/>
              <a:t> shape as two alleles, round</a:t>
            </a:r>
            <a:r>
              <a:rPr lang="en-US" sz="1800" dirty="0" smtClean="0"/>
              <a:t> (R) and wrinkled (r). Seed color</a:t>
            </a:r>
            <a:r>
              <a:rPr lang="en-US" sz="1800" baseline="0" dirty="0" smtClean="0"/>
              <a:t> also has two allele, yellow (Y) and green (y). </a:t>
            </a:r>
            <a:r>
              <a:rPr lang="en-US" sz="1800" dirty="0" smtClean="0"/>
              <a:t>The image below shows</a:t>
            </a:r>
            <a:r>
              <a:rPr lang="en-US" sz="1800" baseline="0" dirty="0" smtClean="0"/>
              <a:t> the possible gametes formed from an individual pea plant that is heterozygous (</a:t>
            </a:r>
            <a:r>
              <a:rPr lang="en-US" sz="1800" baseline="0" dirty="0" err="1" smtClean="0"/>
              <a:t>RrYy</a:t>
            </a:r>
            <a:r>
              <a:rPr lang="en-US" sz="1800" baseline="0" dirty="0" smtClean="0"/>
              <a:t>) for both seed shape and seed color. During meiosis the allele for the two different characters segregate independently of each other. Which of Mendel’s principles is being demonstrated? </a:t>
            </a:r>
          </a:p>
          <a:p>
            <a:endParaRPr lang="en-US" sz="1800" baseline="0" dirty="0" smtClean="0"/>
          </a:p>
          <a:p>
            <a:pPr marL="342900" indent="-342900">
              <a:buAutoNum type="arabicParenR"/>
            </a:pPr>
            <a:r>
              <a:rPr lang="en-US" sz="1800" baseline="0" dirty="0" smtClean="0"/>
              <a:t>independent assortment</a:t>
            </a:r>
          </a:p>
          <a:p>
            <a:pPr marL="342900" indent="-342900">
              <a:buAutoNum type="arabicParenR"/>
            </a:pPr>
            <a:r>
              <a:rPr lang="en-US" sz="1800" baseline="0" dirty="0" smtClean="0"/>
              <a:t>principle of segregation</a:t>
            </a:r>
          </a:p>
          <a:p>
            <a:pPr marL="342900" indent="-342900">
              <a:buAutoNum type="arabicParenR"/>
            </a:pPr>
            <a:r>
              <a:rPr lang="en-US" sz="1800" baseline="0" dirty="0" smtClean="0"/>
              <a:t>dominance</a:t>
            </a:r>
          </a:p>
          <a:p>
            <a:pPr marL="342900" indent="-342900">
              <a:buAutoNum type="arabicParenR"/>
            </a:pPr>
            <a:r>
              <a:rPr lang="en-US" sz="1800" dirty="0" smtClean="0"/>
              <a:t>chi-squared</a:t>
            </a:r>
          </a:p>
          <a:p>
            <a:pPr marL="342900" indent="-342900">
              <a:buAutoNum type="arabicParenR"/>
            </a:pPr>
            <a:r>
              <a:rPr lang="en-US" sz="1800" dirty="0" smtClean="0"/>
              <a:t>epistasis</a:t>
            </a:r>
            <a:endParaRPr lang="en-US" sz="1800" dirty="0"/>
          </a:p>
        </p:txBody>
      </p:sp>
      <p:sp>
        <p:nvSpPr>
          <p:cNvPr id="4" name="Slide Number Placeholder 3"/>
          <p:cNvSpPr>
            <a:spLocks noGrp="1"/>
          </p:cNvSpPr>
          <p:nvPr>
            <p:ph type="sldNum" sz="quarter" idx="10"/>
          </p:nvPr>
        </p:nvSpPr>
        <p:spPr/>
        <p:txBody>
          <a:bodyPr/>
          <a:lstStyle/>
          <a:p>
            <a:fld id="{083FE1F6-75A0-3D45-ACDC-B348C3542B69}" type="slidenum">
              <a:rPr lang="en-US" smtClean="0"/>
              <a:t>18</a:t>
            </a:fld>
            <a:endParaRPr lang="en-US"/>
          </a:p>
        </p:txBody>
      </p:sp>
    </p:spTree>
    <p:extLst>
      <p:ext uri="{BB962C8B-B14F-4D97-AF65-F5344CB8AC3E}">
        <p14:creationId xmlns:p14="http://schemas.microsoft.com/office/powerpoint/2010/main" val="338534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FE1F6-75A0-3D45-ACDC-B348C3542B69}" type="slidenum">
              <a:rPr lang="en-US" smtClean="0"/>
              <a:t>19</a:t>
            </a:fld>
            <a:endParaRPr lang="en-US"/>
          </a:p>
        </p:txBody>
      </p:sp>
    </p:spTree>
    <p:extLst>
      <p:ext uri="{BB962C8B-B14F-4D97-AF65-F5344CB8AC3E}">
        <p14:creationId xmlns:p14="http://schemas.microsoft.com/office/powerpoint/2010/main" val="347762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FE1F6-75A0-3D45-ACDC-B348C3542B69}" type="slidenum">
              <a:rPr lang="en-US" smtClean="0"/>
              <a:t>20</a:t>
            </a:fld>
            <a:endParaRPr lang="en-US"/>
          </a:p>
        </p:txBody>
      </p:sp>
    </p:spTree>
    <p:extLst>
      <p:ext uri="{BB962C8B-B14F-4D97-AF65-F5344CB8AC3E}">
        <p14:creationId xmlns:p14="http://schemas.microsoft.com/office/powerpoint/2010/main" val="3477622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80ED88A-3D22-0345-B8B0-38C4A233622E}" type="slidenum">
              <a:rPr lang="en-US" smtClean="0"/>
              <a:pPr>
                <a:defRPr/>
              </a:pPr>
              <a:t>25</a:t>
            </a:fld>
            <a:endParaRPr lang="en-US"/>
          </a:p>
        </p:txBody>
      </p:sp>
    </p:spTree>
    <p:extLst>
      <p:ext uri="{BB962C8B-B14F-4D97-AF65-F5344CB8AC3E}">
        <p14:creationId xmlns:p14="http://schemas.microsoft.com/office/powerpoint/2010/main" val="151402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BF802-61D5-0541-84AD-691927DFF280}"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5EF25-95DC-AD45-9704-E34BA80B04C3}" type="slidenum">
              <a:rPr lang="en-US" smtClean="0"/>
              <a:t>‹#›</a:t>
            </a:fld>
            <a:endParaRPr lang="en-US"/>
          </a:p>
        </p:txBody>
      </p:sp>
    </p:spTree>
    <p:extLst>
      <p:ext uri="{BB962C8B-B14F-4D97-AF65-F5344CB8AC3E}">
        <p14:creationId xmlns:p14="http://schemas.microsoft.com/office/powerpoint/2010/main" val="17980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BF802-61D5-0541-84AD-691927DFF280}"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5EF25-95DC-AD45-9704-E34BA80B04C3}" type="slidenum">
              <a:rPr lang="en-US" smtClean="0"/>
              <a:t>‹#›</a:t>
            </a:fld>
            <a:endParaRPr lang="en-US"/>
          </a:p>
        </p:txBody>
      </p:sp>
    </p:spTree>
    <p:extLst>
      <p:ext uri="{BB962C8B-B14F-4D97-AF65-F5344CB8AC3E}">
        <p14:creationId xmlns:p14="http://schemas.microsoft.com/office/powerpoint/2010/main" val="222344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BF802-61D5-0541-84AD-691927DFF280}"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5EF25-95DC-AD45-9704-E34BA80B04C3}" type="slidenum">
              <a:rPr lang="en-US" smtClean="0"/>
              <a:t>‹#›</a:t>
            </a:fld>
            <a:endParaRPr lang="en-US"/>
          </a:p>
        </p:txBody>
      </p:sp>
    </p:spTree>
    <p:extLst>
      <p:ext uri="{BB962C8B-B14F-4D97-AF65-F5344CB8AC3E}">
        <p14:creationId xmlns:p14="http://schemas.microsoft.com/office/powerpoint/2010/main" val="77220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BF802-61D5-0541-84AD-691927DFF280}"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5EF25-95DC-AD45-9704-E34BA80B04C3}" type="slidenum">
              <a:rPr lang="en-US" smtClean="0"/>
              <a:t>‹#›</a:t>
            </a:fld>
            <a:endParaRPr lang="en-US"/>
          </a:p>
        </p:txBody>
      </p:sp>
    </p:spTree>
    <p:extLst>
      <p:ext uri="{BB962C8B-B14F-4D97-AF65-F5344CB8AC3E}">
        <p14:creationId xmlns:p14="http://schemas.microsoft.com/office/powerpoint/2010/main" val="350615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0BF802-61D5-0541-84AD-691927DFF280}"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5EF25-95DC-AD45-9704-E34BA80B04C3}" type="slidenum">
              <a:rPr lang="en-US" smtClean="0"/>
              <a:t>‹#›</a:t>
            </a:fld>
            <a:endParaRPr lang="en-US"/>
          </a:p>
        </p:txBody>
      </p:sp>
    </p:spTree>
    <p:extLst>
      <p:ext uri="{BB962C8B-B14F-4D97-AF65-F5344CB8AC3E}">
        <p14:creationId xmlns:p14="http://schemas.microsoft.com/office/powerpoint/2010/main" val="216526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0BF802-61D5-0541-84AD-691927DFF280}"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5EF25-95DC-AD45-9704-E34BA80B04C3}" type="slidenum">
              <a:rPr lang="en-US" smtClean="0"/>
              <a:t>‹#›</a:t>
            </a:fld>
            <a:endParaRPr lang="en-US"/>
          </a:p>
        </p:txBody>
      </p:sp>
    </p:spTree>
    <p:extLst>
      <p:ext uri="{BB962C8B-B14F-4D97-AF65-F5344CB8AC3E}">
        <p14:creationId xmlns:p14="http://schemas.microsoft.com/office/powerpoint/2010/main" val="65060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0BF802-61D5-0541-84AD-691927DFF280}" type="datetimeFigureOut">
              <a:rPr lang="en-US" smtClean="0"/>
              <a:t>10/2/18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C5EF25-95DC-AD45-9704-E34BA80B04C3}" type="slidenum">
              <a:rPr lang="en-US" smtClean="0"/>
              <a:t>‹#›</a:t>
            </a:fld>
            <a:endParaRPr lang="en-US"/>
          </a:p>
        </p:txBody>
      </p:sp>
    </p:spTree>
    <p:extLst>
      <p:ext uri="{BB962C8B-B14F-4D97-AF65-F5344CB8AC3E}">
        <p14:creationId xmlns:p14="http://schemas.microsoft.com/office/powerpoint/2010/main" val="372282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BF802-61D5-0541-84AD-691927DFF280}" type="datetimeFigureOut">
              <a:rPr lang="en-US" smtClean="0"/>
              <a:t>10/2/18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5EF25-95DC-AD45-9704-E34BA80B04C3}" type="slidenum">
              <a:rPr lang="en-US" smtClean="0"/>
              <a:t>‹#›</a:t>
            </a:fld>
            <a:endParaRPr lang="en-US"/>
          </a:p>
        </p:txBody>
      </p:sp>
    </p:spTree>
    <p:extLst>
      <p:ext uri="{BB962C8B-B14F-4D97-AF65-F5344CB8AC3E}">
        <p14:creationId xmlns:p14="http://schemas.microsoft.com/office/powerpoint/2010/main" val="145752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BF802-61D5-0541-84AD-691927DFF280}" type="datetimeFigureOut">
              <a:rPr lang="en-US" smtClean="0"/>
              <a:t>10/2/18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C5EF25-95DC-AD45-9704-E34BA80B04C3}" type="slidenum">
              <a:rPr lang="en-US" smtClean="0"/>
              <a:t>‹#›</a:t>
            </a:fld>
            <a:endParaRPr lang="en-US"/>
          </a:p>
        </p:txBody>
      </p:sp>
    </p:spTree>
    <p:extLst>
      <p:ext uri="{BB962C8B-B14F-4D97-AF65-F5344CB8AC3E}">
        <p14:creationId xmlns:p14="http://schemas.microsoft.com/office/powerpoint/2010/main" val="123119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BF802-61D5-0541-84AD-691927DFF280}"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5EF25-95DC-AD45-9704-E34BA80B04C3}" type="slidenum">
              <a:rPr lang="en-US" smtClean="0"/>
              <a:t>‹#›</a:t>
            </a:fld>
            <a:endParaRPr lang="en-US"/>
          </a:p>
        </p:txBody>
      </p:sp>
    </p:spTree>
    <p:extLst>
      <p:ext uri="{BB962C8B-B14F-4D97-AF65-F5344CB8AC3E}">
        <p14:creationId xmlns:p14="http://schemas.microsoft.com/office/powerpoint/2010/main" val="354552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0BF802-61D5-0541-84AD-691927DFF280}"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5EF25-95DC-AD45-9704-E34BA80B04C3}" type="slidenum">
              <a:rPr lang="en-US" smtClean="0"/>
              <a:t>‹#›</a:t>
            </a:fld>
            <a:endParaRPr lang="en-US"/>
          </a:p>
        </p:txBody>
      </p:sp>
    </p:spTree>
    <p:extLst>
      <p:ext uri="{BB962C8B-B14F-4D97-AF65-F5344CB8AC3E}">
        <p14:creationId xmlns:p14="http://schemas.microsoft.com/office/powerpoint/2010/main" val="8246801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BF802-61D5-0541-84AD-691927DFF280}" type="datetimeFigureOut">
              <a:rPr lang="en-US" smtClean="0"/>
              <a:t>10/2/18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5EF25-95DC-AD45-9704-E34BA80B04C3}" type="slidenum">
              <a:rPr lang="en-US" smtClean="0"/>
              <a:t>‹#›</a:t>
            </a:fld>
            <a:endParaRPr lang="en-US"/>
          </a:p>
        </p:txBody>
      </p:sp>
    </p:spTree>
    <p:extLst>
      <p:ext uri="{BB962C8B-B14F-4D97-AF65-F5344CB8AC3E}">
        <p14:creationId xmlns:p14="http://schemas.microsoft.com/office/powerpoint/2010/main" val="3025277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685800" y="76200"/>
            <a:ext cx="7772400" cy="1143000"/>
          </a:xfrm>
        </p:spPr>
        <p:txBody>
          <a:bodyPr/>
          <a:lstStyle/>
          <a:p>
            <a:pPr eaLnBrk="1" hangingPunct="1"/>
            <a:r>
              <a:rPr lang="en-US" dirty="0" smtClean="0">
                <a:latin typeface="Arial" charset="0"/>
                <a:ea typeface="ＭＳ Ｐゴシック" charset="0"/>
                <a:cs typeface="ＭＳ Ｐゴシック" charset="0"/>
              </a:rPr>
              <a:t>Basics Review</a:t>
            </a:r>
            <a:endParaRPr lang="en-US" dirty="0">
              <a:latin typeface="Arial" charset="0"/>
              <a:ea typeface="ＭＳ Ｐゴシック" charset="0"/>
              <a:cs typeface="ＭＳ Ｐゴシック" charset="0"/>
            </a:endParaRPr>
          </a:p>
        </p:txBody>
      </p:sp>
      <p:sp>
        <p:nvSpPr>
          <p:cNvPr id="3" name="TextBox 2"/>
          <p:cNvSpPr txBox="1"/>
          <p:nvPr/>
        </p:nvSpPr>
        <p:spPr>
          <a:xfrm>
            <a:off x="732441" y="1600200"/>
            <a:ext cx="7725759" cy="1815882"/>
          </a:xfrm>
          <a:prstGeom prst="rect">
            <a:avLst/>
          </a:prstGeom>
          <a:noFill/>
        </p:spPr>
        <p:txBody>
          <a:bodyPr wrap="square" rtlCol="0">
            <a:spAutoFit/>
          </a:bodyPr>
          <a:lstStyle/>
          <a:p>
            <a:pPr algn="l"/>
            <a:r>
              <a:rPr lang="en-US" baseline="0" dirty="0" smtClean="0"/>
              <a:t>Categorize the genotypes: </a:t>
            </a:r>
          </a:p>
          <a:p>
            <a:pPr algn="l"/>
            <a:endParaRPr lang="en-US" baseline="0" dirty="0" smtClean="0"/>
          </a:p>
          <a:p>
            <a:pPr algn="l"/>
            <a:r>
              <a:rPr lang="en-US" baseline="0" dirty="0" smtClean="0"/>
              <a:t>heterozygote (HE),</a:t>
            </a:r>
            <a:r>
              <a:rPr lang="en-US" baseline="0" dirty="0"/>
              <a:t> </a:t>
            </a:r>
            <a:r>
              <a:rPr lang="en-US" baseline="0" dirty="0" smtClean="0"/>
              <a:t>homozygote (HO)</a:t>
            </a:r>
            <a:endParaRPr lang="en-US" baseline="0" dirty="0"/>
          </a:p>
          <a:p>
            <a:pPr algn="l"/>
            <a:r>
              <a:rPr lang="en-US" baseline="0" dirty="0"/>
              <a:t>d</a:t>
            </a:r>
            <a:r>
              <a:rPr lang="en-US" baseline="0" dirty="0" smtClean="0"/>
              <a:t>ominant (</a:t>
            </a:r>
            <a:r>
              <a:rPr lang="en-US" baseline="0" dirty="0" err="1" smtClean="0"/>
              <a:t>dom</a:t>
            </a:r>
            <a:r>
              <a:rPr lang="en-US" baseline="0" dirty="0" smtClean="0"/>
              <a:t>), recessive (Rec)</a:t>
            </a:r>
          </a:p>
          <a:p>
            <a:pPr algn="l"/>
            <a:endParaRPr lang="en-US" dirty="0"/>
          </a:p>
        </p:txBody>
      </p:sp>
      <p:sp>
        <p:nvSpPr>
          <p:cNvPr id="7" name="TextBox 6"/>
          <p:cNvSpPr txBox="1"/>
          <p:nvPr/>
        </p:nvSpPr>
        <p:spPr>
          <a:xfrm>
            <a:off x="732441" y="3630811"/>
            <a:ext cx="715359" cy="2308324"/>
          </a:xfrm>
          <a:prstGeom prst="rect">
            <a:avLst/>
          </a:prstGeom>
          <a:noFill/>
        </p:spPr>
        <p:txBody>
          <a:bodyPr wrap="square" rtlCol="0">
            <a:spAutoFit/>
          </a:bodyPr>
          <a:lstStyle/>
          <a:p>
            <a:pPr algn="l"/>
            <a:r>
              <a:rPr lang="en-US" baseline="0" dirty="0" smtClean="0"/>
              <a:t>AA</a:t>
            </a:r>
          </a:p>
          <a:p>
            <a:pPr algn="l"/>
            <a:r>
              <a:rPr lang="en-US" baseline="0" dirty="0" err="1" smtClean="0"/>
              <a:t>hh</a:t>
            </a:r>
            <a:endParaRPr lang="en-US" baseline="0" dirty="0" smtClean="0"/>
          </a:p>
          <a:p>
            <a:pPr algn="l"/>
            <a:r>
              <a:rPr lang="en-US" baseline="0" dirty="0" err="1" smtClean="0"/>
              <a:t>Tt</a:t>
            </a:r>
            <a:endParaRPr lang="en-US" baseline="0" dirty="0" smtClean="0"/>
          </a:p>
          <a:p>
            <a:pPr algn="l"/>
            <a:r>
              <a:rPr lang="en-US" baseline="0" dirty="0" err="1" smtClean="0"/>
              <a:t>r</a:t>
            </a:r>
            <a:r>
              <a:rPr lang="en-US" baseline="0" dirty="0" err="1"/>
              <a:t>r</a:t>
            </a:r>
            <a:endParaRPr lang="en-US" baseline="0" dirty="0" smtClean="0"/>
          </a:p>
          <a:p>
            <a:pPr algn="l"/>
            <a:r>
              <a:rPr lang="en-US" baseline="0" dirty="0" smtClean="0"/>
              <a:t>RR</a:t>
            </a:r>
          </a:p>
          <a:p>
            <a:pPr algn="l"/>
            <a:endParaRPr lang="en-US" baseline="0" dirty="0"/>
          </a:p>
        </p:txBody>
      </p:sp>
      <p:sp>
        <p:nvSpPr>
          <p:cNvPr id="8" name="TextBox 7"/>
          <p:cNvSpPr txBox="1"/>
          <p:nvPr/>
        </p:nvSpPr>
        <p:spPr>
          <a:xfrm>
            <a:off x="1570641" y="3635276"/>
            <a:ext cx="2315559" cy="2308324"/>
          </a:xfrm>
          <a:prstGeom prst="rect">
            <a:avLst/>
          </a:prstGeom>
          <a:noFill/>
        </p:spPr>
        <p:txBody>
          <a:bodyPr wrap="square" rtlCol="0">
            <a:spAutoFit/>
          </a:bodyPr>
          <a:lstStyle/>
          <a:p>
            <a:pPr algn="l"/>
            <a:r>
              <a:rPr lang="en-US" baseline="0" dirty="0" smtClean="0"/>
              <a:t>HO – </a:t>
            </a:r>
            <a:r>
              <a:rPr lang="en-US" baseline="0" dirty="0" err="1" smtClean="0"/>
              <a:t>dom</a:t>
            </a:r>
            <a:endParaRPr lang="en-US" baseline="0" dirty="0" smtClean="0"/>
          </a:p>
          <a:p>
            <a:pPr algn="l"/>
            <a:r>
              <a:rPr lang="en-US" baseline="0" dirty="0" smtClean="0"/>
              <a:t>HO – rec </a:t>
            </a:r>
          </a:p>
          <a:p>
            <a:pPr algn="l"/>
            <a:r>
              <a:rPr lang="en-US" baseline="0" dirty="0" smtClean="0"/>
              <a:t>HE</a:t>
            </a:r>
          </a:p>
          <a:p>
            <a:pPr algn="l"/>
            <a:r>
              <a:rPr lang="en-US" baseline="0" dirty="0" smtClean="0"/>
              <a:t>HO </a:t>
            </a:r>
            <a:r>
              <a:rPr lang="en-US" baseline="0" dirty="0"/>
              <a:t>– rec </a:t>
            </a:r>
          </a:p>
          <a:p>
            <a:pPr algn="l"/>
            <a:r>
              <a:rPr lang="en-US" baseline="0" dirty="0" smtClean="0"/>
              <a:t>HO </a:t>
            </a:r>
            <a:r>
              <a:rPr lang="en-US" baseline="0" dirty="0"/>
              <a:t>– </a:t>
            </a:r>
            <a:r>
              <a:rPr lang="en-US" baseline="0" dirty="0" err="1"/>
              <a:t>dom</a:t>
            </a:r>
            <a:endParaRPr lang="en-US" baseline="0" dirty="0"/>
          </a:p>
          <a:p>
            <a:pPr algn="l"/>
            <a:endParaRPr lang="en-US" baseline="0" dirty="0" smtClean="0"/>
          </a:p>
        </p:txBody>
      </p:sp>
    </p:spTree>
    <p:extLst>
      <p:ext uri="{BB962C8B-B14F-4D97-AF65-F5344CB8AC3E}">
        <p14:creationId xmlns:p14="http://schemas.microsoft.com/office/powerpoint/2010/main" val="150098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426464"/>
            <a:ext cx="8546592" cy="4005072"/>
          </a:xfrm>
          <a:prstGeom prst="rect">
            <a:avLst/>
          </a:prstGeom>
        </p:spPr>
      </p:pic>
      <p:sp>
        <p:nvSpPr>
          <p:cNvPr id="11" name="TextBox 10"/>
          <p:cNvSpPr txBox="1"/>
          <p:nvPr/>
        </p:nvSpPr>
        <p:spPr>
          <a:xfrm>
            <a:off x="312640" y="2581790"/>
            <a:ext cx="1290738" cy="941283"/>
          </a:xfrm>
          <a:prstGeom prst="rect">
            <a:avLst/>
          </a:prstGeom>
          <a:noFill/>
        </p:spPr>
        <p:txBody>
          <a:bodyPr wrap="none" rtlCol="0">
            <a:spAutoFit/>
          </a:bodyPr>
          <a:lstStyle/>
          <a:p>
            <a:pPr algn="ctr"/>
            <a:r>
              <a:rPr lang="en-US" sz="1600" dirty="0" smtClean="0">
                <a:latin typeface="Arial" pitchFamily="34" charset="0"/>
                <a:cs typeface="Arial" pitchFamily="34" charset="0"/>
              </a:rPr>
              <a:t>Observation</a:t>
            </a:r>
          </a:p>
          <a:p>
            <a:pPr algn="ctr">
              <a:lnSpc>
                <a:spcPts val="1500"/>
              </a:lnSpc>
            </a:pPr>
            <a:r>
              <a:rPr lang="en-US" sz="1600" dirty="0" smtClean="0">
                <a:latin typeface="Arial" pitchFamily="34" charset="0"/>
                <a:cs typeface="Arial" pitchFamily="34" charset="0"/>
              </a:rPr>
              <a:t>The remote</a:t>
            </a:r>
          </a:p>
          <a:p>
            <a:pPr algn="ctr">
              <a:lnSpc>
                <a:spcPts val="1600"/>
              </a:lnSpc>
            </a:pPr>
            <a:r>
              <a:rPr lang="en-US" sz="1600" dirty="0" smtClean="0">
                <a:latin typeface="Arial" pitchFamily="34" charset="0"/>
                <a:cs typeface="Arial" pitchFamily="34" charset="0"/>
              </a:rPr>
              <a:t>doesn’t</a:t>
            </a:r>
          </a:p>
          <a:p>
            <a:pPr algn="ctr">
              <a:lnSpc>
                <a:spcPts val="1600"/>
              </a:lnSpc>
            </a:pPr>
            <a:r>
              <a:rPr lang="en-US" sz="1600" dirty="0" smtClean="0">
                <a:latin typeface="Arial" pitchFamily="34" charset="0"/>
                <a:cs typeface="Arial" pitchFamily="34" charset="0"/>
              </a:rPr>
              <a:t>work</a:t>
            </a:r>
            <a:r>
              <a:rPr lang="en-US" sz="1600" dirty="0">
                <a:latin typeface="Arial" pitchFamily="34" charset="0"/>
                <a:cs typeface="Arial" pitchFamily="34" charset="0"/>
              </a:rPr>
              <a:t>.</a:t>
            </a:r>
          </a:p>
        </p:txBody>
      </p:sp>
      <p:sp>
        <p:nvSpPr>
          <p:cNvPr id="12" name="TextBox 11"/>
          <p:cNvSpPr txBox="1"/>
          <p:nvPr/>
        </p:nvSpPr>
        <p:spPr>
          <a:xfrm>
            <a:off x="2082135" y="2681493"/>
            <a:ext cx="1005403" cy="720710"/>
          </a:xfrm>
          <a:prstGeom prst="rect">
            <a:avLst/>
          </a:prstGeom>
          <a:noFill/>
        </p:spPr>
        <p:txBody>
          <a:bodyPr wrap="none" rtlCol="0">
            <a:spAutoFit/>
          </a:bodyPr>
          <a:lstStyle/>
          <a:p>
            <a:pPr algn="ctr">
              <a:lnSpc>
                <a:spcPts val="1700"/>
              </a:lnSpc>
            </a:pPr>
            <a:r>
              <a:rPr lang="en-US" sz="1600" dirty="0" smtClean="0">
                <a:latin typeface="Arial" pitchFamily="34" charset="0"/>
                <a:cs typeface="Arial" pitchFamily="34" charset="0"/>
              </a:rPr>
              <a:t>Question</a:t>
            </a:r>
          </a:p>
          <a:p>
            <a:pPr algn="ctr">
              <a:lnSpc>
                <a:spcPts val="1600"/>
              </a:lnSpc>
            </a:pPr>
            <a:r>
              <a:rPr lang="en-US" sz="1600" dirty="0" smtClean="0">
                <a:latin typeface="Arial" pitchFamily="34" charset="0"/>
                <a:cs typeface="Arial" pitchFamily="34" charset="0"/>
              </a:rPr>
              <a:t>What’s</a:t>
            </a:r>
          </a:p>
          <a:p>
            <a:pPr algn="ctr">
              <a:lnSpc>
                <a:spcPts val="1600"/>
              </a:lnSpc>
            </a:pPr>
            <a:r>
              <a:rPr lang="en-US" sz="1600" dirty="0" smtClean="0">
                <a:latin typeface="Arial" pitchFamily="34" charset="0"/>
                <a:cs typeface="Arial" pitchFamily="34" charset="0"/>
              </a:rPr>
              <a:t>wrong</a:t>
            </a:r>
            <a:r>
              <a:rPr lang="en-US" sz="1600" dirty="0">
                <a:latin typeface="Arial" pitchFamily="34" charset="0"/>
                <a:cs typeface="Arial" pitchFamily="34" charset="0"/>
              </a:rPr>
              <a:t>?</a:t>
            </a:r>
          </a:p>
        </p:txBody>
      </p:sp>
      <p:sp>
        <p:nvSpPr>
          <p:cNvPr id="13" name="TextBox 12"/>
          <p:cNvSpPr txBox="1"/>
          <p:nvPr/>
        </p:nvSpPr>
        <p:spPr>
          <a:xfrm>
            <a:off x="3573454" y="2578188"/>
            <a:ext cx="1197764" cy="954107"/>
          </a:xfrm>
          <a:prstGeom prst="rect">
            <a:avLst/>
          </a:prstGeom>
          <a:noFill/>
        </p:spPr>
        <p:txBody>
          <a:bodyPr wrap="none" rtlCol="0">
            <a:spAutoFit/>
          </a:bodyPr>
          <a:lstStyle/>
          <a:p>
            <a:pPr algn="ctr"/>
            <a:r>
              <a:rPr lang="en-US" sz="1600" dirty="0" smtClean="0">
                <a:latin typeface="Arial" pitchFamily="34" charset="0"/>
                <a:cs typeface="Arial" pitchFamily="34" charset="0"/>
              </a:rPr>
              <a:t>Hypothesis</a:t>
            </a:r>
          </a:p>
          <a:p>
            <a:pPr algn="ctr">
              <a:lnSpc>
                <a:spcPts val="1600"/>
              </a:lnSpc>
            </a:pPr>
            <a:r>
              <a:rPr lang="en-US" sz="1600" dirty="0" smtClean="0">
                <a:latin typeface="Arial" pitchFamily="34" charset="0"/>
                <a:cs typeface="Arial" pitchFamily="34" charset="0"/>
              </a:rPr>
              <a:t>The </a:t>
            </a:r>
          </a:p>
          <a:p>
            <a:pPr algn="ctr">
              <a:lnSpc>
                <a:spcPts val="1600"/>
              </a:lnSpc>
            </a:pPr>
            <a:r>
              <a:rPr lang="en-US" sz="1600" dirty="0" smtClean="0">
                <a:latin typeface="Arial" pitchFamily="34" charset="0"/>
                <a:cs typeface="Arial" pitchFamily="34" charset="0"/>
              </a:rPr>
              <a:t>batteries</a:t>
            </a:r>
          </a:p>
          <a:p>
            <a:pPr algn="ctr">
              <a:lnSpc>
                <a:spcPts val="1600"/>
              </a:lnSpc>
            </a:pPr>
            <a:r>
              <a:rPr lang="en-US" sz="1600" dirty="0" smtClean="0">
                <a:latin typeface="Arial" pitchFamily="34" charset="0"/>
                <a:cs typeface="Arial" pitchFamily="34" charset="0"/>
              </a:rPr>
              <a:t>are </a:t>
            </a:r>
            <a:r>
              <a:rPr lang="en-US" sz="1600" dirty="0">
                <a:latin typeface="Arial" pitchFamily="34" charset="0"/>
                <a:cs typeface="Arial" pitchFamily="34" charset="0"/>
              </a:rPr>
              <a:t>dead.</a:t>
            </a:r>
          </a:p>
        </p:txBody>
      </p:sp>
      <p:sp>
        <p:nvSpPr>
          <p:cNvPr id="14" name="TextBox 13"/>
          <p:cNvSpPr txBox="1"/>
          <p:nvPr/>
        </p:nvSpPr>
        <p:spPr>
          <a:xfrm>
            <a:off x="5247593" y="2584538"/>
            <a:ext cx="1189749" cy="954107"/>
          </a:xfrm>
          <a:prstGeom prst="rect">
            <a:avLst/>
          </a:prstGeom>
          <a:noFill/>
        </p:spPr>
        <p:txBody>
          <a:bodyPr wrap="none" rtlCol="0">
            <a:spAutoFit/>
          </a:bodyPr>
          <a:lstStyle/>
          <a:p>
            <a:pPr algn="ctr"/>
            <a:r>
              <a:rPr lang="en-US" sz="1600" dirty="0" smtClean="0">
                <a:latin typeface="Arial" pitchFamily="34" charset="0"/>
                <a:cs typeface="Arial" pitchFamily="34" charset="0"/>
              </a:rPr>
              <a:t>Prediction</a:t>
            </a:r>
          </a:p>
          <a:p>
            <a:pPr algn="ctr">
              <a:lnSpc>
                <a:spcPts val="1600"/>
              </a:lnSpc>
            </a:pPr>
            <a:r>
              <a:rPr lang="en-US" sz="1600" dirty="0" smtClean="0">
                <a:latin typeface="Arial" pitchFamily="34" charset="0"/>
                <a:cs typeface="Arial" pitchFamily="34" charset="0"/>
              </a:rPr>
              <a:t>With new</a:t>
            </a:r>
          </a:p>
          <a:p>
            <a:pPr algn="ctr">
              <a:lnSpc>
                <a:spcPts val="1600"/>
              </a:lnSpc>
            </a:pPr>
            <a:r>
              <a:rPr lang="en-US" sz="1600" dirty="0" smtClean="0">
                <a:latin typeface="Arial" pitchFamily="34" charset="0"/>
                <a:cs typeface="Arial" pitchFamily="34" charset="0"/>
              </a:rPr>
              <a:t>batteries</a:t>
            </a:r>
            <a:r>
              <a:rPr lang="en-US" sz="1600" dirty="0">
                <a:latin typeface="Arial" pitchFamily="34" charset="0"/>
                <a:cs typeface="Arial" pitchFamily="34" charset="0"/>
              </a:rPr>
              <a:t>, </a:t>
            </a:r>
            <a:r>
              <a:rPr lang="en-US" sz="1600" dirty="0" smtClean="0">
                <a:latin typeface="Arial" pitchFamily="34" charset="0"/>
                <a:cs typeface="Arial" pitchFamily="34" charset="0"/>
              </a:rPr>
              <a:t>it</a:t>
            </a:r>
          </a:p>
          <a:p>
            <a:pPr algn="ctr">
              <a:lnSpc>
                <a:spcPts val="1600"/>
              </a:lnSpc>
            </a:pPr>
            <a:r>
              <a:rPr lang="en-US" sz="1600" dirty="0" smtClean="0">
                <a:latin typeface="Arial" pitchFamily="34" charset="0"/>
                <a:cs typeface="Arial" pitchFamily="34" charset="0"/>
              </a:rPr>
              <a:t>will </a:t>
            </a:r>
            <a:r>
              <a:rPr lang="en-US" sz="1600" dirty="0">
                <a:latin typeface="Arial" pitchFamily="34" charset="0"/>
                <a:cs typeface="Arial" pitchFamily="34" charset="0"/>
              </a:rPr>
              <a:t>work.</a:t>
            </a:r>
          </a:p>
        </p:txBody>
      </p:sp>
      <p:sp>
        <p:nvSpPr>
          <p:cNvPr id="15" name="TextBox 14"/>
          <p:cNvSpPr txBox="1"/>
          <p:nvPr/>
        </p:nvSpPr>
        <p:spPr>
          <a:xfrm>
            <a:off x="6907962" y="2652371"/>
            <a:ext cx="1221809" cy="748923"/>
          </a:xfrm>
          <a:prstGeom prst="rect">
            <a:avLst/>
          </a:prstGeom>
          <a:noFill/>
        </p:spPr>
        <p:txBody>
          <a:bodyPr wrap="none" rtlCol="0">
            <a:spAutoFit/>
          </a:bodyPr>
          <a:lstStyle/>
          <a:p>
            <a:pPr algn="ctr"/>
            <a:r>
              <a:rPr lang="en-US" sz="1600" dirty="0" smtClean="0">
                <a:latin typeface="Arial" pitchFamily="34" charset="0"/>
                <a:cs typeface="Arial" pitchFamily="34" charset="0"/>
              </a:rPr>
              <a:t>Experiment</a:t>
            </a:r>
          </a:p>
          <a:p>
            <a:pPr algn="ctr">
              <a:lnSpc>
                <a:spcPts val="1600"/>
              </a:lnSpc>
            </a:pPr>
            <a:r>
              <a:rPr lang="en-US" sz="1600" dirty="0" smtClean="0">
                <a:latin typeface="Arial" pitchFamily="34" charset="0"/>
                <a:cs typeface="Arial" pitchFamily="34" charset="0"/>
              </a:rPr>
              <a:t>Replace</a:t>
            </a:r>
          </a:p>
          <a:p>
            <a:pPr algn="ctr">
              <a:lnSpc>
                <a:spcPts val="1600"/>
              </a:lnSpc>
            </a:pPr>
            <a:r>
              <a:rPr lang="en-US" sz="1600" dirty="0" smtClean="0">
                <a:latin typeface="Arial" pitchFamily="34" charset="0"/>
                <a:cs typeface="Arial" pitchFamily="34" charset="0"/>
              </a:rPr>
              <a:t>batteries</a:t>
            </a:r>
            <a:r>
              <a:rPr lang="en-US" sz="1600" dirty="0">
                <a:latin typeface="Arial" pitchFamily="34" charset="0"/>
                <a:cs typeface="Arial" pitchFamily="34" charset="0"/>
              </a:rPr>
              <a:t>.</a:t>
            </a:r>
          </a:p>
        </p:txBody>
      </p:sp>
      <p:sp>
        <p:nvSpPr>
          <p:cNvPr id="16" name="TextBox 15"/>
          <p:cNvSpPr txBox="1"/>
          <p:nvPr/>
        </p:nvSpPr>
        <p:spPr>
          <a:xfrm>
            <a:off x="6059958" y="3763621"/>
            <a:ext cx="1279516" cy="1364476"/>
          </a:xfrm>
          <a:prstGeom prst="rect">
            <a:avLst/>
          </a:prstGeom>
          <a:noFill/>
        </p:spPr>
        <p:txBody>
          <a:bodyPr wrap="none" rtlCol="0">
            <a:spAutoFit/>
          </a:bodyPr>
          <a:lstStyle/>
          <a:p>
            <a:pPr algn="ctr"/>
            <a:r>
              <a:rPr lang="en-US" sz="1600" dirty="0" smtClean="0">
                <a:latin typeface="Arial" pitchFamily="34" charset="0"/>
                <a:cs typeface="Arial" pitchFamily="34" charset="0"/>
              </a:rPr>
              <a:t>Experiment</a:t>
            </a:r>
          </a:p>
          <a:p>
            <a:pPr algn="ctr">
              <a:lnSpc>
                <a:spcPts val="1600"/>
              </a:lnSpc>
            </a:pPr>
            <a:r>
              <a:rPr lang="en-US" sz="1600" i="1" dirty="0" smtClean="0">
                <a:latin typeface="Arial" pitchFamily="34" charset="0"/>
                <a:cs typeface="Arial" pitchFamily="34" charset="0"/>
              </a:rPr>
              <a:t> supports </a:t>
            </a:r>
          </a:p>
          <a:p>
            <a:pPr algn="ctr">
              <a:lnSpc>
                <a:spcPts val="1600"/>
              </a:lnSpc>
            </a:pPr>
            <a:r>
              <a:rPr lang="en-US" sz="1600" dirty="0" smtClean="0">
                <a:latin typeface="Arial" pitchFamily="34" charset="0"/>
                <a:cs typeface="Arial" pitchFamily="34" charset="0"/>
              </a:rPr>
              <a:t> hypothesis;</a:t>
            </a:r>
          </a:p>
          <a:p>
            <a:pPr algn="ctr">
              <a:lnSpc>
                <a:spcPts val="1600"/>
              </a:lnSpc>
            </a:pPr>
            <a:r>
              <a:rPr lang="en-US" sz="1600" dirty="0" smtClean="0">
                <a:latin typeface="Arial" pitchFamily="34" charset="0"/>
                <a:cs typeface="Arial" pitchFamily="34" charset="0"/>
              </a:rPr>
              <a:t>make more</a:t>
            </a:r>
          </a:p>
          <a:p>
            <a:pPr algn="ctr">
              <a:lnSpc>
                <a:spcPts val="1600"/>
              </a:lnSpc>
            </a:pPr>
            <a:r>
              <a:rPr lang="en-US" sz="1600" dirty="0" smtClean="0">
                <a:latin typeface="Arial" pitchFamily="34" charset="0"/>
                <a:cs typeface="Arial" pitchFamily="34" charset="0"/>
              </a:rPr>
              <a:t>predictions</a:t>
            </a:r>
          </a:p>
          <a:p>
            <a:pPr algn="ctr">
              <a:lnSpc>
                <a:spcPts val="1600"/>
              </a:lnSpc>
            </a:pPr>
            <a:r>
              <a:rPr lang="en-US" sz="1600" dirty="0" smtClean="0">
                <a:latin typeface="Arial" pitchFamily="34" charset="0"/>
                <a:cs typeface="Arial" pitchFamily="34" charset="0"/>
              </a:rPr>
              <a:t>and </a:t>
            </a:r>
            <a:r>
              <a:rPr lang="en-US" sz="1600" dirty="0">
                <a:latin typeface="Arial" pitchFamily="34" charset="0"/>
                <a:cs typeface="Arial" pitchFamily="34" charset="0"/>
              </a:rPr>
              <a:t>test.</a:t>
            </a:r>
          </a:p>
        </p:txBody>
      </p:sp>
      <p:sp>
        <p:nvSpPr>
          <p:cNvPr id="1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The Scientific Method</a:t>
            </a:r>
            <a:endParaRPr lang="en-US" dirty="0"/>
          </a:p>
        </p:txBody>
      </p:sp>
    </p:spTree>
    <p:extLst>
      <p:ext uri="{BB962C8B-B14F-4D97-AF65-F5344CB8AC3E}">
        <p14:creationId xmlns:p14="http://schemas.microsoft.com/office/powerpoint/2010/main" val="1478589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426464"/>
            <a:ext cx="8546592" cy="4005072"/>
          </a:xfrm>
          <a:prstGeom prst="rect">
            <a:avLst/>
          </a:prstGeom>
        </p:spPr>
      </p:pic>
      <p:sp>
        <p:nvSpPr>
          <p:cNvPr id="13" name="TextBox 12"/>
          <p:cNvSpPr txBox="1"/>
          <p:nvPr/>
        </p:nvSpPr>
        <p:spPr>
          <a:xfrm>
            <a:off x="312640" y="2581790"/>
            <a:ext cx="1290738" cy="941283"/>
          </a:xfrm>
          <a:prstGeom prst="rect">
            <a:avLst/>
          </a:prstGeom>
          <a:noFill/>
        </p:spPr>
        <p:txBody>
          <a:bodyPr wrap="none" rtlCol="0">
            <a:spAutoFit/>
          </a:bodyPr>
          <a:lstStyle/>
          <a:p>
            <a:pPr algn="ctr"/>
            <a:r>
              <a:rPr lang="en-US" sz="1600" dirty="0" smtClean="0">
                <a:solidFill>
                  <a:srgbClr val="000000"/>
                </a:solidFill>
                <a:latin typeface="Arial" pitchFamily="34" charset="0"/>
                <a:cs typeface="Arial" pitchFamily="34" charset="0"/>
              </a:rPr>
              <a:t>Observation</a:t>
            </a:r>
          </a:p>
          <a:p>
            <a:pPr algn="ctr">
              <a:lnSpc>
                <a:spcPts val="1500"/>
              </a:lnSpc>
            </a:pPr>
            <a:r>
              <a:rPr lang="en-US" sz="1600" dirty="0" smtClean="0">
                <a:solidFill>
                  <a:srgbClr val="000000"/>
                </a:solidFill>
                <a:latin typeface="Arial" pitchFamily="34" charset="0"/>
                <a:cs typeface="Arial" pitchFamily="34" charset="0"/>
              </a:rPr>
              <a:t>The remote</a:t>
            </a:r>
          </a:p>
          <a:p>
            <a:pPr algn="ctr">
              <a:lnSpc>
                <a:spcPts val="1600"/>
              </a:lnSpc>
            </a:pPr>
            <a:r>
              <a:rPr lang="en-US" sz="1600" dirty="0" smtClean="0">
                <a:solidFill>
                  <a:srgbClr val="000000"/>
                </a:solidFill>
                <a:latin typeface="Arial" pitchFamily="34" charset="0"/>
                <a:cs typeface="Arial" pitchFamily="34" charset="0"/>
              </a:rPr>
              <a:t>doesn’t</a:t>
            </a:r>
          </a:p>
          <a:p>
            <a:pPr algn="ctr">
              <a:lnSpc>
                <a:spcPts val="1600"/>
              </a:lnSpc>
            </a:pPr>
            <a:r>
              <a:rPr lang="en-US" sz="1600" dirty="0" smtClean="0">
                <a:solidFill>
                  <a:srgbClr val="000000"/>
                </a:solidFill>
                <a:latin typeface="Arial" pitchFamily="34" charset="0"/>
                <a:cs typeface="Arial" pitchFamily="34" charset="0"/>
              </a:rPr>
              <a:t>work</a:t>
            </a:r>
            <a:r>
              <a:rPr lang="en-US" sz="1600" dirty="0">
                <a:solidFill>
                  <a:srgbClr val="000000"/>
                </a:solidFill>
                <a:latin typeface="Arial" pitchFamily="34" charset="0"/>
                <a:cs typeface="Arial" pitchFamily="34" charset="0"/>
              </a:rPr>
              <a:t>.</a:t>
            </a:r>
          </a:p>
        </p:txBody>
      </p:sp>
      <p:sp>
        <p:nvSpPr>
          <p:cNvPr id="14" name="TextBox 13"/>
          <p:cNvSpPr txBox="1"/>
          <p:nvPr/>
        </p:nvSpPr>
        <p:spPr>
          <a:xfrm>
            <a:off x="2082135" y="2681493"/>
            <a:ext cx="1005403" cy="720710"/>
          </a:xfrm>
          <a:prstGeom prst="rect">
            <a:avLst/>
          </a:prstGeom>
          <a:noFill/>
        </p:spPr>
        <p:txBody>
          <a:bodyPr wrap="none" rtlCol="0">
            <a:spAutoFit/>
          </a:bodyPr>
          <a:lstStyle/>
          <a:p>
            <a:pPr algn="ctr">
              <a:lnSpc>
                <a:spcPts val="1700"/>
              </a:lnSpc>
            </a:pPr>
            <a:r>
              <a:rPr lang="en-US" sz="1600" dirty="0" smtClean="0">
                <a:solidFill>
                  <a:srgbClr val="000000"/>
                </a:solidFill>
                <a:latin typeface="Arial" pitchFamily="34" charset="0"/>
                <a:cs typeface="Arial" pitchFamily="34" charset="0"/>
              </a:rPr>
              <a:t>Question</a:t>
            </a:r>
          </a:p>
          <a:p>
            <a:pPr algn="ctr">
              <a:lnSpc>
                <a:spcPts val="1600"/>
              </a:lnSpc>
            </a:pPr>
            <a:r>
              <a:rPr lang="en-US" sz="1600" dirty="0" smtClean="0">
                <a:solidFill>
                  <a:srgbClr val="000000"/>
                </a:solidFill>
                <a:latin typeface="Arial" pitchFamily="34" charset="0"/>
                <a:cs typeface="Arial" pitchFamily="34" charset="0"/>
              </a:rPr>
              <a:t>What’s</a:t>
            </a:r>
          </a:p>
          <a:p>
            <a:pPr algn="ctr">
              <a:lnSpc>
                <a:spcPts val="1600"/>
              </a:lnSpc>
            </a:pPr>
            <a:r>
              <a:rPr lang="en-US" sz="1600" dirty="0" smtClean="0">
                <a:solidFill>
                  <a:srgbClr val="000000"/>
                </a:solidFill>
                <a:latin typeface="Arial" pitchFamily="34" charset="0"/>
                <a:cs typeface="Arial" pitchFamily="34" charset="0"/>
              </a:rPr>
              <a:t>wrong</a:t>
            </a:r>
            <a:r>
              <a:rPr lang="en-US" sz="1600" dirty="0">
                <a:solidFill>
                  <a:srgbClr val="000000"/>
                </a:solidFill>
                <a:latin typeface="Arial" pitchFamily="34" charset="0"/>
                <a:cs typeface="Arial" pitchFamily="34" charset="0"/>
              </a:rPr>
              <a:t>?</a:t>
            </a:r>
          </a:p>
        </p:txBody>
      </p:sp>
      <p:sp>
        <p:nvSpPr>
          <p:cNvPr id="15" name="TextBox 14"/>
          <p:cNvSpPr txBox="1"/>
          <p:nvPr/>
        </p:nvSpPr>
        <p:spPr>
          <a:xfrm>
            <a:off x="3573454" y="2578188"/>
            <a:ext cx="1197764" cy="954107"/>
          </a:xfrm>
          <a:prstGeom prst="rect">
            <a:avLst/>
          </a:prstGeom>
          <a:noFill/>
        </p:spPr>
        <p:txBody>
          <a:bodyPr wrap="none" rtlCol="0">
            <a:spAutoFit/>
          </a:bodyPr>
          <a:lstStyle/>
          <a:p>
            <a:pPr algn="ctr"/>
            <a:r>
              <a:rPr lang="en-US" sz="1600" dirty="0" smtClean="0">
                <a:solidFill>
                  <a:srgbClr val="000000"/>
                </a:solidFill>
                <a:latin typeface="Arial" pitchFamily="34" charset="0"/>
                <a:cs typeface="Arial" pitchFamily="34" charset="0"/>
              </a:rPr>
              <a:t>Hypothesis</a:t>
            </a:r>
          </a:p>
          <a:p>
            <a:pPr algn="ctr">
              <a:lnSpc>
                <a:spcPts val="1600"/>
              </a:lnSpc>
            </a:pPr>
            <a:r>
              <a:rPr lang="en-US" sz="1600" dirty="0" smtClean="0">
                <a:solidFill>
                  <a:srgbClr val="000000"/>
                </a:solidFill>
                <a:latin typeface="Arial" pitchFamily="34" charset="0"/>
                <a:cs typeface="Arial" pitchFamily="34" charset="0"/>
              </a:rPr>
              <a:t>The </a:t>
            </a:r>
          </a:p>
          <a:p>
            <a:pPr algn="ctr">
              <a:lnSpc>
                <a:spcPts val="1600"/>
              </a:lnSpc>
            </a:pPr>
            <a:r>
              <a:rPr lang="en-US" sz="1600" dirty="0" smtClean="0">
                <a:solidFill>
                  <a:srgbClr val="000000"/>
                </a:solidFill>
                <a:latin typeface="Arial" pitchFamily="34" charset="0"/>
                <a:cs typeface="Arial" pitchFamily="34" charset="0"/>
              </a:rPr>
              <a:t>batteries</a:t>
            </a:r>
          </a:p>
          <a:p>
            <a:pPr algn="ctr">
              <a:lnSpc>
                <a:spcPts val="1600"/>
              </a:lnSpc>
            </a:pPr>
            <a:r>
              <a:rPr lang="en-US" sz="1600" dirty="0" smtClean="0">
                <a:solidFill>
                  <a:srgbClr val="000000"/>
                </a:solidFill>
                <a:latin typeface="Arial" pitchFamily="34" charset="0"/>
                <a:cs typeface="Arial" pitchFamily="34" charset="0"/>
              </a:rPr>
              <a:t>are </a:t>
            </a:r>
            <a:r>
              <a:rPr lang="en-US" sz="1600" dirty="0">
                <a:solidFill>
                  <a:srgbClr val="000000"/>
                </a:solidFill>
                <a:latin typeface="Arial" pitchFamily="34" charset="0"/>
                <a:cs typeface="Arial" pitchFamily="34" charset="0"/>
              </a:rPr>
              <a:t>dead.</a:t>
            </a:r>
          </a:p>
        </p:txBody>
      </p:sp>
      <p:sp>
        <p:nvSpPr>
          <p:cNvPr id="16" name="TextBox 15"/>
          <p:cNvSpPr txBox="1"/>
          <p:nvPr/>
        </p:nvSpPr>
        <p:spPr>
          <a:xfrm>
            <a:off x="5247593" y="2584538"/>
            <a:ext cx="1189749" cy="954107"/>
          </a:xfrm>
          <a:prstGeom prst="rect">
            <a:avLst/>
          </a:prstGeom>
          <a:noFill/>
        </p:spPr>
        <p:txBody>
          <a:bodyPr wrap="none" rtlCol="0">
            <a:spAutoFit/>
          </a:bodyPr>
          <a:lstStyle/>
          <a:p>
            <a:pPr algn="ctr"/>
            <a:r>
              <a:rPr lang="en-US" sz="1600" dirty="0" smtClean="0">
                <a:solidFill>
                  <a:srgbClr val="000000"/>
                </a:solidFill>
                <a:latin typeface="Arial" pitchFamily="34" charset="0"/>
                <a:cs typeface="Arial" pitchFamily="34" charset="0"/>
              </a:rPr>
              <a:t>Prediction</a:t>
            </a:r>
          </a:p>
          <a:p>
            <a:pPr algn="ctr">
              <a:lnSpc>
                <a:spcPts val="1600"/>
              </a:lnSpc>
            </a:pPr>
            <a:r>
              <a:rPr lang="en-US" sz="1600" dirty="0" smtClean="0">
                <a:solidFill>
                  <a:srgbClr val="000000"/>
                </a:solidFill>
                <a:latin typeface="Arial" pitchFamily="34" charset="0"/>
                <a:cs typeface="Arial" pitchFamily="34" charset="0"/>
              </a:rPr>
              <a:t>With new</a:t>
            </a:r>
          </a:p>
          <a:p>
            <a:pPr algn="ctr">
              <a:lnSpc>
                <a:spcPts val="1600"/>
              </a:lnSpc>
            </a:pPr>
            <a:r>
              <a:rPr lang="en-US" sz="1600" dirty="0" smtClean="0">
                <a:solidFill>
                  <a:srgbClr val="000000"/>
                </a:solidFill>
                <a:latin typeface="Arial" pitchFamily="34" charset="0"/>
                <a:cs typeface="Arial" pitchFamily="34" charset="0"/>
              </a:rPr>
              <a:t>batteries</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it</a:t>
            </a:r>
          </a:p>
          <a:p>
            <a:pPr algn="ctr">
              <a:lnSpc>
                <a:spcPts val="1600"/>
              </a:lnSpc>
            </a:pPr>
            <a:r>
              <a:rPr lang="en-US" sz="1600" dirty="0" smtClean="0">
                <a:solidFill>
                  <a:srgbClr val="000000"/>
                </a:solidFill>
                <a:latin typeface="Arial" pitchFamily="34" charset="0"/>
                <a:cs typeface="Arial" pitchFamily="34" charset="0"/>
              </a:rPr>
              <a:t>will </a:t>
            </a:r>
            <a:r>
              <a:rPr lang="en-US" sz="1600" dirty="0">
                <a:solidFill>
                  <a:srgbClr val="000000"/>
                </a:solidFill>
                <a:latin typeface="Arial" pitchFamily="34" charset="0"/>
                <a:cs typeface="Arial" pitchFamily="34" charset="0"/>
              </a:rPr>
              <a:t>work.</a:t>
            </a:r>
          </a:p>
        </p:txBody>
      </p:sp>
      <p:sp>
        <p:nvSpPr>
          <p:cNvPr id="17" name="TextBox 16"/>
          <p:cNvSpPr txBox="1"/>
          <p:nvPr/>
        </p:nvSpPr>
        <p:spPr>
          <a:xfrm>
            <a:off x="6907962" y="2652371"/>
            <a:ext cx="1221809" cy="748923"/>
          </a:xfrm>
          <a:prstGeom prst="rect">
            <a:avLst/>
          </a:prstGeom>
          <a:noFill/>
        </p:spPr>
        <p:txBody>
          <a:bodyPr wrap="none" rtlCol="0">
            <a:spAutoFit/>
          </a:bodyPr>
          <a:lstStyle/>
          <a:p>
            <a:pPr algn="ctr"/>
            <a:r>
              <a:rPr lang="en-US" sz="1600" dirty="0" smtClean="0">
                <a:solidFill>
                  <a:srgbClr val="000000"/>
                </a:solidFill>
                <a:latin typeface="Arial" pitchFamily="34" charset="0"/>
                <a:cs typeface="Arial" pitchFamily="34" charset="0"/>
              </a:rPr>
              <a:t>Experiment</a:t>
            </a:r>
          </a:p>
          <a:p>
            <a:pPr algn="ctr">
              <a:lnSpc>
                <a:spcPts val="1600"/>
              </a:lnSpc>
            </a:pPr>
            <a:r>
              <a:rPr lang="en-US" sz="1600" dirty="0" smtClean="0">
                <a:solidFill>
                  <a:srgbClr val="000000"/>
                </a:solidFill>
                <a:latin typeface="Arial" pitchFamily="34" charset="0"/>
                <a:cs typeface="Arial" pitchFamily="34" charset="0"/>
              </a:rPr>
              <a:t>Replace</a:t>
            </a:r>
          </a:p>
          <a:p>
            <a:pPr algn="ctr">
              <a:lnSpc>
                <a:spcPts val="1600"/>
              </a:lnSpc>
            </a:pPr>
            <a:r>
              <a:rPr lang="en-US" sz="1600" dirty="0" smtClean="0">
                <a:solidFill>
                  <a:srgbClr val="000000"/>
                </a:solidFill>
                <a:latin typeface="Arial" pitchFamily="34" charset="0"/>
                <a:cs typeface="Arial" pitchFamily="34" charset="0"/>
              </a:rPr>
              <a:t>batteries</a:t>
            </a:r>
            <a:r>
              <a:rPr lang="en-US" sz="1600" dirty="0">
                <a:solidFill>
                  <a:srgbClr val="000000"/>
                </a:solidFill>
                <a:latin typeface="Arial" pitchFamily="34" charset="0"/>
                <a:cs typeface="Arial" pitchFamily="34" charset="0"/>
              </a:rPr>
              <a:t>.</a:t>
            </a:r>
          </a:p>
        </p:txBody>
      </p:sp>
      <p:sp>
        <p:nvSpPr>
          <p:cNvPr id="18" name="TextBox 17"/>
          <p:cNvSpPr txBox="1"/>
          <p:nvPr/>
        </p:nvSpPr>
        <p:spPr>
          <a:xfrm>
            <a:off x="6059958" y="3763621"/>
            <a:ext cx="1279516" cy="1364476"/>
          </a:xfrm>
          <a:prstGeom prst="rect">
            <a:avLst/>
          </a:prstGeom>
          <a:noFill/>
        </p:spPr>
        <p:txBody>
          <a:bodyPr wrap="none" rtlCol="0">
            <a:spAutoFit/>
          </a:bodyPr>
          <a:lstStyle/>
          <a:p>
            <a:pPr algn="ctr"/>
            <a:r>
              <a:rPr lang="en-US" sz="1600" dirty="0" smtClean="0">
                <a:solidFill>
                  <a:srgbClr val="000000"/>
                </a:solidFill>
                <a:latin typeface="Arial" pitchFamily="34" charset="0"/>
                <a:cs typeface="Arial" pitchFamily="34" charset="0"/>
              </a:rPr>
              <a:t>Experiment</a:t>
            </a:r>
          </a:p>
          <a:p>
            <a:pPr algn="ctr">
              <a:lnSpc>
                <a:spcPts val="1600"/>
              </a:lnSpc>
            </a:pPr>
            <a:r>
              <a:rPr lang="en-US" sz="1600" i="1" dirty="0" smtClean="0">
                <a:solidFill>
                  <a:srgbClr val="000000"/>
                </a:solidFill>
                <a:latin typeface="Arial" pitchFamily="34" charset="0"/>
                <a:cs typeface="Arial" pitchFamily="34" charset="0"/>
              </a:rPr>
              <a:t> supports </a:t>
            </a:r>
          </a:p>
          <a:p>
            <a:pPr algn="ctr">
              <a:lnSpc>
                <a:spcPts val="1600"/>
              </a:lnSpc>
            </a:pPr>
            <a:r>
              <a:rPr lang="en-US" sz="1600" dirty="0" smtClean="0">
                <a:solidFill>
                  <a:srgbClr val="000000"/>
                </a:solidFill>
                <a:latin typeface="Arial" pitchFamily="34" charset="0"/>
                <a:cs typeface="Arial" pitchFamily="34" charset="0"/>
              </a:rPr>
              <a:t> hypothesis;</a:t>
            </a:r>
          </a:p>
          <a:p>
            <a:pPr algn="ctr">
              <a:lnSpc>
                <a:spcPts val="1600"/>
              </a:lnSpc>
            </a:pPr>
            <a:r>
              <a:rPr lang="en-US" sz="1600" dirty="0" smtClean="0">
                <a:solidFill>
                  <a:srgbClr val="000000"/>
                </a:solidFill>
                <a:latin typeface="Arial" pitchFamily="34" charset="0"/>
                <a:cs typeface="Arial" pitchFamily="34" charset="0"/>
              </a:rPr>
              <a:t>make more</a:t>
            </a:r>
          </a:p>
          <a:p>
            <a:pPr algn="ctr">
              <a:lnSpc>
                <a:spcPts val="1600"/>
              </a:lnSpc>
            </a:pPr>
            <a:r>
              <a:rPr lang="en-US" sz="1600" dirty="0" smtClean="0">
                <a:solidFill>
                  <a:srgbClr val="000000"/>
                </a:solidFill>
                <a:latin typeface="Arial" pitchFamily="34" charset="0"/>
                <a:cs typeface="Arial" pitchFamily="34" charset="0"/>
              </a:rPr>
              <a:t>predictions</a:t>
            </a:r>
          </a:p>
          <a:p>
            <a:pPr algn="ctr">
              <a:lnSpc>
                <a:spcPts val="1600"/>
              </a:lnSpc>
            </a:pPr>
            <a:r>
              <a:rPr lang="en-US" sz="1600" dirty="0" smtClean="0">
                <a:solidFill>
                  <a:srgbClr val="000000"/>
                </a:solidFill>
                <a:latin typeface="Arial" pitchFamily="34" charset="0"/>
                <a:cs typeface="Arial" pitchFamily="34" charset="0"/>
              </a:rPr>
              <a:t>and </a:t>
            </a:r>
            <a:r>
              <a:rPr lang="en-US" sz="1600" dirty="0">
                <a:solidFill>
                  <a:srgbClr val="000000"/>
                </a:solidFill>
                <a:latin typeface="Arial" pitchFamily="34" charset="0"/>
                <a:cs typeface="Arial" pitchFamily="34" charset="0"/>
              </a:rPr>
              <a:t>test.</a:t>
            </a:r>
          </a:p>
        </p:txBody>
      </p:sp>
      <p:sp>
        <p:nvSpPr>
          <p:cNvPr id="19" name="TextBox 18"/>
          <p:cNvSpPr txBox="1"/>
          <p:nvPr/>
        </p:nvSpPr>
        <p:spPr>
          <a:xfrm>
            <a:off x="3724921" y="1979985"/>
            <a:ext cx="867545" cy="338554"/>
          </a:xfrm>
          <a:prstGeom prst="rect">
            <a:avLst/>
          </a:prstGeom>
          <a:noFill/>
        </p:spPr>
        <p:txBody>
          <a:bodyPr wrap="none" rtlCol="0">
            <a:spAutoFit/>
          </a:bodyPr>
          <a:lstStyle/>
          <a:p>
            <a:pPr algn="ctr"/>
            <a:r>
              <a:rPr lang="en-US" sz="1600" dirty="0">
                <a:solidFill>
                  <a:schemeClr val="bg1"/>
                </a:solidFill>
                <a:latin typeface="Arial" pitchFamily="34" charset="0"/>
                <a:cs typeface="Arial" pitchFamily="34" charset="0"/>
              </a:rPr>
              <a:t>Revise.</a:t>
            </a:r>
          </a:p>
        </p:txBody>
      </p:sp>
      <p:sp>
        <p:nvSpPr>
          <p:cNvPr id="20" name="TextBox 19"/>
          <p:cNvSpPr txBox="1"/>
          <p:nvPr/>
        </p:nvSpPr>
        <p:spPr>
          <a:xfrm>
            <a:off x="5206683" y="1355621"/>
            <a:ext cx="1221809" cy="954107"/>
          </a:xfrm>
          <a:prstGeom prst="rect">
            <a:avLst/>
          </a:prstGeom>
          <a:noFill/>
        </p:spPr>
        <p:txBody>
          <a:bodyPr wrap="none" rtlCol="0">
            <a:spAutoFit/>
          </a:bodyPr>
          <a:lstStyle/>
          <a:p>
            <a:pPr algn="ctr"/>
            <a:r>
              <a:rPr lang="en-US" sz="1600" dirty="0" smtClean="0">
                <a:solidFill>
                  <a:srgbClr val="000000"/>
                </a:solidFill>
                <a:latin typeface="Arial" pitchFamily="34" charset="0"/>
                <a:cs typeface="Arial" pitchFamily="34" charset="0"/>
              </a:rPr>
              <a:t>Experiment</a:t>
            </a:r>
          </a:p>
          <a:p>
            <a:pPr algn="ctr">
              <a:lnSpc>
                <a:spcPts val="1600"/>
              </a:lnSpc>
            </a:pPr>
            <a:r>
              <a:rPr lang="en-US" sz="1600" i="1" dirty="0" smtClean="0">
                <a:solidFill>
                  <a:srgbClr val="000000"/>
                </a:solidFill>
                <a:latin typeface="Arial" pitchFamily="34" charset="0"/>
                <a:cs typeface="Arial" pitchFamily="34" charset="0"/>
              </a:rPr>
              <a:t>does not</a:t>
            </a:r>
          </a:p>
          <a:p>
            <a:pPr algn="ctr">
              <a:lnSpc>
                <a:spcPts val="1600"/>
              </a:lnSpc>
            </a:pPr>
            <a:r>
              <a:rPr lang="en-US" sz="1600" i="1" dirty="0" smtClean="0">
                <a:solidFill>
                  <a:srgbClr val="000000"/>
                </a:solidFill>
                <a:latin typeface="Arial" pitchFamily="34" charset="0"/>
                <a:cs typeface="Arial" pitchFamily="34" charset="0"/>
              </a:rPr>
              <a:t>support</a:t>
            </a:r>
          </a:p>
          <a:p>
            <a:pPr algn="ctr">
              <a:lnSpc>
                <a:spcPts val="1600"/>
              </a:lnSpc>
            </a:pPr>
            <a:r>
              <a:rPr lang="en-US" sz="1600" dirty="0" smtClean="0">
                <a:solidFill>
                  <a:srgbClr val="000000"/>
                </a:solidFill>
                <a:latin typeface="Arial" pitchFamily="34" charset="0"/>
                <a:cs typeface="Arial" pitchFamily="34" charset="0"/>
              </a:rPr>
              <a:t>hypothesis</a:t>
            </a:r>
            <a:r>
              <a:rPr lang="en-US" sz="1600" dirty="0">
                <a:solidFill>
                  <a:srgbClr val="000000"/>
                </a:solidFill>
                <a:latin typeface="Arial" pitchFamily="34" charset="0"/>
                <a:cs typeface="Arial" pitchFamily="34" charset="0"/>
              </a:rPr>
              <a:t>.</a:t>
            </a:r>
          </a:p>
        </p:txBody>
      </p:sp>
      <p:sp>
        <p:nvSpPr>
          <p:cNvPr id="2" name="TextBox 1"/>
          <p:cNvSpPr txBox="1"/>
          <p:nvPr/>
        </p:nvSpPr>
        <p:spPr>
          <a:xfrm>
            <a:off x="304800" y="5486400"/>
            <a:ext cx="5950988"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Maybe a button is stuck or internal wiring need to be fixed</a:t>
            </a:r>
          </a:p>
          <a:p>
            <a:pPr marL="285750" indent="-285750">
              <a:buFont typeface="Arial" panose="020B0604020202020204" pitchFamily="34" charset="0"/>
              <a:buChar char="•"/>
            </a:pPr>
            <a:r>
              <a:rPr lang="en-US" dirty="0" smtClean="0"/>
              <a:t>New prediction, new experiment</a:t>
            </a:r>
            <a:endParaRPr lang="en-US" dirty="0"/>
          </a:p>
        </p:txBody>
      </p: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The Scientific Method</a:t>
            </a:r>
            <a:endParaRPr lang="en-US" dirty="0"/>
          </a:p>
        </p:txBody>
      </p:sp>
    </p:spTree>
    <p:extLst>
      <p:ext uri="{BB962C8B-B14F-4D97-AF65-F5344CB8AC3E}">
        <p14:creationId xmlns:p14="http://schemas.microsoft.com/office/powerpoint/2010/main" val="30958961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a:xfrm>
            <a:off x="457200" y="1447800"/>
            <a:ext cx="8229600" cy="2209800"/>
          </a:xfrm>
        </p:spPr>
        <p:txBody>
          <a:bodyPr>
            <a:normAutofit/>
          </a:bodyPr>
          <a:lstStyle/>
          <a:p>
            <a:pPr marL="57150" indent="0">
              <a:buNone/>
            </a:pPr>
            <a:r>
              <a:rPr lang="en-US" sz="2400" dirty="0"/>
              <a:t>You </a:t>
            </a:r>
            <a:r>
              <a:rPr lang="en-US" sz="2400" dirty="0" smtClean="0"/>
              <a:t>are </a:t>
            </a:r>
            <a:r>
              <a:rPr lang="en-US" sz="2400" dirty="0"/>
              <a:t>inspired to be more carbon neutral, so you decide to start riding your bike to work </a:t>
            </a:r>
            <a:r>
              <a:rPr lang="en-US" sz="2400" dirty="0" smtClean="0"/>
              <a:t>(again)… </a:t>
            </a:r>
            <a:r>
              <a:rPr lang="en-US" sz="2400" dirty="0"/>
              <a:t>You dust off your bike and notice the front tire is flat.  How did that happen? You’re not sure because you can’t remember the last time you’ve ridden it. </a:t>
            </a:r>
            <a:endParaRPr lang="en-US" sz="2400" dirty="0" smtClean="0"/>
          </a:p>
          <a:p>
            <a:pPr marL="57150" indent="0">
              <a:buNone/>
            </a:pPr>
            <a:endParaRPr lang="en-US" dirty="0"/>
          </a:p>
        </p:txBody>
      </p:sp>
      <p:sp>
        <p:nvSpPr>
          <p:cNvPr id="4" name="Rectangle 3"/>
          <p:cNvSpPr/>
          <p:nvPr/>
        </p:nvSpPr>
        <p:spPr>
          <a:xfrm>
            <a:off x="1676400" y="-228600"/>
            <a:ext cx="6248400" cy="646331"/>
          </a:xfrm>
          <a:prstGeom prst="rect">
            <a:avLst/>
          </a:prstGeom>
        </p:spPr>
        <p:txBody>
          <a:bodyPr wrap="square">
            <a:spAutoFit/>
          </a:bodyPr>
          <a:lstStyle/>
          <a:p>
            <a:endParaRPr lang="en-US" dirty="0"/>
          </a:p>
          <a:p>
            <a:r>
              <a:rPr lang="en-US" dirty="0"/>
              <a:t>Observation &gt; question &gt; hypothesis &gt; prediction &gt; experiment</a:t>
            </a:r>
          </a:p>
        </p:txBody>
      </p:sp>
      <p:sp>
        <p:nvSpPr>
          <p:cNvPr id="6" name="TextBox 5"/>
          <p:cNvSpPr txBox="1"/>
          <p:nvPr/>
        </p:nvSpPr>
        <p:spPr>
          <a:xfrm>
            <a:off x="564449" y="3352800"/>
            <a:ext cx="8274751" cy="4154983"/>
          </a:xfrm>
          <a:prstGeom prst="rect">
            <a:avLst/>
          </a:prstGeom>
          <a:noFill/>
        </p:spPr>
        <p:txBody>
          <a:bodyPr wrap="square" rtlCol="0">
            <a:spAutoFit/>
          </a:bodyPr>
          <a:lstStyle/>
          <a:p>
            <a:pPr marL="800100" lvl="1" indent="-342900">
              <a:buFont typeface="Arial"/>
              <a:buChar char="•"/>
            </a:pPr>
            <a:r>
              <a:rPr lang="en-US" sz="2400" dirty="0" smtClean="0"/>
              <a:t>Observation </a:t>
            </a:r>
            <a:r>
              <a:rPr lang="en-US" sz="2400" dirty="0"/>
              <a:t>– The bike tire is flat</a:t>
            </a:r>
          </a:p>
          <a:p>
            <a:pPr marL="800100" lvl="1" indent="-342900">
              <a:buFont typeface="Arial"/>
              <a:buChar char="•"/>
            </a:pPr>
            <a:r>
              <a:rPr lang="en-US" sz="2400" dirty="0" smtClean="0"/>
              <a:t>Question – </a:t>
            </a:r>
            <a:r>
              <a:rPr lang="en-US" sz="2400" dirty="0"/>
              <a:t>Why is the tire not holding air? </a:t>
            </a:r>
          </a:p>
          <a:p>
            <a:pPr marL="800100" lvl="1" indent="-342900">
              <a:buFont typeface="Arial"/>
              <a:buChar char="•"/>
            </a:pPr>
            <a:r>
              <a:rPr lang="en-US" sz="2400" dirty="0" smtClean="0"/>
              <a:t>Hypothesis </a:t>
            </a:r>
            <a:r>
              <a:rPr lang="en-US" sz="2400" dirty="0"/>
              <a:t>- Come up with a </a:t>
            </a:r>
            <a:r>
              <a:rPr lang="en-US" sz="2400" b="1" dirty="0"/>
              <a:t>hypothesis</a:t>
            </a:r>
            <a:r>
              <a:rPr lang="en-US" sz="2400" dirty="0"/>
              <a:t> for why the tire is flat</a:t>
            </a:r>
          </a:p>
          <a:p>
            <a:pPr marL="800100" lvl="1" indent="-342900">
              <a:buFont typeface="Arial"/>
              <a:buChar char="•"/>
            </a:pPr>
            <a:r>
              <a:rPr lang="en-US" sz="2400" dirty="0" smtClean="0"/>
              <a:t>Prediction</a:t>
            </a:r>
            <a:r>
              <a:rPr lang="en-US" sz="2400" dirty="0"/>
              <a:t>(s) - What are the </a:t>
            </a:r>
            <a:r>
              <a:rPr lang="en-US" sz="2400" b="1" dirty="0"/>
              <a:t>expectations</a:t>
            </a:r>
            <a:r>
              <a:rPr lang="en-US" sz="2400" dirty="0"/>
              <a:t> given your hypothesis?</a:t>
            </a:r>
          </a:p>
          <a:p>
            <a:pPr marL="800100" lvl="1" indent="-342900">
              <a:buFont typeface="Arial"/>
              <a:buChar char="•"/>
            </a:pPr>
            <a:r>
              <a:rPr lang="en-US" sz="2400" dirty="0"/>
              <a:t>Experiment - How will you test the hypothesis? </a:t>
            </a:r>
          </a:p>
          <a:p>
            <a:pPr marL="800100" lvl="1" indent="-342900">
              <a:buFont typeface="Arial"/>
              <a:buChar char="•"/>
            </a:pPr>
            <a:r>
              <a:rPr lang="en-US" sz="2400" dirty="0"/>
              <a:t>Do the people around you have the same hypothesis, prediction(s) and experiment?</a:t>
            </a:r>
          </a:p>
          <a:p>
            <a:r>
              <a:rPr lang="en-US" sz="2400" dirty="0"/>
              <a:t>  </a:t>
            </a:r>
          </a:p>
          <a:p>
            <a:endParaRPr lang="en-US" sz="2400" dirty="0"/>
          </a:p>
        </p:txBody>
      </p:sp>
    </p:spTree>
    <p:extLst>
      <p:ext uri="{BB962C8B-B14F-4D97-AF65-F5344CB8AC3E}">
        <p14:creationId xmlns:p14="http://schemas.microsoft.com/office/powerpoint/2010/main" val="1941780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Molecular Nature of Alleles</a:t>
            </a:r>
            <a:endParaRPr lang="en-US" dirty="0"/>
          </a:p>
        </p:txBody>
      </p:sp>
      <p:sp>
        <p:nvSpPr>
          <p:cNvPr id="4" name="TextBox 3"/>
          <p:cNvSpPr txBox="1"/>
          <p:nvPr/>
        </p:nvSpPr>
        <p:spPr>
          <a:xfrm>
            <a:off x="457200" y="4515728"/>
            <a:ext cx="8153400" cy="1938992"/>
          </a:xfrm>
          <a:prstGeom prst="rect">
            <a:avLst/>
          </a:prstGeom>
          <a:noFill/>
        </p:spPr>
        <p:txBody>
          <a:bodyPr wrap="square" rtlCol="0">
            <a:spAutoFit/>
          </a:bodyPr>
          <a:lstStyle/>
          <a:p>
            <a:pPr algn="l"/>
            <a:r>
              <a:rPr lang="en-US" sz="2000" baseline="0" dirty="0" smtClean="0"/>
              <a:t>How exactly does an allele control phenotype? </a:t>
            </a:r>
          </a:p>
          <a:p>
            <a:pPr lvl="1" algn="l"/>
            <a:r>
              <a:rPr lang="en-US" sz="2000" baseline="0" dirty="0" smtClean="0"/>
              <a:t>The seed coat character is encoded by a gene on Chromosome 5 of the pea genome</a:t>
            </a:r>
          </a:p>
          <a:p>
            <a:pPr lvl="1" algn="l"/>
            <a:r>
              <a:rPr lang="en-US" sz="2000" baseline="0" dirty="0" smtClean="0"/>
              <a:t>R- dominant – starch branching enzyme (SBEI) </a:t>
            </a:r>
          </a:p>
          <a:p>
            <a:pPr lvl="1" algn="l"/>
            <a:r>
              <a:rPr lang="en-US" sz="2000" baseline="0" dirty="0" smtClean="0"/>
              <a:t>r – recessive – non-functional starch enzyme, so the seeds accumulates simples sugars instead of starch 	 </a:t>
            </a:r>
            <a:endParaRPr lang="en-US" sz="2000" dirty="0"/>
          </a:p>
        </p:txBody>
      </p:sp>
      <p:pic>
        <p:nvPicPr>
          <p:cNvPr id="5" name="Picture 4" descr="Pierce6e_fig_03_04.png"/>
          <p:cNvPicPr>
            <a:picLocks noChangeAspect="1"/>
          </p:cNvPicPr>
          <p:nvPr/>
        </p:nvPicPr>
        <p:blipFill rotWithShape="1">
          <a:blip r:embed="rId2">
            <a:extLst>
              <a:ext uri="{28A0092B-C50C-407E-A947-70E740481C1C}">
                <a14:useLocalDpi xmlns:a14="http://schemas.microsoft.com/office/drawing/2010/main" val="0"/>
              </a:ext>
            </a:extLst>
          </a:blip>
          <a:srcRect t="14045" b="32508"/>
          <a:stretch/>
        </p:blipFill>
        <p:spPr>
          <a:xfrm>
            <a:off x="990600" y="1524000"/>
            <a:ext cx="7341122" cy="2895600"/>
          </a:xfrm>
          <a:prstGeom prst="rect">
            <a:avLst/>
          </a:prstGeom>
        </p:spPr>
      </p:pic>
    </p:spTree>
    <p:extLst>
      <p:ext uri="{BB962C8B-B14F-4D97-AF65-F5344CB8AC3E}">
        <p14:creationId xmlns:p14="http://schemas.microsoft.com/office/powerpoint/2010/main" val="3804949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222250"/>
            <a:ext cx="5438775"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6279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Cross</a:t>
            </a:r>
            <a:endParaRPr lang="en-US" dirty="0"/>
          </a:p>
        </p:txBody>
      </p:sp>
      <p:sp>
        <p:nvSpPr>
          <p:cNvPr id="3" name="TextBox 2"/>
          <p:cNvSpPr txBox="1"/>
          <p:nvPr/>
        </p:nvSpPr>
        <p:spPr>
          <a:xfrm>
            <a:off x="658462" y="1834549"/>
            <a:ext cx="8028337" cy="3139321"/>
          </a:xfrm>
          <a:prstGeom prst="rect">
            <a:avLst/>
          </a:prstGeom>
          <a:noFill/>
        </p:spPr>
        <p:txBody>
          <a:bodyPr wrap="square" rtlCol="0">
            <a:spAutoFit/>
          </a:bodyPr>
          <a:lstStyle/>
          <a:p>
            <a:r>
              <a:rPr lang="en-US" dirty="0" smtClean="0"/>
              <a:t>What is a test cross? A way to find the genotype of an organism that has the dominant phenotype. </a:t>
            </a:r>
          </a:p>
          <a:p>
            <a:endParaRPr lang="en-US" dirty="0"/>
          </a:p>
          <a:p>
            <a:endParaRPr lang="en-US" dirty="0" smtClean="0"/>
          </a:p>
          <a:p>
            <a:endParaRPr lang="en-US" dirty="0"/>
          </a:p>
          <a:p>
            <a:r>
              <a:rPr lang="en-US" dirty="0" smtClean="0"/>
              <a:t>The </a:t>
            </a:r>
            <a:r>
              <a:rPr lang="en-US" dirty="0"/>
              <a:t>ability to roll the tongue is caused by a dominant allele. A woman is a “roller,” but one of her parents is not. What is the woman's genotype? (Hint: This is a test cross) </a:t>
            </a:r>
            <a:endParaRPr lang="en-US" dirty="0" smtClean="0"/>
          </a:p>
          <a:p>
            <a:endParaRPr lang="en-US" dirty="0"/>
          </a:p>
          <a:p>
            <a:r>
              <a:rPr lang="en-US" dirty="0" err="1" smtClean="0"/>
              <a:t>Rr</a:t>
            </a:r>
            <a:endParaRPr lang="en-US" dirty="0"/>
          </a:p>
          <a:p>
            <a:endParaRPr lang="en-US" dirty="0"/>
          </a:p>
        </p:txBody>
      </p:sp>
    </p:spTree>
    <p:extLst>
      <p:ext uri="{BB962C8B-B14F-4D97-AF65-F5344CB8AC3E}">
        <p14:creationId xmlns:p14="http://schemas.microsoft.com/office/powerpoint/2010/main" val="22065026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975" y="566678"/>
            <a:ext cx="8340519" cy="2585323"/>
          </a:xfrm>
          <a:prstGeom prst="rect">
            <a:avLst/>
          </a:prstGeom>
        </p:spPr>
        <p:txBody>
          <a:bodyPr wrap="square">
            <a:spAutoFit/>
          </a:bodyPr>
          <a:lstStyle/>
          <a:p>
            <a:r>
              <a:rPr lang="en-US" dirty="0"/>
              <a:t>Question – In Mendel’s pea plants, seed shape as two alleles, round (R) and wrinkled (r). When gametes form one gamete gets a round allele, the other gets a wrinkled allele. Which of Mendel’s principles is being demonstrated? </a:t>
            </a:r>
          </a:p>
          <a:p>
            <a:endParaRPr lang="en-US" dirty="0"/>
          </a:p>
          <a:p>
            <a:pPr marL="342900" indent="-342900">
              <a:buAutoNum type="arabicParenR"/>
            </a:pPr>
            <a:r>
              <a:rPr lang="en-US" dirty="0"/>
              <a:t>independent assortment</a:t>
            </a:r>
          </a:p>
          <a:p>
            <a:pPr marL="342900" indent="-342900">
              <a:buAutoNum type="arabicParenR"/>
            </a:pPr>
            <a:r>
              <a:rPr lang="en-US" dirty="0"/>
              <a:t>principle of segregation</a:t>
            </a:r>
          </a:p>
          <a:p>
            <a:pPr marL="342900" indent="-342900">
              <a:buAutoNum type="arabicParenR"/>
            </a:pPr>
            <a:r>
              <a:rPr lang="en-US" dirty="0"/>
              <a:t>dominance</a:t>
            </a:r>
          </a:p>
          <a:p>
            <a:pPr marL="342900" indent="-342900">
              <a:buAutoNum type="arabicParenR"/>
            </a:pPr>
            <a:r>
              <a:rPr lang="en-US" dirty="0"/>
              <a:t>chi-squared</a:t>
            </a:r>
          </a:p>
          <a:p>
            <a:pPr marL="342900" indent="-342900">
              <a:buAutoNum type="arabicParenR"/>
            </a:pPr>
            <a:r>
              <a:rPr lang="en-US" dirty="0"/>
              <a:t>epistasis</a:t>
            </a:r>
          </a:p>
        </p:txBody>
      </p:sp>
      <p:pic>
        <p:nvPicPr>
          <p:cNvPr id="3" name="Picture 2" descr="segregation.png"/>
          <p:cNvPicPr>
            <a:picLocks noChangeAspect="1"/>
          </p:cNvPicPr>
          <p:nvPr/>
        </p:nvPicPr>
        <p:blipFill rotWithShape="1">
          <a:blip r:embed="rId3">
            <a:extLst>
              <a:ext uri="{28A0092B-C50C-407E-A947-70E740481C1C}">
                <a14:useLocalDpi xmlns:a14="http://schemas.microsoft.com/office/drawing/2010/main" val="0"/>
              </a:ext>
            </a:extLst>
          </a:blip>
          <a:srcRect l="4084" t="8797" r="47535" b="28894"/>
          <a:stretch/>
        </p:blipFill>
        <p:spPr>
          <a:xfrm>
            <a:off x="3402055" y="1451025"/>
            <a:ext cx="5534226" cy="5345551"/>
          </a:xfrm>
          <a:prstGeom prst="rect">
            <a:avLst/>
          </a:prstGeom>
        </p:spPr>
      </p:pic>
    </p:spTree>
    <p:extLst>
      <p:ext uri="{BB962C8B-B14F-4D97-AF65-F5344CB8AC3E}">
        <p14:creationId xmlns:p14="http://schemas.microsoft.com/office/powerpoint/2010/main" val="7375132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975" y="566678"/>
            <a:ext cx="8340519" cy="2585323"/>
          </a:xfrm>
          <a:prstGeom prst="rect">
            <a:avLst/>
          </a:prstGeom>
        </p:spPr>
        <p:txBody>
          <a:bodyPr wrap="square">
            <a:spAutoFit/>
          </a:bodyPr>
          <a:lstStyle/>
          <a:p>
            <a:r>
              <a:rPr lang="en-US" dirty="0"/>
              <a:t>Question – In Mendel’s pea plants, seed shape as two alleles, round (R) and wrinkled (r). When gametes form one gamete gets a round allele, the other gets a wrinkled allele. Which of Mendel’s principles is being demonstrated? </a:t>
            </a:r>
          </a:p>
          <a:p>
            <a:endParaRPr lang="en-US" dirty="0"/>
          </a:p>
          <a:p>
            <a:pPr marL="342900" indent="-342900">
              <a:buAutoNum type="arabicParenR"/>
            </a:pPr>
            <a:r>
              <a:rPr lang="en-US" dirty="0"/>
              <a:t>independent assortment</a:t>
            </a:r>
          </a:p>
          <a:p>
            <a:pPr marL="342900" indent="-342900">
              <a:buAutoNum type="arabicParenR"/>
            </a:pPr>
            <a:r>
              <a:rPr lang="en-US" b="1" dirty="0"/>
              <a:t>principle of segregation</a:t>
            </a:r>
          </a:p>
          <a:p>
            <a:pPr marL="342900" indent="-342900">
              <a:buAutoNum type="arabicParenR"/>
            </a:pPr>
            <a:r>
              <a:rPr lang="en-US" dirty="0"/>
              <a:t>dominance</a:t>
            </a:r>
          </a:p>
          <a:p>
            <a:pPr marL="342900" indent="-342900">
              <a:buAutoNum type="arabicParenR"/>
            </a:pPr>
            <a:r>
              <a:rPr lang="en-US" dirty="0"/>
              <a:t>chi-squared</a:t>
            </a:r>
          </a:p>
          <a:p>
            <a:pPr marL="342900" indent="-342900">
              <a:buAutoNum type="arabicParenR"/>
            </a:pPr>
            <a:r>
              <a:rPr lang="en-US" dirty="0"/>
              <a:t>epistasis</a:t>
            </a:r>
          </a:p>
        </p:txBody>
      </p:sp>
      <p:pic>
        <p:nvPicPr>
          <p:cNvPr id="3" name="Picture 2" descr="segregation.png"/>
          <p:cNvPicPr>
            <a:picLocks noChangeAspect="1"/>
          </p:cNvPicPr>
          <p:nvPr/>
        </p:nvPicPr>
        <p:blipFill rotWithShape="1">
          <a:blip r:embed="rId3">
            <a:extLst>
              <a:ext uri="{28A0092B-C50C-407E-A947-70E740481C1C}">
                <a14:useLocalDpi xmlns:a14="http://schemas.microsoft.com/office/drawing/2010/main" val="0"/>
              </a:ext>
            </a:extLst>
          </a:blip>
          <a:srcRect l="4084" t="8797" r="47535" b="28894"/>
          <a:stretch/>
        </p:blipFill>
        <p:spPr>
          <a:xfrm>
            <a:off x="3402055" y="1451025"/>
            <a:ext cx="5534226" cy="5345551"/>
          </a:xfrm>
          <a:prstGeom prst="rect">
            <a:avLst/>
          </a:prstGeom>
        </p:spPr>
      </p:pic>
    </p:spTree>
    <p:extLst>
      <p:ext uri="{BB962C8B-B14F-4D97-AF65-F5344CB8AC3E}">
        <p14:creationId xmlns:p14="http://schemas.microsoft.com/office/powerpoint/2010/main" val="15149101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19692" y="627768"/>
            <a:ext cx="3065639" cy="2934450"/>
          </a:xfrm>
          <a:prstGeom prst="ellipse">
            <a:avLst/>
          </a:prstGeom>
          <a:noFill/>
          <a:ln w="127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2220727" y="1035338"/>
            <a:ext cx="126195" cy="1097307"/>
            <a:chOff x="2963452" y="4554968"/>
            <a:chExt cx="153535" cy="1693512"/>
          </a:xfrm>
        </p:grpSpPr>
        <p:sp>
          <p:nvSpPr>
            <p:cNvPr id="7" name="Oval 6"/>
            <p:cNvSpPr/>
            <p:nvPr/>
          </p:nvSpPr>
          <p:spPr>
            <a:xfrm>
              <a:off x="2963452" y="4554968"/>
              <a:ext cx="144895" cy="846756"/>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970957" y="5401724"/>
              <a:ext cx="144895" cy="846756"/>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972092" y="5360700"/>
              <a:ext cx="144895" cy="953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230177" y="2316706"/>
            <a:ext cx="108934" cy="844533"/>
            <a:chOff x="1992696" y="5461604"/>
            <a:chExt cx="153535" cy="1125022"/>
          </a:xfrm>
        </p:grpSpPr>
        <p:sp>
          <p:nvSpPr>
            <p:cNvPr id="14" name="Oval 13"/>
            <p:cNvSpPr/>
            <p:nvPr/>
          </p:nvSpPr>
          <p:spPr>
            <a:xfrm>
              <a:off x="1992696" y="5461604"/>
              <a:ext cx="144895" cy="278266"/>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000201" y="5794230"/>
              <a:ext cx="144895" cy="792396"/>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001336" y="5742093"/>
              <a:ext cx="144895" cy="10672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527472" y="2316706"/>
            <a:ext cx="108934" cy="844533"/>
            <a:chOff x="1992696" y="5461604"/>
            <a:chExt cx="153535" cy="1125022"/>
          </a:xfrm>
        </p:grpSpPr>
        <p:sp>
          <p:nvSpPr>
            <p:cNvPr id="19" name="Oval 18"/>
            <p:cNvSpPr/>
            <p:nvPr/>
          </p:nvSpPr>
          <p:spPr>
            <a:xfrm>
              <a:off x="1992696" y="5461604"/>
              <a:ext cx="144895" cy="278266"/>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00201" y="5794230"/>
              <a:ext cx="144895" cy="792396"/>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2001336" y="5742093"/>
              <a:ext cx="144895" cy="10672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537593" y="1041562"/>
            <a:ext cx="126195" cy="1097307"/>
            <a:chOff x="2963452" y="4554968"/>
            <a:chExt cx="153535" cy="1693512"/>
          </a:xfrm>
        </p:grpSpPr>
        <p:sp>
          <p:nvSpPr>
            <p:cNvPr id="24" name="Oval 23"/>
            <p:cNvSpPr/>
            <p:nvPr/>
          </p:nvSpPr>
          <p:spPr>
            <a:xfrm>
              <a:off x="2963452" y="4554968"/>
              <a:ext cx="144895" cy="846756"/>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970957" y="5401724"/>
              <a:ext cx="144895" cy="846756"/>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972092" y="5360700"/>
              <a:ext cx="144895" cy="953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Box 26"/>
          <p:cNvSpPr txBox="1"/>
          <p:nvPr/>
        </p:nvSpPr>
        <p:spPr>
          <a:xfrm>
            <a:off x="2138092" y="672232"/>
            <a:ext cx="639601" cy="369332"/>
          </a:xfrm>
          <a:prstGeom prst="rect">
            <a:avLst/>
          </a:prstGeom>
          <a:noFill/>
        </p:spPr>
        <p:txBody>
          <a:bodyPr wrap="square" rtlCol="0">
            <a:spAutoFit/>
          </a:bodyPr>
          <a:lstStyle/>
          <a:p>
            <a:r>
              <a:rPr lang="en-US" dirty="0" smtClean="0"/>
              <a:t>R    r</a:t>
            </a:r>
            <a:endParaRPr lang="en-US" dirty="0"/>
          </a:p>
        </p:txBody>
      </p:sp>
      <p:sp>
        <p:nvSpPr>
          <p:cNvPr id="28" name="TextBox 27"/>
          <p:cNvSpPr txBox="1"/>
          <p:nvPr/>
        </p:nvSpPr>
        <p:spPr>
          <a:xfrm>
            <a:off x="2147229" y="3121793"/>
            <a:ext cx="639601" cy="369332"/>
          </a:xfrm>
          <a:prstGeom prst="rect">
            <a:avLst/>
          </a:prstGeom>
          <a:noFill/>
        </p:spPr>
        <p:txBody>
          <a:bodyPr wrap="square" rtlCol="0">
            <a:spAutoFit/>
          </a:bodyPr>
          <a:lstStyle/>
          <a:p>
            <a:r>
              <a:rPr lang="en-US" dirty="0" smtClean="0"/>
              <a:t>Y    y</a:t>
            </a:r>
            <a:endParaRPr lang="en-US" dirty="0"/>
          </a:p>
        </p:txBody>
      </p:sp>
      <p:sp>
        <p:nvSpPr>
          <p:cNvPr id="48" name="Oval 47"/>
          <p:cNvSpPr/>
          <p:nvPr/>
        </p:nvSpPr>
        <p:spPr>
          <a:xfrm>
            <a:off x="4681265" y="670536"/>
            <a:ext cx="3065639" cy="2934450"/>
          </a:xfrm>
          <a:prstGeom prst="ellipse">
            <a:avLst/>
          </a:prstGeom>
          <a:noFill/>
          <a:ln w="127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9" name="Group 48"/>
          <p:cNvGrpSpPr/>
          <p:nvPr/>
        </p:nvGrpSpPr>
        <p:grpSpPr>
          <a:xfrm>
            <a:off x="5982300" y="1078106"/>
            <a:ext cx="126195" cy="1097307"/>
            <a:chOff x="2963452" y="4554968"/>
            <a:chExt cx="153535" cy="1693512"/>
          </a:xfrm>
        </p:grpSpPr>
        <p:sp>
          <p:nvSpPr>
            <p:cNvPr id="50" name="Oval 49"/>
            <p:cNvSpPr/>
            <p:nvPr/>
          </p:nvSpPr>
          <p:spPr>
            <a:xfrm>
              <a:off x="2963452" y="4554968"/>
              <a:ext cx="144895" cy="846756"/>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970957" y="5401724"/>
              <a:ext cx="144895" cy="846756"/>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972092" y="5360700"/>
              <a:ext cx="144895" cy="953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6336022" y="2320028"/>
            <a:ext cx="108934" cy="844533"/>
            <a:chOff x="1992696" y="5461604"/>
            <a:chExt cx="153535" cy="1125022"/>
          </a:xfrm>
        </p:grpSpPr>
        <p:sp>
          <p:nvSpPr>
            <p:cNvPr id="54" name="Oval 53"/>
            <p:cNvSpPr/>
            <p:nvPr/>
          </p:nvSpPr>
          <p:spPr>
            <a:xfrm>
              <a:off x="1992696" y="5461604"/>
              <a:ext cx="144895" cy="278266"/>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000201" y="5794230"/>
              <a:ext cx="144895" cy="792396"/>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2001336" y="5742093"/>
              <a:ext cx="144895" cy="10672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5999561" y="2320028"/>
            <a:ext cx="108934" cy="844533"/>
            <a:chOff x="1992696" y="5461604"/>
            <a:chExt cx="153535" cy="1125022"/>
          </a:xfrm>
        </p:grpSpPr>
        <p:sp>
          <p:nvSpPr>
            <p:cNvPr id="58" name="Oval 57"/>
            <p:cNvSpPr/>
            <p:nvPr/>
          </p:nvSpPr>
          <p:spPr>
            <a:xfrm>
              <a:off x="1992696" y="5461604"/>
              <a:ext cx="144895" cy="278266"/>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000201" y="5794230"/>
              <a:ext cx="144895" cy="792396"/>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2001336" y="5742093"/>
              <a:ext cx="144895" cy="10672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6299166" y="1084330"/>
            <a:ext cx="126195" cy="1097307"/>
            <a:chOff x="2963452" y="4554968"/>
            <a:chExt cx="153535" cy="1693512"/>
          </a:xfrm>
        </p:grpSpPr>
        <p:sp>
          <p:nvSpPr>
            <p:cNvPr id="62" name="Oval 61"/>
            <p:cNvSpPr/>
            <p:nvPr/>
          </p:nvSpPr>
          <p:spPr>
            <a:xfrm>
              <a:off x="2963452" y="4554968"/>
              <a:ext cx="144895" cy="846756"/>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2970957" y="5401724"/>
              <a:ext cx="144895" cy="846756"/>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2972092" y="5360700"/>
              <a:ext cx="144895" cy="953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TextBox 64"/>
          <p:cNvSpPr txBox="1"/>
          <p:nvPr/>
        </p:nvSpPr>
        <p:spPr>
          <a:xfrm>
            <a:off x="5899665" y="715000"/>
            <a:ext cx="639601" cy="369332"/>
          </a:xfrm>
          <a:prstGeom prst="rect">
            <a:avLst/>
          </a:prstGeom>
          <a:noFill/>
        </p:spPr>
        <p:txBody>
          <a:bodyPr wrap="square" rtlCol="0">
            <a:spAutoFit/>
          </a:bodyPr>
          <a:lstStyle/>
          <a:p>
            <a:r>
              <a:rPr lang="en-US" dirty="0" smtClean="0"/>
              <a:t>R    r</a:t>
            </a:r>
            <a:endParaRPr lang="en-US" dirty="0"/>
          </a:p>
        </p:txBody>
      </p:sp>
      <p:sp>
        <p:nvSpPr>
          <p:cNvPr id="66" name="TextBox 65"/>
          <p:cNvSpPr txBox="1"/>
          <p:nvPr/>
        </p:nvSpPr>
        <p:spPr>
          <a:xfrm>
            <a:off x="5954487" y="3155425"/>
            <a:ext cx="639601" cy="369332"/>
          </a:xfrm>
          <a:prstGeom prst="rect">
            <a:avLst/>
          </a:prstGeom>
          <a:noFill/>
        </p:spPr>
        <p:txBody>
          <a:bodyPr wrap="square" rtlCol="0">
            <a:spAutoFit/>
          </a:bodyPr>
          <a:lstStyle/>
          <a:p>
            <a:r>
              <a:rPr lang="en-US" dirty="0" smtClean="0"/>
              <a:t>y    Y</a:t>
            </a:r>
            <a:endParaRPr lang="en-US" dirty="0"/>
          </a:p>
        </p:txBody>
      </p:sp>
      <p:cxnSp>
        <p:nvCxnSpPr>
          <p:cNvPr id="68" name="Straight Arrow Connector 67"/>
          <p:cNvCxnSpPr/>
          <p:nvPr/>
        </p:nvCxnSpPr>
        <p:spPr>
          <a:xfrm>
            <a:off x="4311360" y="3240245"/>
            <a:ext cx="0" cy="742450"/>
          </a:xfrm>
          <a:prstGeom prst="straightConnector1">
            <a:avLst/>
          </a:prstGeom>
          <a:ln>
            <a:solidFill>
              <a:srgbClr val="4BACC6"/>
            </a:solidFill>
            <a:tailEnd type="arrow"/>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6851499" y="3872938"/>
            <a:ext cx="1790809" cy="2783013"/>
          </a:xfrm>
          <a:prstGeom prst="ellipse">
            <a:avLst/>
          </a:prstGeom>
          <a:noFill/>
          <a:ln w="127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1280286" y="4188026"/>
            <a:ext cx="126195" cy="1097307"/>
            <a:chOff x="2963452" y="4554968"/>
            <a:chExt cx="153535" cy="1693512"/>
          </a:xfrm>
        </p:grpSpPr>
        <p:sp>
          <p:nvSpPr>
            <p:cNvPr id="76" name="Oval 75"/>
            <p:cNvSpPr/>
            <p:nvPr/>
          </p:nvSpPr>
          <p:spPr>
            <a:xfrm>
              <a:off x="2963452" y="4554968"/>
              <a:ext cx="144895" cy="846756"/>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2970957" y="5401724"/>
              <a:ext cx="144895" cy="846756"/>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2972092" y="5360700"/>
              <a:ext cx="144895" cy="953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1289736" y="5359634"/>
            <a:ext cx="108934" cy="844533"/>
            <a:chOff x="1992696" y="5461604"/>
            <a:chExt cx="153535" cy="1125022"/>
          </a:xfrm>
        </p:grpSpPr>
        <p:sp>
          <p:nvSpPr>
            <p:cNvPr id="80" name="Oval 79"/>
            <p:cNvSpPr/>
            <p:nvPr/>
          </p:nvSpPr>
          <p:spPr>
            <a:xfrm>
              <a:off x="1992696" y="5461604"/>
              <a:ext cx="144895" cy="278266"/>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2000201" y="5794230"/>
              <a:ext cx="144895" cy="792396"/>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2001336" y="5742093"/>
              <a:ext cx="144895" cy="10672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3" name="Oval 82"/>
          <p:cNvSpPr/>
          <p:nvPr/>
        </p:nvSpPr>
        <p:spPr>
          <a:xfrm>
            <a:off x="2605721" y="3872938"/>
            <a:ext cx="1790809" cy="2783013"/>
          </a:xfrm>
          <a:prstGeom prst="ellipse">
            <a:avLst/>
          </a:prstGeom>
          <a:noFill/>
          <a:ln w="127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728610" y="3872938"/>
            <a:ext cx="1790809" cy="2783013"/>
          </a:xfrm>
          <a:prstGeom prst="ellipse">
            <a:avLst/>
          </a:prstGeom>
          <a:noFill/>
          <a:ln w="127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482832" y="3872938"/>
            <a:ext cx="1790809" cy="2783014"/>
          </a:xfrm>
          <a:prstGeom prst="ellipse">
            <a:avLst/>
          </a:prstGeom>
          <a:noFill/>
          <a:ln w="127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8" name="Group 87"/>
          <p:cNvGrpSpPr/>
          <p:nvPr/>
        </p:nvGrpSpPr>
        <p:grpSpPr>
          <a:xfrm>
            <a:off x="3432400" y="5406674"/>
            <a:ext cx="108934" cy="844533"/>
            <a:chOff x="1992696" y="5461604"/>
            <a:chExt cx="153535" cy="1125022"/>
          </a:xfrm>
        </p:grpSpPr>
        <p:sp>
          <p:nvSpPr>
            <p:cNvPr id="89" name="Oval 88"/>
            <p:cNvSpPr/>
            <p:nvPr/>
          </p:nvSpPr>
          <p:spPr>
            <a:xfrm>
              <a:off x="1992696" y="5461604"/>
              <a:ext cx="144895" cy="278266"/>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000201" y="5794230"/>
              <a:ext cx="144895" cy="792396"/>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001336" y="5742093"/>
              <a:ext cx="144895" cy="10672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426843" y="4194250"/>
            <a:ext cx="126195" cy="1097307"/>
            <a:chOff x="2963452" y="4554968"/>
            <a:chExt cx="153535" cy="1693512"/>
          </a:xfrm>
        </p:grpSpPr>
        <p:sp>
          <p:nvSpPr>
            <p:cNvPr id="93" name="Oval 92"/>
            <p:cNvSpPr/>
            <p:nvPr/>
          </p:nvSpPr>
          <p:spPr>
            <a:xfrm>
              <a:off x="2963452" y="4554968"/>
              <a:ext cx="144895" cy="846756"/>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970957" y="5401724"/>
              <a:ext cx="144895" cy="846756"/>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972092" y="5360700"/>
              <a:ext cx="144895" cy="953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5554627" y="4236972"/>
            <a:ext cx="126195" cy="1097307"/>
            <a:chOff x="2963452" y="4554968"/>
            <a:chExt cx="153535" cy="1693512"/>
          </a:xfrm>
        </p:grpSpPr>
        <p:sp>
          <p:nvSpPr>
            <p:cNvPr id="97" name="Oval 96"/>
            <p:cNvSpPr/>
            <p:nvPr/>
          </p:nvSpPr>
          <p:spPr>
            <a:xfrm>
              <a:off x="2963452" y="4554968"/>
              <a:ext cx="144895" cy="846756"/>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2970957" y="5401724"/>
              <a:ext cx="144895" cy="846756"/>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2972092" y="5360700"/>
              <a:ext cx="144895" cy="953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5571888" y="5400494"/>
            <a:ext cx="108934" cy="844533"/>
            <a:chOff x="1992696" y="5461604"/>
            <a:chExt cx="153535" cy="1125022"/>
          </a:xfrm>
        </p:grpSpPr>
        <p:sp>
          <p:nvSpPr>
            <p:cNvPr id="101" name="Oval 100"/>
            <p:cNvSpPr/>
            <p:nvPr/>
          </p:nvSpPr>
          <p:spPr>
            <a:xfrm>
              <a:off x="1992696" y="5461604"/>
              <a:ext cx="144895" cy="278266"/>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000201" y="5794230"/>
              <a:ext cx="144895" cy="792396"/>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001336" y="5742093"/>
              <a:ext cx="144895" cy="10672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7699870" y="5386305"/>
            <a:ext cx="108934" cy="844533"/>
            <a:chOff x="1992696" y="5461604"/>
            <a:chExt cx="153535" cy="1125022"/>
          </a:xfrm>
        </p:grpSpPr>
        <p:sp>
          <p:nvSpPr>
            <p:cNvPr id="105" name="Oval 104"/>
            <p:cNvSpPr/>
            <p:nvPr/>
          </p:nvSpPr>
          <p:spPr>
            <a:xfrm>
              <a:off x="1992696" y="5461604"/>
              <a:ext cx="144895" cy="278266"/>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000201" y="5794230"/>
              <a:ext cx="144895" cy="792396"/>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001336" y="5742093"/>
              <a:ext cx="144895" cy="106725"/>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678692" y="4229007"/>
            <a:ext cx="126195" cy="1097307"/>
            <a:chOff x="2963452" y="4554968"/>
            <a:chExt cx="153535" cy="1693512"/>
          </a:xfrm>
        </p:grpSpPr>
        <p:sp>
          <p:nvSpPr>
            <p:cNvPr id="109" name="Oval 108"/>
            <p:cNvSpPr/>
            <p:nvPr/>
          </p:nvSpPr>
          <p:spPr>
            <a:xfrm>
              <a:off x="2963452" y="4554968"/>
              <a:ext cx="144895" cy="846756"/>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2970957" y="5401724"/>
              <a:ext cx="144895" cy="846756"/>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2972092" y="5360700"/>
              <a:ext cx="144895" cy="953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2" name="TextBox 111"/>
          <p:cNvSpPr txBox="1"/>
          <p:nvPr/>
        </p:nvSpPr>
        <p:spPr>
          <a:xfrm>
            <a:off x="1208065" y="3810215"/>
            <a:ext cx="312906" cy="369332"/>
          </a:xfrm>
          <a:prstGeom prst="rect">
            <a:avLst/>
          </a:prstGeom>
          <a:noFill/>
        </p:spPr>
        <p:txBody>
          <a:bodyPr wrap="none" rtlCol="0">
            <a:spAutoFit/>
          </a:bodyPr>
          <a:lstStyle/>
          <a:p>
            <a:r>
              <a:rPr lang="en-US" dirty="0" smtClean="0"/>
              <a:t>R</a:t>
            </a:r>
            <a:endParaRPr lang="en-US" dirty="0"/>
          </a:p>
        </p:txBody>
      </p:sp>
      <p:sp>
        <p:nvSpPr>
          <p:cNvPr id="113" name="TextBox 112"/>
          <p:cNvSpPr txBox="1"/>
          <p:nvPr/>
        </p:nvSpPr>
        <p:spPr>
          <a:xfrm>
            <a:off x="1212750" y="6230838"/>
            <a:ext cx="308222" cy="369332"/>
          </a:xfrm>
          <a:prstGeom prst="rect">
            <a:avLst/>
          </a:prstGeom>
          <a:noFill/>
        </p:spPr>
        <p:txBody>
          <a:bodyPr wrap="square" rtlCol="0">
            <a:spAutoFit/>
          </a:bodyPr>
          <a:lstStyle/>
          <a:p>
            <a:r>
              <a:rPr lang="en-US" dirty="0" smtClean="0"/>
              <a:t>Y   </a:t>
            </a:r>
            <a:endParaRPr lang="en-US" dirty="0"/>
          </a:p>
        </p:txBody>
      </p:sp>
      <p:sp>
        <p:nvSpPr>
          <p:cNvPr id="114" name="TextBox 113"/>
          <p:cNvSpPr txBox="1"/>
          <p:nvPr/>
        </p:nvSpPr>
        <p:spPr>
          <a:xfrm>
            <a:off x="3326768" y="3830584"/>
            <a:ext cx="265142" cy="369332"/>
          </a:xfrm>
          <a:prstGeom prst="rect">
            <a:avLst/>
          </a:prstGeom>
          <a:noFill/>
        </p:spPr>
        <p:txBody>
          <a:bodyPr wrap="none" rtlCol="0">
            <a:spAutoFit/>
          </a:bodyPr>
          <a:lstStyle/>
          <a:p>
            <a:r>
              <a:rPr lang="en-US" dirty="0" smtClean="0"/>
              <a:t>r</a:t>
            </a:r>
            <a:endParaRPr lang="en-US" dirty="0"/>
          </a:p>
        </p:txBody>
      </p:sp>
      <p:sp>
        <p:nvSpPr>
          <p:cNvPr id="115" name="TextBox 114"/>
          <p:cNvSpPr txBox="1"/>
          <p:nvPr/>
        </p:nvSpPr>
        <p:spPr>
          <a:xfrm>
            <a:off x="3347131" y="6235527"/>
            <a:ext cx="308222" cy="369332"/>
          </a:xfrm>
          <a:prstGeom prst="rect">
            <a:avLst/>
          </a:prstGeom>
          <a:noFill/>
        </p:spPr>
        <p:txBody>
          <a:bodyPr wrap="square" rtlCol="0">
            <a:spAutoFit/>
          </a:bodyPr>
          <a:lstStyle/>
          <a:p>
            <a:r>
              <a:rPr lang="en-US" dirty="0" smtClean="0"/>
              <a:t>y   </a:t>
            </a:r>
            <a:endParaRPr lang="en-US" dirty="0"/>
          </a:p>
        </p:txBody>
      </p:sp>
      <p:sp>
        <p:nvSpPr>
          <p:cNvPr id="116" name="TextBox 115"/>
          <p:cNvSpPr txBox="1"/>
          <p:nvPr/>
        </p:nvSpPr>
        <p:spPr>
          <a:xfrm>
            <a:off x="5470234" y="3810215"/>
            <a:ext cx="312906" cy="369332"/>
          </a:xfrm>
          <a:prstGeom prst="rect">
            <a:avLst/>
          </a:prstGeom>
          <a:noFill/>
        </p:spPr>
        <p:txBody>
          <a:bodyPr wrap="none" rtlCol="0">
            <a:spAutoFit/>
          </a:bodyPr>
          <a:lstStyle/>
          <a:p>
            <a:r>
              <a:rPr lang="en-US" dirty="0" smtClean="0"/>
              <a:t>R</a:t>
            </a:r>
            <a:endParaRPr lang="en-US" dirty="0"/>
          </a:p>
        </p:txBody>
      </p:sp>
      <p:sp>
        <p:nvSpPr>
          <p:cNvPr id="117" name="TextBox 116"/>
          <p:cNvSpPr txBox="1"/>
          <p:nvPr/>
        </p:nvSpPr>
        <p:spPr>
          <a:xfrm>
            <a:off x="5474919" y="6230838"/>
            <a:ext cx="308222" cy="369332"/>
          </a:xfrm>
          <a:prstGeom prst="rect">
            <a:avLst/>
          </a:prstGeom>
          <a:noFill/>
        </p:spPr>
        <p:txBody>
          <a:bodyPr wrap="square" rtlCol="0">
            <a:spAutoFit/>
          </a:bodyPr>
          <a:lstStyle/>
          <a:p>
            <a:r>
              <a:rPr lang="en-US" dirty="0" smtClean="0"/>
              <a:t>y   </a:t>
            </a:r>
            <a:endParaRPr lang="en-US" dirty="0"/>
          </a:p>
        </p:txBody>
      </p:sp>
      <p:sp>
        <p:nvSpPr>
          <p:cNvPr id="118" name="TextBox 117"/>
          <p:cNvSpPr txBox="1"/>
          <p:nvPr/>
        </p:nvSpPr>
        <p:spPr>
          <a:xfrm>
            <a:off x="7578621" y="3830584"/>
            <a:ext cx="265142" cy="369332"/>
          </a:xfrm>
          <a:prstGeom prst="rect">
            <a:avLst/>
          </a:prstGeom>
          <a:noFill/>
        </p:spPr>
        <p:txBody>
          <a:bodyPr wrap="none" rtlCol="0">
            <a:spAutoFit/>
          </a:bodyPr>
          <a:lstStyle/>
          <a:p>
            <a:r>
              <a:rPr lang="en-US" dirty="0" smtClean="0"/>
              <a:t>r</a:t>
            </a:r>
            <a:endParaRPr lang="en-US" dirty="0"/>
          </a:p>
        </p:txBody>
      </p:sp>
      <p:sp>
        <p:nvSpPr>
          <p:cNvPr id="119" name="TextBox 118"/>
          <p:cNvSpPr txBox="1"/>
          <p:nvPr/>
        </p:nvSpPr>
        <p:spPr>
          <a:xfrm>
            <a:off x="7614662" y="6251207"/>
            <a:ext cx="308222" cy="369332"/>
          </a:xfrm>
          <a:prstGeom prst="rect">
            <a:avLst/>
          </a:prstGeom>
          <a:noFill/>
        </p:spPr>
        <p:txBody>
          <a:bodyPr wrap="square" rtlCol="0">
            <a:spAutoFit/>
          </a:bodyPr>
          <a:lstStyle/>
          <a:p>
            <a:r>
              <a:rPr lang="en-US" dirty="0" smtClean="0"/>
              <a:t>Y   </a:t>
            </a:r>
            <a:endParaRPr lang="en-US" dirty="0"/>
          </a:p>
        </p:txBody>
      </p:sp>
      <p:sp>
        <p:nvSpPr>
          <p:cNvPr id="120" name="TextBox 119"/>
          <p:cNvSpPr txBox="1"/>
          <p:nvPr/>
        </p:nvSpPr>
        <p:spPr>
          <a:xfrm>
            <a:off x="3197842" y="3397045"/>
            <a:ext cx="892154" cy="369332"/>
          </a:xfrm>
          <a:prstGeom prst="rect">
            <a:avLst/>
          </a:prstGeom>
          <a:noFill/>
        </p:spPr>
        <p:txBody>
          <a:bodyPr wrap="none" rtlCol="0">
            <a:spAutoFit/>
          </a:bodyPr>
          <a:lstStyle/>
          <a:p>
            <a:r>
              <a:rPr lang="en-US" dirty="0" smtClean="0"/>
              <a:t>meiosis</a:t>
            </a:r>
            <a:endParaRPr lang="en-US" dirty="0"/>
          </a:p>
        </p:txBody>
      </p:sp>
      <p:sp>
        <p:nvSpPr>
          <p:cNvPr id="121" name="TextBox 120"/>
          <p:cNvSpPr txBox="1"/>
          <p:nvPr/>
        </p:nvSpPr>
        <p:spPr>
          <a:xfrm>
            <a:off x="1818613" y="219518"/>
            <a:ext cx="1292391" cy="369332"/>
          </a:xfrm>
          <a:prstGeom prst="rect">
            <a:avLst/>
          </a:prstGeom>
          <a:noFill/>
        </p:spPr>
        <p:txBody>
          <a:bodyPr wrap="none" rtlCol="0">
            <a:spAutoFit/>
          </a:bodyPr>
          <a:lstStyle/>
          <a:p>
            <a:r>
              <a:rPr lang="en-US" dirty="0" smtClean="0"/>
              <a:t>possibility 1 </a:t>
            </a:r>
            <a:endParaRPr lang="en-US" dirty="0"/>
          </a:p>
        </p:txBody>
      </p:sp>
      <p:sp>
        <p:nvSpPr>
          <p:cNvPr id="122" name="TextBox 121"/>
          <p:cNvSpPr txBox="1"/>
          <p:nvPr/>
        </p:nvSpPr>
        <p:spPr>
          <a:xfrm>
            <a:off x="5652970" y="258436"/>
            <a:ext cx="1292391" cy="369332"/>
          </a:xfrm>
          <a:prstGeom prst="rect">
            <a:avLst/>
          </a:prstGeom>
          <a:noFill/>
        </p:spPr>
        <p:txBody>
          <a:bodyPr wrap="none" rtlCol="0">
            <a:spAutoFit/>
          </a:bodyPr>
          <a:lstStyle/>
          <a:p>
            <a:r>
              <a:rPr lang="en-US" dirty="0" smtClean="0"/>
              <a:t>possibility 2</a:t>
            </a:r>
            <a:endParaRPr lang="en-US" dirty="0"/>
          </a:p>
        </p:txBody>
      </p:sp>
    </p:spTree>
    <p:extLst>
      <p:ext uri="{BB962C8B-B14F-4D97-AF65-F5344CB8AC3E}">
        <p14:creationId xmlns:p14="http://schemas.microsoft.com/office/powerpoint/2010/main" val="15480137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pendent_ass_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263" y="1148644"/>
            <a:ext cx="6870738" cy="5153053"/>
          </a:xfrm>
          <a:prstGeom prst="rect">
            <a:avLst/>
          </a:prstGeom>
        </p:spPr>
      </p:pic>
      <p:sp>
        <p:nvSpPr>
          <p:cNvPr id="3" name="TextBox 2"/>
          <p:cNvSpPr txBox="1"/>
          <p:nvPr/>
        </p:nvSpPr>
        <p:spPr>
          <a:xfrm>
            <a:off x="0" y="62720"/>
            <a:ext cx="9144000" cy="3416320"/>
          </a:xfrm>
          <a:prstGeom prst="rect">
            <a:avLst/>
          </a:prstGeom>
          <a:noFill/>
        </p:spPr>
        <p:txBody>
          <a:bodyPr wrap="square" rtlCol="0">
            <a:spAutoFit/>
          </a:bodyPr>
          <a:lstStyle/>
          <a:p>
            <a:r>
              <a:rPr lang="en-US" dirty="0" smtClean="0"/>
              <a:t>Question – In Mendel’s pea plants, seed shape as two alleles, round (R) and wrinkled (r). Seed color also has two allele, yellow (Y) and green (y). The image below shows the possible gametes formed from an individual pea plant that is heterozygous (</a:t>
            </a:r>
            <a:r>
              <a:rPr lang="en-US" dirty="0" err="1" smtClean="0"/>
              <a:t>RrYy</a:t>
            </a:r>
            <a:r>
              <a:rPr lang="en-US" dirty="0" smtClean="0"/>
              <a:t>) for both seed shape and seed color. During meiosis the allele for the two different characters segregate independently of each other. Which of Mendel’s principles is being demonstrated? </a:t>
            </a:r>
          </a:p>
          <a:p>
            <a:endParaRPr lang="en-US" dirty="0"/>
          </a:p>
          <a:p>
            <a:pPr marL="342900" indent="-342900">
              <a:buAutoNum type="arabicParenR"/>
            </a:pPr>
            <a:r>
              <a:rPr lang="en-US" dirty="0"/>
              <a:t>independent assortment</a:t>
            </a:r>
          </a:p>
          <a:p>
            <a:pPr marL="342900" indent="-342900">
              <a:buAutoNum type="arabicParenR"/>
            </a:pPr>
            <a:r>
              <a:rPr lang="en-US" dirty="0"/>
              <a:t>principle of segregation</a:t>
            </a:r>
          </a:p>
          <a:p>
            <a:pPr marL="342900" indent="-342900">
              <a:buAutoNum type="arabicParenR"/>
            </a:pPr>
            <a:r>
              <a:rPr lang="en-US" dirty="0"/>
              <a:t>dominance</a:t>
            </a:r>
          </a:p>
          <a:p>
            <a:pPr marL="342900" indent="-342900">
              <a:buAutoNum type="arabicParenR"/>
            </a:pPr>
            <a:r>
              <a:rPr lang="en-US" dirty="0"/>
              <a:t>chi-squared</a:t>
            </a:r>
          </a:p>
          <a:p>
            <a:pPr marL="342900" indent="-342900">
              <a:buAutoNum type="arabicParenR"/>
            </a:pPr>
            <a:r>
              <a:rPr lang="en-US" dirty="0"/>
              <a:t>epistasis</a:t>
            </a:r>
          </a:p>
          <a:p>
            <a:endParaRPr lang="en-US" dirty="0"/>
          </a:p>
        </p:txBody>
      </p:sp>
    </p:spTree>
    <p:extLst>
      <p:ext uri="{BB962C8B-B14F-4D97-AF65-F5344CB8AC3E}">
        <p14:creationId xmlns:p14="http://schemas.microsoft.com/office/powerpoint/2010/main" val="23065606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685800" y="76200"/>
            <a:ext cx="7772400" cy="1143000"/>
          </a:xfrm>
        </p:spPr>
        <p:txBody>
          <a:bodyPr/>
          <a:lstStyle/>
          <a:p>
            <a:pPr eaLnBrk="1" hangingPunct="1"/>
            <a:r>
              <a:rPr lang="en-US" dirty="0" smtClean="0">
                <a:latin typeface="Arial" charset="0"/>
                <a:ea typeface="ＭＳ Ｐゴシック" charset="0"/>
                <a:cs typeface="ＭＳ Ｐゴシック" charset="0"/>
              </a:rPr>
              <a:t>Basics Review</a:t>
            </a:r>
            <a:endParaRPr lang="en-US" dirty="0">
              <a:latin typeface="Arial" charset="0"/>
              <a:ea typeface="ＭＳ Ｐゴシック" charset="0"/>
              <a:cs typeface="ＭＳ Ｐゴシック" charset="0"/>
            </a:endParaRPr>
          </a:p>
        </p:txBody>
      </p:sp>
      <p:sp>
        <p:nvSpPr>
          <p:cNvPr id="7" name="TextBox 6"/>
          <p:cNvSpPr txBox="1"/>
          <p:nvPr/>
        </p:nvSpPr>
        <p:spPr>
          <a:xfrm>
            <a:off x="1189641" y="4598075"/>
            <a:ext cx="715359" cy="1200328"/>
          </a:xfrm>
          <a:prstGeom prst="rect">
            <a:avLst/>
          </a:prstGeom>
          <a:noFill/>
        </p:spPr>
        <p:txBody>
          <a:bodyPr wrap="square" rtlCol="0">
            <a:spAutoFit/>
          </a:bodyPr>
          <a:lstStyle/>
          <a:p>
            <a:pPr algn="l"/>
            <a:r>
              <a:rPr lang="en-US" baseline="0" dirty="0" smtClean="0"/>
              <a:t>PP</a:t>
            </a:r>
          </a:p>
          <a:p>
            <a:pPr algn="l"/>
            <a:r>
              <a:rPr lang="en-US" baseline="0" dirty="0" smtClean="0"/>
              <a:t>Pp</a:t>
            </a:r>
          </a:p>
          <a:p>
            <a:pPr algn="l"/>
            <a:r>
              <a:rPr lang="en-US" baseline="0" dirty="0" smtClean="0"/>
              <a:t>pp</a:t>
            </a:r>
            <a:endParaRPr lang="en-US" baseline="0" dirty="0"/>
          </a:p>
        </p:txBody>
      </p:sp>
      <p:sp>
        <p:nvSpPr>
          <p:cNvPr id="8" name="TextBox 7"/>
          <p:cNvSpPr txBox="1"/>
          <p:nvPr/>
        </p:nvSpPr>
        <p:spPr>
          <a:xfrm>
            <a:off x="2027841" y="4602540"/>
            <a:ext cx="2315559" cy="1569660"/>
          </a:xfrm>
          <a:prstGeom prst="rect">
            <a:avLst/>
          </a:prstGeom>
          <a:noFill/>
        </p:spPr>
        <p:txBody>
          <a:bodyPr wrap="square" rtlCol="0">
            <a:spAutoFit/>
          </a:bodyPr>
          <a:lstStyle/>
          <a:p>
            <a:pPr algn="l"/>
            <a:r>
              <a:rPr lang="en-US" baseline="0" dirty="0" smtClean="0"/>
              <a:t>purple </a:t>
            </a:r>
          </a:p>
          <a:p>
            <a:pPr algn="l"/>
            <a:r>
              <a:rPr lang="en-US" baseline="0" dirty="0" smtClean="0"/>
              <a:t>purple</a:t>
            </a:r>
          </a:p>
          <a:p>
            <a:pPr algn="l"/>
            <a:r>
              <a:rPr lang="en-US" baseline="0" dirty="0" smtClean="0"/>
              <a:t>white</a:t>
            </a:r>
          </a:p>
          <a:p>
            <a:pPr algn="l"/>
            <a:endParaRPr lang="en-US" baseline="0" dirty="0" smtClean="0"/>
          </a:p>
        </p:txBody>
      </p:sp>
      <p:sp>
        <p:nvSpPr>
          <p:cNvPr id="4" name="TextBox 3"/>
          <p:cNvSpPr txBox="1"/>
          <p:nvPr/>
        </p:nvSpPr>
        <p:spPr>
          <a:xfrm>
            <a:off x="609600" y="1138535"/>
            <a:ext cx="5820760" cy="461665"/>
          </a:xfrm>
          <a:prstGeom prst="rect">
            <a:avLst/>
          </a:prstGeom>
          <a:noFill/>
        </p:spPr>
        <p:txBody>
          <a:bodyPr wrap="square" rtlCol="0">
            <a:spAutoFit/>
          </a:bodyPr>
          <a:lstStyle/>
          <a:p>
            <a:pPr algn="l"/>
            <a:r>
              <a:rPr lang="en-US" baseline="0" dirty="0" smtClean="0"/>
              <a:t>Purple flowers are dominant to white </a:t>
            </a:r>
            <a:endParaRPr lang="en-US" baseline="0" dirty="0"/>
          </a:p>
        </p:txBody>
      </p:sp>
      <p:sp>
        <p:nvSpPr>
          <p:cNvPr id="6" name="TextBox 5"/>
          <p:cNvSpPr txBox="1"/>
          <p:nvPr/>
        </p:nvSpPr>
        <p:spPr>
          <a:xfrm>
            <a:off x="1143000" y="1600200"/>
            <a:ext cx="7162800" cy="2308324"/>
          </a:xfrm>
          <a:prstGeom prst="rect">
            <a:avLst/>
          </a:prstGeom>
          <a:noFill/>
        </p:spPr>
        <p:txBody>
          <a:bodyPr wrap="square" rtlCol="0">
            <a:spAutoFit/>
          </a:bodyPr>
          <a:lstStyle/>
          <a:p>
            <a:pPr algn="l"/>
            <a:r>
              <a:rPr lang="en-US" baseline="0" dirty="0" smtClean="0"/>
              <a:t>What </a:t>
            </a:r>
            <a:r>
              <a:rPr lang="en-US" baseline="0" dirty="0"/>
              <a:t>is the character</a:t>
            </a:r>
            <a:r>
              <a:rPr lang="en-US" baseline="0" dirty="0" smtClean="0"/>
              <a:t>?</a:t>
            </a:r>
          </a:p>
          <a:p>
            <a:pPr lvl="1" algn="l"/>
            <a:r>
              <a:rPr lang="en-US" baseline="0" dirty="0" smtClean="0"/>
              <a:t>flower color       </a:t>
            </a:r>
          </a:p>
          <a:p>
            <a:pPr algn="l"/>
            <a:r>
              <a:rPr lang="en-US" baseline="0" dirty="0" smtClean="0"/>
              <a:t>What </a:t>
            </a:r>
            <a:r>
              <a:rPr lang="en-US" baseline="0" dirty="0"/>
              <a:t>are </a:t>
            </a:r>
            <a:r>
              <a:rPr lang="en-US" baseline="0" dirty="0" smtClean="0"/>
              <a:t>the possible phenotypes?</a:t>
            </a:r>
          </a:p>
          <a:p>
            <a:pPr lvl="1" algn="l"/>
            <a:r>
              <a:rPr lang="en-US" baseline="0" dirty="0" smtClean="0"/>
              <a:t>purple &amp; white</a:t>
            </a:r>
          </a:p>
          <a:p>
            <a:pPr algn="l"/>
            <a:r>
              <a:rPr lang="en-US" baseline="0" dirty="0" smtClean="0"/>
              <a:t>What </a:t>
            </a:r>
            <a:r>
              <a:rPr lang="en-US" baseline="0" dirty="0"/>
              <a:t>are the </a:t>
            </a:r>
            <a:r>
              <a:rPr lang="en-US" baseline="0" dirty="0" smtClean="0"/>
              <a:t>alleles symbols?</a:t>
            </a:r>
          </a:p>
          <a:p>
            <a:pPr lvl="1" algn="l"/>
            <a:r>
              <a:rPr lang="en-US" baseline="0" dirty="0" smtClean="0"/>
              <a:t>dom. (P), rec. (p)     </a:t>
            </a:r>
          </a:p>
        </p:txBody>
      </p:sp>
      <p:sp>
        <p:nvSpPr>
          <p:cNvPr id="2" name="TextBox 1"/>
          <p:cNvSpPr txBox="1"/>
          <p:nvPr/>
        </p:nvSpPr>
        <p:spPr>
          <a:xfrm>
            <a:off x="609600" y="4191000"/>
            <a:ext cx="6635350" cy="461665"/>
          </a:xfrm>
          <a:prstGeom prst="rect">
            <a:avLst/>
          </a:prstGeom>
          <a:noFill/>
        </p:spPr>
        <p:txBody>
          <a:bodyPr wrap="none" rtlCol="0">
            <a:spAutoFit/>
          </a:bodyPr>
          <a:lstStyle/>
          <a:p>
            <a:pPr algn="l"/>
            <a:r>
              <a:rPr lang="en-US" baseline="0" dirty="0"/>
              <a:t>What are the phenotypes given the genotypes? </a:t>
            </a:r>
          </a:p>
        </p:txBody>
      </p:sp>
    </p:spTree>
    <p:extLst>
      <p:ext uri="{BB962C8B-B14F-4D97-AF65-F5344CB8AC3E}">
        <p14:creationId xmlns:p14="http://schemas.microsoft.com/office/powerpoint/2010/main" val="3896357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pendent_ass_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263" y="1148644"/>
            <a:ext cx="6870738" cy="5153053"/>
          </a:xfrm>
          <a:prstGeom prst="rect">
            <a:avLst/>
          </a:prstGeom>
        </p:spPr>
      </p:pic>
      <p:sp>
        <p:nvSpPr>
          <p:cNvPr id="3" name="TextBox 2"/>
          <p:cNvSpPr txBox="1"/>
          <p:nvPr/>
        </p:nvSpPr>
        <p:spPr>
          <a:xfrm>
            <a:off x="0" y="62720"/>
            <a:ext cx="9144000" cy="3416320"/>
          </a:xfrm>
          <a:prstGeom prst="rect">
            <a:avLst/>
          </a:prstGeom>
          <a:noFill/>
        </p:spPr>
        <p:txBody>
          <a:bodyPr wrap="square" rtlCol="0">
            <a:spAutoFit/>
          </a:bodyPr>
          <a:lstStyle/>
          <a:p>
            <a:r>
              <a:rPr lang="en-US" dirty="0" smtClean="0"/>
              <a:t>Question – In Mendel’s pea plants, seed shape as two alleles, round (R) and wrinkled (r). Seed color also has two allele, yellow (Y) and green (y). The image below shows the possible gametes formed from an individual pea plant that is heterozygous (</a:t>
            </a:r>
            <a:r>
              <a:rPr lang="en-US" dirty="0" err="1" smtClean="0"/>
              <a:t>RrYy</a:t>
            </a:r>
            <a:r>
              <a:rPr lang="en-US" dirty="0" smtClean="0"/>
              <a:t>) for both seed shape and seed color. During meiosis the allele for the two different characters segregate independently of each other. Which of Mendel’s principles is being demonstrated? </a:t>
            </a:r>
          </a:p>
          <a:p>
            <a:endParaRPr lang="en-US" dirty="0"/>
          </a:p>
          <a:p>
            <a:pPr marL="342900" indent="-342900">
              <a:buAutoNum type="arabicParenR"/>
            </a:pPr>
            <a:r>
              <a:rPr lang="en-US" b="1" dirty="0"/>
              <a:t>independent assortment</a:t>
            </a:r>
          </a:p>
          <a:p>
            <a:pPr marL="342900" indent="-342900">
              <a:buAutoNum type="arabicParenR"/>
            </a:pPr>
            <a:r>
              <a:rPr lang="en-US" dirty="0"/>
              <a:t>principle of segregation</a:t>
            </a:r>
          </a:p>
          <a:p>
            <a:pPr marL="342900" indent="-342900">
              <a:buAutoNum type="arabicParenR"/>
            </a:pPr>
            <a:r>
              <a:rPr lang="en-US" dirty="0"/>
              <a:t>dominance</a:t>
            </a:r>
          </a:p>
          <a:p>
            <a:pPr marL="342900" indent="-342900">
              <a:buAutoNum type="arabicParenR"/>
            </a:pPr>
            <a:r>
              <a:rPr lang="en-US" dirty="0"/>
              <a:t>chi-squared</a:t>
            </a:r>
          </a:p>
          <a:p>
            <a:pPr marL="342900" indent="-342900">
              <a:buAutoNum type="arabicParenR"/>
            </a:pPr>
            <a:r>
              <a:rPr lang="en-US" dirty="0"/>
              <a:t>epistasis</a:t>
            </a:r>
          </a:p>
          <a:p>
            <a:endParaRPr lang="en-US" dirty="0"/>
          </a:p>
        </p:txBody>
      </p:sp>
    </p:spTree>
    <p:extLst>
      <p:ext uri="{BB962C8B-B14F-4D97-AF65-F5344CB8AC3E}">
        <p14:creationId xmlns:p14="http://schemas.microsoft.com/office/powerpoint/2010/main" val="28512778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362" y="379277"/>
            <a:ext cx="8011290" cy="3970318"/>
          </a:xfrm>
          <a:prstGeom prst="rect">
            <a:avLst/>
          </a:prstGeom>
        </p:spPr>
        <p:txBody>
          <a:bodyPr wrap="square">
            <a:spAutoFit/>
          </a:bodyPr>
          <a:lstStyle/>
          <a:p>
            <a:r>
              <a:rPr lang="en-US" sz="3600" dirty="0" smtClean="0"/>
              <a:t>A </a:t>
            </a:r>
            <a:r>
              <a:rPr lang="en-US" sz="3600" dirty="0"/>
              <a:t>pea plant has seeds that are round and yellow (</a:t>
            </a:r>
            <a:r>
              <a:rPr lang="en-US" sz="3600" dirty="0" err="1"/>
              <a:t>RrYy</a:t>
            </a:r>
            <a:r>
              <a:rPr lang="en-US" sz="3600" dirty="0"/>
              <a:t>). What gametes can be produced by this pea plant</a:t>
            </a:r>
            <a:r>
              <a:rPr lang="en-US" sz="3600" dirty="0" smtClean="0"/>
              <a:t>?</a:t>
            </a:r>
          </a:p>
          <a:p>
            <a:endParaRPr lang="en-US" sz="3600" dirty="0"/>
          </a:p>
          <a:p>
            <a:r>
              <a:rPr lang="en-US" sz="3600" dirty="0" smtClean="0"/>
              <a:t>What fraction of them will </a:t>
            </a:r>
            <a:r>
              <a:rPr lang="en-US" sz="3600" dirty="0" err="1" smtClean="0"/>
              <a:t>Ry</a:t>
            </a:r>
            <a:r>
              <a:rPr lang="en-US" sz="3600" dirty="0" smtClean="0"/>
              <a:t>?</a:t>
            </a:r>
          </a:p>
          <a:p>
            <a:r>
              <a:rPr lang="en-US" sz="3600" dirty="0" smtClean="0"/>
              <a:t>1/4</a:t>
            </a:r>
            <a:endParaRPr lang="en-US" sz="3600" dirty="0"/>
          </a:p>
          <a:p>
            <a:endParaRPr lang="en-US" sz="3600" dirty="0"/>
          </a:p>
        </p:txBody>
      </p:sp>
    </p:spTree>
    <p:extLst>
      <p:ext uri="{BB962C8B-B14F-4D97-AF65-F5344CB8AC3E}">
        <p14:creationId xmlns:p14="http://schemas.microsoft.com/office/powerpoint/2010/main" val="4189137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231" y="862395"/>
            <a:ext cx="8575685" cy="3139321"/>
          </a:xfrm>
          <a:prstGeom prst="rect">
            <a:avLst/>
          </a:prstGeom>
          <a:noFill/>
        </p:spPr>
        <p:txBody>
          <a:bodyPr wrap="square" rtlCol="0">
            <a:spAutoFit/>
          </a:bodyPr>
          <a:lstStyle/>
          <a:p>
            <a:r>
              <a:rPr lang="en-US" dirty="0" smtClean="0">
                <a:latin typeface="Cambria"/>
                <a:cs typeface="Cambria"/>
              </a:rPr>
              <a:t>In </a:t>
            </a:r>
            <a:r>
              <a:rPr lang="en-US" dirty="0">
                <a:latin typeface="Cambria"/>
                <a:cs typeface="Cambria"/>
              </a:rPr>
              <a:t>M</a:t>
            </a:r>
            <a:r>
              <a:rPr lang="en-US" dirty="0" smtClean="0">
                <a:latin typeface="Cambria"/>
                <a:cs typeface="Cambria"/>
              </a:rPr>
              <a:t>endel’s peas the round allele is dominant to the wrinkled allele. Round and wrinkled are ____________ for the ______________ seed shape. </a:t>
            </a:r>
          </a:p>
          <a:p>
            <a:endParaRPr lang="en-US" dirty="0">
              <a:latin typeface="Cambria"/>
              <a:cs typeface="Cambria"/>
            </a:endParaRPr>
          </a:p>
          <a:p>
            <a:endParaRPr lang="en-US" dirty="0" smtClean="0">
              <a:latin typeface="Cambria"/>
              <a:cs typeface="Cambria"/>
            </a:endParaRPr>
          </a:p>
          <a:p>
            <a:pPr marL="342900" indent="-342900">
              <a:buAutoNum type="arabicPeriod"/>
            </a:pPr>
            <a:r>
              <a:rPr lang="en-US" dirty="0" smtClean="0">
                <a:latin typeface="Cambria"/>
                <a:cs typeface="Cambria"/>
              </a:rPr>
              <a:t>dominant, recessive</a:t>
            </a:r>
          </a:p>
          <a:p>
            <a:pPr marL="342900" indent="-342900">
              <a:buAutoNum type="arabicPeriod"/>
            </a:pPr>
            <a:r>
              <a:rPr lang="en-US" dirty="0" smtClean="0">
                <a:latin typeface="Cambria"/>
                <a:cs typeface="Cambria"/>
              </a:rPr>
              <a:t>epistasis, epigenetics</a:t>
            </a:r>
          </a:p>
          <a:p>
            <a:pPr marL="342900" indent="-342900">
              <a:buAutoNum type="arabicPeriod"/>
            </a:pPr>
            <a:r>
              <a:rPr lang="en-US" dirty="0" smtClean="0">
                <a:latin typeface="Cambria"/>
                <a:cs typeface="Cambria"/>
              </a:rPr>
              <a:t>penetrance, expressivity</a:t>
            </a:r>
          </a:p>
          <a:p>
            <a:pPr marL="342900" indent="-342900">
              <a:buAutoNum type="arabicPeriod"/>
            </a:pPr>
            <a:r>
              <a:rPr lang="en-US" dirty="0" smtClean="0">
                <a:latin typeface="Cambria"/>
                <a:cs typeface="Cambria"/>
              </a:rPr>
              <a:t>phenotypes, genotypes</a:t>
            </a:r>
          </a:p>
          <a:p>
            <a:pPr marL="342900" indent="-342900">
              <a:buAutoNum type="arabicPeriod"/>
            </a:pPr>
            <a:r>
              <a:rPr lang="en-US" dirty="0" smtClean="0">
                <a:latin typeface="Cambria"/>
                <a:cs typeface="Cambria"/>
              </a:rPr>
              <a:t>traits, character </a:t>
            </a:r>
          </a:p>
          <a:p>
            <a:endParaRPr lang="en-US" dirty="0">
              <a:latin typeface="Cambria"/>
              <a:cs typeface="Cambria"/>
            </a:endParaRPr>
          </a:p>
          <a:p>
            <a:endParaRPr lang="en-US" dirty="0" smtClean="0">
              <a:latin typeface="Cambria"/>
              <a:cs typeface="Cambria"/>
            </a:endParaRPr>
          </a:p>
        </p:txBody>
      </p:sp>
    </p:spTree>
    <p:extLst>
      <p:ext uri="{BB962C8B-B14F-4D97-AF65-F5344CB8AC3E}">
        <p14:creationId xmlns:p14="http://schemas.microsoft.com/office/powerpoint/2010/main" val="1580163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7" end="7"/>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2">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685800" y="76200"/>
            <a:ext cx="7772400" cy="1143000"/>
          </a:xfrm>
        </p:spPr>
        <p:txBody>
          <a:bodyPr/>
          <a:lstStyle/>
          <a:p>
            <a:pPr eaLnBrk="1" hangingPunct="1"/>
            <a:r>
              <a:rPr lang="en-US" dirty="0" smtClean="0">
                <a:latin typeface="Arial" charset="0"/>
                <a:ea typeface="ＭＳ Ｐゴシック" charset="0"/>
                <a:cs typeface="ＭＳ Ｐゴシック" charset="0"/>
              </a:rPr>
              <a:t>Dominant Traits</a:t>
            </a:r>
            <a:endParaRPr lang="en-US" dirty="0">
              <a:latin typeface="Arial" charset="0"/>
              <a:ea typeface="ＭＳ Ｐゴシック" charset="0"/>
              <a:cs typeface="ＭＳ Ｐゴシック" charset="0"/>
            </a:endParaRPr>
          </a:p>
        </p:txBody>
      </p:sp>
      <p:sp>
        <p:nvSpPr>
          <p:cNvPr id="162819" name="Rectangle 3"/>
          <p:cNvSpPr>
            <a:spLocks noGrp="1" noChangeArrowheads="1"/>
          </p:cNvSpPr>
          <p:nvPr>
            <p:ph type="body" idx="4294967295"/>
          </p:nvPr>
        </p:nvSpPr>
        <p:spPr>
          <a:xfrm>
            <a:off x="2895600" y="1676400"/>
            <a:ext cx="5943600" cy="4876800"/>
          </a:xfrm>
        </p:spPr>
        <p:txBody>
          <a:bodyPr/>
          <a:lstStyle/>
          <a:p>
            <a:pPr eaLnBrk="1" hangingPunct="1">
              <a:lnSpc>
                <a:spcPct val="90000"/>
              </a:lnSpc>
            </a:pPr>
            <a:r>
              <a:rPr lang="en-US" sz="2800" b="1" dirty="0">
                <a:latin typeface="Arial" charset="0"/>
                <a:ea typeface="ＭＳ Ｐゴシック" charset="0"/>
                <a:cs typeface="ＭＳ Ｐゴシック" charset="0"/>
              </a:rPr>
              <a:t>does NOT skip generations.</a:t>
            </a:r>
          </a:p>
          <a:p>
            <a:pPr eaLnBrk="1" hangingPunct="1">
              <a:lnSpc>
                <a:spcPct val="90000"/>
              </a:lnSpc>
            </a:pPr>
            <a:r>
              <a:rPr lang="en-US" sz="2800" dirty="0" smtClean="0">
                <a:latin typeface="Arial" charset="0"/>
                <a:ea typeface="ＭＳ Ｐゴシック" charset="0"/>
                <a:cs typeface="ＭＳ Ｐゴシック" charset="0"/>
              </a:rPr>
              <a:t>Can </a:t>
            </a:r>
            <a:r>
              <a:rPr lang="en-US" sz="2800" dirty="0">
                <a:latin typeface="Arial" charset="0"/>
                <a:ea typeface="ＭＳ Ｐゴシック" charset="0"/>
                <a:cs typeface="ＭＳ Ｐゴシック" charset="0"/>
              </a:rPr>
              <a:t>inherit genes from only one parents to display </a:t>
            </a:r>
            <a:r>
              <a:rPr lang="en-US" sz="2800" dirty="0" smtClean="0">
                <a:latin typeface="Arial" charset="0"/>
                <a:ea typeface="ＭＳ Ｐゴシック" charset="0"/>
                <a:cs typeface="ＭＳ Ｐゴシック" charset="0"/>
              </a:rPr>
              <a:t>trait</a:t>
            </a:r>
          </a:p>
          <a:p>
            <a:pPr eaLnBrk="1" hangingPunct="1">
              <a:lnSpc>
                <a:spcPct val="90000"/>
              </a:lnSpc>
            </a:pPr>
            <a:r>
              <a:rPr lang="en-US" sz="2800" dirty="0">
                <a:latin typeface="Arial" charset="0"/>
                <a:ea typeface="ＭＳ Ｐゴシック" charset="0"/>
                <a:cs typeface="ＭＳ Ｐゴシック" charset="0"/>
              </a:rPr>
              <a:t>Normally appear with equal frequency in both sexes </a:t>
            </a:r>
            <a:r>
              <a:rPr lang="en-US" sz="2800" dirty="0" smtClean="0">
                <a:latin typeface="Arial" charset="0"/>
                <a:ea typeface="ＭＳ Ｐゴシック" charset="0"/>
                <a:cs typeface="ＭＳ Ｐゴシック" charset="0"/>
              </a:rPr>
              <a:t> </a:t>
            </a:r>
          </a:p>
          <a:p>
            <a:pPr eaLnBrk="1" hangingPunct="1">
              <a:lnSpc>
                <a:spcPct val="90000"/>
              </a:lnSpc>
            </a:pPr>
            <a:endParaRPr lang="en-US" dirty="0">
              <a:latin typeface="Arial" charset="0"/>
              <a:ea typeface="ＭＳ Ｐゴシック" charset="0"/>
              <a:cs typeface="ＭＳ Ｐゴシック" charset="0"/>
            </a:endParaRPr>
          </a:p>
          <a:p>
            <a:pPr lvl="1" eaLnBrk="1" hangingPunct="1">
              <a:lnSpc>
                <a:spcPct val="90000"/>
              </a:lnSpc>
            </a:pPr>
            <a:r>
              <a:rPr lang="en-US" dirty="0" err="1">
                <a:latin typeface="Arial" charset="0"/>
                <a:ea typeface="ＭＳ Ｐゴシック" charset="0"/>
              </a:rPr>
              <a:t>Achondroplasia</a:t>
            </a:r>
            <a:r>
              <a:rPr lang="en-US" dirty="0">
                <a:latin typeface="Arial" charset="0"/>
                <a:ea typeface="ＭＳ Ｐゴシック" charset="0"/>
              </a:rPr>
              <a:t> (form of Dwarfism)</a:t>
            </a:r>
          </a:p>
          <a:p>
            <a:pPr lvl="2" eaLnBrk="1" hangingPunct="1">
              <a:lnSpc>
                <a:spcPct val="90000"/>
              </a:lnSpc>
            </a:pPr>
            <a:r>
              <a:rPr lang="en-US" dirty="0">
                <a:latin typeface="Arial" charset="0"/>
                <a:ea typeface="ＭＳ Ｐゴシック" charset="0"/>
              </a:rPr>
              <a:t>Heterozygous genotype (</a:t>
            </a:r>
            <a:r>
              <a:rPr lang="en-US" dirty="0" err="1">
                <a:latin typeface="Arial" charset="0"/>
                <a:ea typeface="ＭＳ Ｐゴシック" charset="0"/>
              </a:rPr>
              <a:t>Tt</a:t>
            </a:r>
            <a:r>
              <a:rPr lang="en-US" dirty="0">
                <a:latin typeface="Arial" charset="0"/>
                <a:ea typeface="ＭＳ Ｐゴシック" charset="0"/>
              </a:rPr>
              <a:t>)</a:t>
            </a:r>
          </a:p>
          <a:p>
            <a:pPr lvl="1" eaLnBrk="1" hangingPunct="1">
              <a:lnSpc>
                <a:spcPct val="90000"/>
              </a:lnSpc>
            </a:pPr>
            <a:r>
              <a:rPr lang="en-US" dirty="0">
                <a:latin typeface="Arial" charset="0"/>
                <a:ea typeface="ＭＳ Ｐゴシック" charset="0"/>
              </a:rPr>
              <a:t>Huntington</a:t>
            </a:r>
            <a:r>
              <a:rPr lang="ja-JP" altLang="en-US" dirty="0">
                <a:latin typeface="Arial" charset="0"/>
                <a:ea typeface="ＭＳ Ｐゴシック" charset="0"/>
              </a:rPr>
              <a:t>’</a:t>
            </a:r>
            <a:r>
              <a:rPr lang="en-US" dirty="0">
                <a:latin typeface="Arial" charset="0"/>
                <a:ea typeface="ＭＳ Ｐゴシック" charset="0"/>
              </a:rPr>
              <a:t>s disease (</a:t>
            </a:r>
            <a:r>
              <a:rPr lang="en-US" dirty="0" err="1">
                <a:latin typeface="Arial" charset="0"/>
                <a:ea typeface="ＭＳ Ｐゴシック" charset="0"/>
              </a:rPr>
              <a:t>Hh</a:t>
            </a:r>
            <a:r>
              <a:rPr lang="en-US" dirty="0">
                <a:latin typeface="Arial" charset="0"/>
                <a:ea typeface="ＭＳ Ｐゴシック" charset="0"/>
              </a:rPr>
              <a:t>)</a:t>
            </a:r>
          </a:p>
        </p:txBody>
      </p:sp>
      <p:pic>
        <p:nvPicPr>
          <p:cNvPr id="162820" name="Picture 5" descr="achondroplasiacompa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2552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5326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963" y="222250"/>
            <a:ext cx="7966075"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8731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685800" y="76200"/>
            <a:ext cx="7772400" cy="1143000"/>
          </a:xfrm>
        </p:spPr>
        <p:txBody>
          <a:bodyPr/>
          <a:lstStyle/>
          <a:p>
            <a:pPr eaLnBrk="1" hangingPunct="1"/>
            <a:r>
              <a:rPr lang="en-US" dirty="0" smtClean="0">
                <a:latin typeface="Arial" charset="0"/>
                <a:ea typeface="ＭＳ Ｐゴシック" charset="0"/>
                <a:cs typeface="ＭＳ Ｐゴシック" charset="0"/>
              </a:rPr>
              <a:t>Recessive Traits</a:t>
            </a:r>
            <a:endParaRPr lang="en-US" dirty="0">
              <a:latin typeface="Arial" charset="0"/>
              <a:ea typeface="ＭＳ Ｐゴシック" charset="0"/>
              <a:cs typeface="ＭＳ Ｐゴシック" charset="0"/>
            </a:endParaRPr>
          </a:p>
        </p:txBody>
      </p:sp>
      <p:sp>
        <p:nvSpPr>
          <p:cNvPr id="161795" name="Rectangle 3"/>
          <p:cNvSpPr>
            <a:spLocks noGrp="1" noChangeArrowheads="1"/>
          </p:cNvSpPr>
          <p:nvPr>
            <p:ph type="body" idx="4294967295"/>
          </p:nvPr>
        </p:nvSpPr>
        <p:spPr>
          <a:xfrm>
            <a:off x="3962400" y="1447800"/>
            <a:ext cx="5029200" cy="5181600"/>
          </a:xfrm>
        </p:spPr>
        <p:txBody>
          <a:bodyPr/>
          <a:lstStyle/>
          <a:p>
            <a:pPr eaLnBrk="1" hangingPunct="1"/>
            <a:r>
              <a:rPr lang="en-US" sz="2800" dirty="0">
                <a:latin typeface="Arial" charset="0"/>
                <a:ea typeface="ＭＳ Ｐゴシック" charset="0"/>
                <a:cs typeface="ＭＳ Ｐゴシック" charset="0"/>
              </a:rPr>
              <a:t>Must inherit </a:t>
            </a:r>
            <a:r>
              <a:rPr lang="en-US" sz="2800" dirty="0" smtClean="0">
                <a:latin typeface="Arial" charset="0"/>
                <a:ea typeface="ＭＳ Ｐゴシック" charset="0"/>
                <a:cs typeface="ＭＳ Ｐゴシック" charset="0"/>
              </a:rPr>
              <a:t>alleles </a:t>
            </a:r>
            <a:r>
              <a:rPr lang="en-US" sz="2800" dirty="0">
                <a:latin typeface="Arial" charset="0"/>
                <a:ea typeface="ＭＳ Ｐゴシック" charset="0"/>
                <a:cs typeface="ＭＳ Ｐゴシック" charset="0"/>
              </a:rPr>
              <a:t>from both parents to display </a:t>
            </a:r>
            <a:r>
              <a:rPr lang="en-US" sz="2800" dirty="0" smtClean="0">
                <a:latin typeface="Arial" charset="0"/>
                <a:ea typeface="ＭＳ Ｐゴシック" charset="0"/>
                <a:cs typeface="ＭＳ Ｐゴシック" charset="0"/>
              </a:rPr>
              <a:t>trait.</a:t>
            </a:r>
          </a:p>
          <a:p>
            <a:pPr eaLnBrk="1" hangingPunct="1"/>
            <a:r>
              <a:rPr lang="en-US" sz="2800" dirty="0" smtClean="0">
                <a:latin typeface="Arial" charset="0"/>
                <a:ea typeface="ＭＳ Ｐゴシック" charset="0"/>
                <a:cs typeface="ＭＳ Ｐゴシック" charset="0"/>
              </a:rPr>
              <a:t>Normally appear with equal frequency in both sexes and often skip generations.</a:t>
            </a:r>
            <a:endParaRPr lang="en-US" sz="2800" dirty="0">
              <a:latin typeface="Arial" charset="0"/>
              <a:ea typeface="ＭＳ Ｐゴシック" charset="0"/>
              <a:cs typeface="ＭＳ Ｐゴシック" charset="0"/>
            </a:endParaRPr>
          </a:p>
        </p:txBody>
      </p:sp>
      <p:pic>
        <p:nvPicPr>
          <p:cNvPr id="161796" name="Picture 6" descr="470_albino_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1"/>
            <a:ext cx="354707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04800" y="411480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Osaka"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Osaka"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1" eaLnBrk="1" hangingPunct="1"/>
            <a:r>
              <a:rPr lang="en-US" baseline="0" dirty="0" smtClean="0">
                <a:latin typeface="Arial" charset="0"/>
                <a:ea typeface="ＭＳ Ｐゴシック" charset="0"/>
              </a:rPr>
              <a:t>Albinism (</a:t>
            </a:r>
            <a:r>
              <a:rPr lang="en-US" baseline="0" dirty="0" err="1" smtClean="0">
                <a:latin typeface="Arial" charset="0"/>
                <a:ea typeface="ＭＳ Ｐゴシック" charset="0"/>
              </a:rPr>
              <a:t>aa</a:t>
            </a:r>
            <a:r>
              <a:rPr lang="en-US" baseline="0" dirty="0" smtClean="0">
                <a:latin typeface="Arial" charset="0"/>
                <a:ea typeface="ＭＳ Ｐゴシック" charset="0"/>
              </a:rPr>
              <a:t>)</a:t>
            </a:r>
          </a:p>
          <a:p>
            <a:pPr lvl="1" eaLnBrk="1" hangingPunct="1"/>
            <a:r>
              <a:rPr lang="en-US" baseline="0" dirty="0" smtClean="0">
                <a:latin typeface="Arial" charset="0"/>
                <a:ea typeface="ＭＳ Ｐゴシック" charset="0"/>
              </a:rPr>
              <a:t>Cystic Fibrosis (cc)</a:t>
            </a:r>
            <a:endParaRPr lang="en-US" baseline="0" dirty="0">
              <a:latin typeface="Arial" charset="0"/>
              <a:ea typeface="ＭＳ Ｐゴシック" charset="0"/>
            </a:endParaRPr>
          </a:p>
        </p:txBody>
      </p:sp>
    </p:spTree>
    <p:extLst>
      <p:ext uri="{BB962C8B-B14F-4D97-AF65-F5344CB8AC3E}">
        <p14:creationId xmlns:p14="http://schemas.microsoft.com/office/powerpoint/2010/main" val="4834942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p:cNvPicPr>
            <a:picLocks noChangeAspect="1"/>
          </p:cNvPicPr>
          <p:nvPr/>
        </p:nvPicPr>
        <p:blipFill rotWithShape="1">
          <a:blip r:embed="rId2">
            <a:extLst>
              <a:ext uri="{28A0092B-C50C-407E-A947-70E740481C1C}">
                <a14:useLocalDpi xmlns:a14="http://schemas.microsoft.com/office/drawing/2010/main" val="0"/>
              </a:ext>
            </a:extLst>
          </a:blip>
          <a:srcRect b="6918"/>
          <a:stretch/>
        </p:blipFill>
        <p:spPr bwMode="auto">
          <a:xfrm>
            <a:off x="1219200" y="707115"/>
            <a:ext cx="6413500" cy="500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5562600"/>
            <a:ext cx="5189291" cy="1323439"/>
          </a:xfrm>
          <a:prstGeom prst="rect">
            <a:avLst/>
          </a:prstGeom>
          <a:noFill/>
        </p:spPr>
        <p:txBody>
          <a:bodyPr wrap="none" rtlCol="0">
            <a:spAutoFit/>
          </a:bodyPr>
          <a:lstStyle/>
          <a:p>
            <a:pPr algn="l"/>
            <a:r>
              <a:rPr lang="en-US" sz="2000" baseline="0" dirty="0" smtClean="0"/>
              <a:t>What pattern do you notice about the trait? </a:t>
            </a:r>
          </a:p>
          <a:p>
            <a:pPr lvl="1" algn="l"/>
            <a:r>
              <a:rPr lang="en-US" sz="2000" baseline="0" dirty="0" smtClean="0"/>
              <a:t>skips a generation</a:t>
            </a:r>
          </a:p>
          <a:p>
            <a:pPr algn="l"/>
            <a:r>
              <a:rPr lang="en-US" sz="2000" baseline="0" dirty="0" smtClean="0"/>
              <a:t>What does the double horizontal line mean?</a:t>
            </a:r>
          </a:p>
          <a:p>
            <a:pPr lvl="1" algn="l"/>
            <a:r>
              <a:rPr lang="en-US" sz="2000" baseline="0" dirty="0" smtClean="0"/>
              <a:t>close relatives have children</a:t>
            </a:r>
            <a:endParaRPr lang="en-US" sz="2000" baseline="0" dirty="0"/>
          </a:p>
        </p:txBody>
      </p:sp>
    </p:spTree>
    <p:extLst>
      <p:ext uri="{BB962C8B-B14F-4D97-AF65-F5344CB8AC3E}">
        <p14:creationId xmlns:p14="http://schemas.microsoft.com/office/powerpoint/2010/main" val="86215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685800" y="76200"/>
            <a:ext cx="7772400" cy="1143000"/>
          </a:xfrm>
        </p:spPr>
        <p:txBody>
          <a:bodyPr/>
          <a:lstStyle/>
          <a:p>
            <a:pPr eaLnBrk="1" hangingPunct="1"/>
            <a:r>
              <a:rPr lang="en-US" dirty="0" smtClean="0">
                <a:latin typeface="Arial" charset="0"/>
                <a:ea typeface="ＭＳ Ｐゴシック" charset="0"/>
                <a:cs typeface="ＭＳ Ｐゴシック" charset="0"/>
              </a:rPr>
              <a:t>Recessive Traits</a:t>
            </a:r>
            <a:endParaRPr lang="en-US" dirty="0">
              <a:latin typeface="Arial" charset="0"/>
              <a:ea typeface="ＭＳ Ｐゴシック" charset="0"/>
              <a:cs typeface="ＭＳ Ｐゴシック" charset="0"/>
            </a:endParaRPr>
          </a:p>
        </p:txBody>
      </p:sp>
      <p:sp>
        <p:nvSpPr>
          <p:cNvPr id="161795" name="Rectangle 3"/>
          <p:cNvSpPr>
            <a:spLocks noGrp="1" noChangeArrowheads="1"/>
          </p:cNvSpPr>
          <p:nvPr>
            <p:ph type="body" idx="4294967295"/>
          </p:nvPr>
        </p:nvSpPr>
        <p:spPr>
          <a:xfrm>
            <a:off x="228600" y="1447800"/>
            <a:ext cx="8763000" cy="5181600"/>
          </a:xfrm>
        </p:spPr>
        <p:txBody>
          <a:bodyPr/>
          <a:lstStyle/>
          <a:p>
            <a:pPr marL="0" indent="0" eaLnBrk="1" hangingPunct="1">
              <a:buFontTx/>
              <a:buNone/>
              <a:defRPr/>
            </a:pPr>
            <a:r>
              <a:rPr lang="en-US" altLang="en-US" sz="2800" dirty="0">
                <a:ea typeface="ＭＳ Ｐゴシック" pitchFamily="34" charset="-128"/>
              </a:rPr>
              <a:t>Recessive traits often appear in </a:t>
            </a:r>
            <a:r>
              <a:rPr lang="en-US" altLang="en-US" sz="2800" dirty="0" smtClean="0">
                <a:ea typeface="ＭＳ Ｐゴシック" pitchFamily="34" charset="-128"/>
              </a:rPr>
              <a:t>pedigrees when two </a:t>
            </a:r>
            <a:r>
              <a:rPr lang="en-US" altLang="en-US" sz="2800" dirty="0">
                <a:ea typeface="ＭＳ Ｐゴシック" pitchFamily="34" charset="-128"/>
              </a:rPr>
              <a:t>people within the same family </a:t>
            </a:r>
            <a:r>
              <a:rPr lang="en-US" altLang="en-US" sz="2800" dirty="0" smtClean="0">
                <a:ea typeface="ＭＳ Ｐゴシック" pitchFamily="34" charset="-128"/>
              </a:rPr>
              <a:t> have children together</a:t>
            </a:r>
            <a:endParaRPr lang="en-US" altLang="en-US" sz="2800" dirty="0">
              <a:ea typeface="ＭＳ Ｐゴシック" pitchFamily="34" charset="-128"/>
            </a:endParaRPr>
          </a:p>
          <a:p>
            <a:pPr marL="0" indent="0" eaLnBrk="1" hangingPunct="1">
              <a:buFontTx/>
              <a:buNone/>
              <a:defRPr/>
            </a:pPr>
            <a:endParaRPr lang="en-US" sz="2800" dirty="0">
              <a:ea typeface="ＭＳ Ｐゴシック" pitchFamily="34" charset="-128"/>
            </a:endParaRPr>
          </a:p>
          <a:p>
            <a:pPr marL="0" indent="0" eaLnBrk="1" hangingPunct="1">
              <a:buFontTx/>
              <a:buNone/>
              <a:defRPr/>
            </a:pPr>
            <a:r>
              <a:rPr lang="en-US" sz="2400" dirty="0" smtClean="0">
                <a:ea typeface="ＭＳ Ｐゴシック" pitchFamily="34" charset="-128"/>
              </a:rPr>
              <a:t>a</a:t>
            </a:r>
            <a:r>
              <a:rPr lang="en-US" sz="2400" dirty="0">
                <a:ea typeface="ＭＳ Ｐゴシック" pitchFamily="34" charset="-128"/>
              </a:rPr>
              <a:t>. tend to skip generations.</a:t>
            </a:r>
          </a:p>
          <a:p>
            <a:pPr marL="0" indent="0" eaLnBrk="1" hangingPunct="1">
              <a:buNone/>
              <a:tabLst>
                <a:tab pos="396875" algn="l"/>
              </a:tabLst>
              <a:defRPr/>
            </a:pPr>
            <a:r>
              <a:rPr lang="en-US" sz="2400" dirty="0">
                <a:ea typeface="ＭＳ Ｐゴシック" pitchFamily="34" charset="-128"/>
              </a:rPr>
              <a:t>b. appear only when both parents carry a copy of </a:t>
            </a:r>
            <a:r>
              <a:rPr lang="en-US" sz="2400" dirty="0" smtClean="0">
                <a:ea typeface="ＭＳ Ｐゴシック" pitchFamily="34" charset="-128"/>
              </a:rPr>
              <a:t>the </a:t>
            </a:r>
            <a:r>
              <a:rPr lang="en-US" sz="2400" dirty="0">
                <a:ea typeface="ＭＳ Ｐゴシック" pitchFamily="34" charset="-128"/>
              </a:rPr>
              <a:t>allele for the trait, which is more likely </a:t>
            </a:r>
            <a:r>
              <a:rPr lang="en-US" sz="2400" dirty="0" smtClean="0">
                <a:ea typeface="ＭＳ Ｐゴシック" pitchFamily="34" charset="-128"/>
              </a:rPr>
              <a:t>when </a:t>
            </a:r>
            <a:r>
              <a:rPr lang="en-US" sz="2400" dirty="0">
                <a:ea typeface="ＭＳ Ｐゴシック" pitchFamily="34" charset="-128"/>
              </a:rPr>
              <a:t>the parents </a:t>
            </a:r>
            <a:r>
              <a:rPr lang="en-US" sz="2400" dirty="0" smtClean="0">
                <a:ea typeface="ＭＳ Ｐゴシック" pitchFamily="34" charset="-128"/>
              </a:rPr>
              <a:t>are related</a:t>
            </a:r>
            <a:r>
              <a:rPr lang="en-US" sz="2400" dirty="0">
                <a:ea typeface="ＭＳ Ｐゴシック" pitchFamily="34" charset="-128"/>
              </a:rPr>
              <a:t>.</a:t>
            </a:r>
          </a:p>
          <a:p>
            <a:pPr marL="0" indent="0" eaLnBrk="1" hangingPunct="1">
              <a:buNone/>
              <a:tabLst>
                <a:tab pos="396875" algn="l"/>
              </a:tabLst>
              <a:defRPr/>
            </a:pPr>
            <a:r>
              <a:rPr lang="en-US" sz="2400" dirty="0">
                <a:ea typeface="ＭＳ Ｐゴシック" pitchFamily="34" charset="-128"/>
              </a:rPr>
              <a:t>c. usually arise in children born to parents who are 	unaffected.</a:t>
            </a:r>
          </a:p>
          <a:p>
            <a:pPr marL="0" indent="0" eaLnBrk="1" hangingPunct="1">
              <a:buNone/>
              <a:defRPr/>
            </a:pPr>
            <a:r>
              <a:rPr lang="en-US" sz="2400" dirty="0">
                <a:ea typeface="ＭＳ Ｐゴシック" pitchFamily="34" charset="-128"/>
              </a:rPr>
              <a:t>d. appear equally in males and </a:t>
            </a:r>
            <a:r>
              <a:rPr lang="en-US" sz="2400" dirty="0" smtClean="0">
                <a:ea typeface="ＭＳ Ｐゴシック" pitchFamily="34" charset="-128"/>
              </a:rPr>
              <a:t>females</a:t>
            </a:r>
          </a:p>
          <a:p>
            <a:pPr marL="0" indent="0" eaLnBrk="1" hangingPunct="1">
              <a:buNone/>
              <a:defRPr/>
            </a:pPr>
            <a:r>
              <a:rPr lang="en-US" sz="2400" dirty="0" smtClean="0">
                <a:ea typeface="ＭＳ Ｐゴシック" pitchFamily="34" charset="-128"/>
              </a:rPr>
              <a:t>e. if the allele is rare, most outsiders are HO dominant</a:t>
            </a:r>
            <a:endParaRPr lang="en-US" sz="2400" dirty="0">
              <a:ea typeface="ＭＳ Ｐゴシック" pitchFamily="34" charset="-128"/>
            </a:endParaRPr>
          </a:p>
          <a:p>
            <a:pPr marL="0" indent="0" eaLnBrk="1" hangingPunct="1">
              <a:buFontTx/>
              <a:buNone/>
              <a:defRPr/>
            </a:pPr>
            <a:endParaRPr lang="en-US" altLang="en-US" sz="2800" dirty="0">
              <a:ea typeface="ＭＳ Ｐゴシック" pitchFamily="34" charset="-128"/>
            </a:endParaRPr>
          </a:p>
        </p:txBody>
      </p:sp>
    </p:spTree>
    <p:extLst>
      <p:ext uri="{BB962C8B-B14F-4D97-AF65-F5344CB8AC3E}">
        <p14:creationId xmlns:p14="http://schemas.microsoft.com/office/powerpoint/2010/main" val="6236138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219200" y="1143000"/>
            <a:ext cx="7086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800" dirty="0"/>
              <a:t>x-linked recessive is passed from carrier/affected mother to son</a:t>
            </a:r>
          </a:p>
          <a:p>
            <a:pPr eaLnBrk="1" hangingPunct="1"/>
            <a:endParaRPr lang="en-US" sz="2800" dirty="0"/>
          </a:p>
          <a:p>
            <a:pPr eaLnBrk="1" hangingPunct="1"/>
            <a:r>
              <a:rPr lang="en-US" sz="2400" dirty="0"/>
              <a:t>affected man will have affected grandson, through is daughters, but will not pass it to his own sons</a:t>
            </a:r>
          </a:p>
          <a:p>
            <a:pPr eaLnBrk="1" hangingPunct="1"/>
            <a:endParaRPr lang="en-US" sz="2400" dirty="0"/>
          </a:p>
          <a:p>
            <a:pPr eaLnBrk="1" hangingPunct="1"/>
            <a:r>
              <a:rPr lang="en-US" sz="2400" dirty="0"/>
              <a:t>expression alternates between sexes among generations</a:t>
            </a:r>
          </a:p>
          <a:p>
            <a:pPr eaLnBrk="1" hangingPunct="1"/>
            <a:endParaRPr lang="en-US" sz="2400" dirty="0"/>
          </a:p>
          <a:p>
            <a:pPr eaLnBrk="1" hangingPunct="1"/>
            <a:r>
              <a:rPr lang="en-US" sz="2400" dirty="0"/>
              <a:t>males are more likely to be affected</a:t>
            </a:r>
          </a:p>
        </p:txBody>
      </p:sp>
      <p:sp>
        <p:nvSpPr>
          <p:cNvPr id="53250" name="Rectangle 2"/>
          <p:cNvSpPr txBox="1">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solidFill>
                  <a:schemeClr val="tx2"/>
                </a:solidFill>
              </a:rPr>
              <a:t>X-linked Recessive Pedigree</a:t>
            </a:r>
          </a:p>
        </p:txBody>
      </p:sp>
    </p:spTree>
    <p:extLst>
      <p:ext uri="{BB962C8B-B14F-4D97-AF65-F5344CB8AC3E}">
        <p14:creationId xmlns:p14="http://schemas.microsoft.com/office/powerpoint/2010/main" val="2399463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txBox="1">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solidFill>
                  <a:schemeClr val="tx2"/>
                </a:solidFill>
              </a:rPr>
              <a:t>X-linked Recessive Diseases and Pedigree</a:t>
            </a:r>
          </a:p>
        </p:txBody>
      </p:sp>
      <p:pic>
        <p:nvPicPr>
          <p:cNvPr id="542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66825"/>
            <a:ext cx="81026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808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231" y="862395"/>
            <a:ext cx="8575685" cy="923330"/>
          </a:xfrm>
          <a:prstGeom prst="rect">
            <a:avLst/>
          </a:prstGeom>
          <a:noFill/>
        </p:spPr>
        <p:txBody>
          <a:bodyPr wrap="square" rtlCol="0">
            <a:spAutoFit/>
          </a:bodyPr>
          <a:lstStyle/>
          <a:p>
            <a:r>
              <a:rPr lang="en-US" dirty="0">
                <a:latin typeface="Cambria"/>
                <a:cs typeface="Cambria"/>
              </a:rPr>
              <a:t>Given the description of the traits below write up an appropriate schematic for the genetic system. Use upper case letters to indicated the dominant allele and lower case letters to indicated the recessive allele. </a:t>
            </a:r>
          </a:p>
        </p:txBody>
      </p:sp>
      <p:graphicFrame>
        <p:nvGraphicFramePr>
          <p:cNvPr id="5" name="Table 4"/>
          <p:cNvGraphicFramePr>
            <a:graphicFrameLocks noGrp="1"/>
          </p:cNvGraphicFramePr>
          <p:nvPr>
            <p:extLst>
              <p:ext uri="{D42A27DB-BD31-4B8C-83A1-F6EECF244321}">
                <p14:modId xmlns:p14="http://schemas.microsoft.com/office/powerpoint/2010/main" val="4071588523"/>
              </p:ext>
            </p:extLst>
          </p:nvPr>
        </p:nvGraphicFramePr>
        <p:xfrm>
          <a:off x="1537778" y="2388844"/>
          <a:ext cx="5219296" cy="3710639"/>
        </p:xfrm>
        <a:graphic>
          <a:graphicData uri="http://schemas.openxmlformats.org/drawingml/2006/table">
            <a:tbl>
              <a:tblPr/>
              <a:tblGrid>
                <a:gridCol w="715921"/>
                <a:gridCol w="3002250"/>
                <a:gridCol w="1501125"/>
              </a:tblGrid>
              <a:tr h="500642">
                <a:tc gridSpan="3">
                  <a:txBody>
                    <a:bodyPr/>
                    <a:lstStyle/>
                    <a:p>
                      <a:pPr algn="l" fontAlgn="b"/>
                      <a:r>
                        <a:rPr lang="en-US" sz="1800" b="0" i="0" u="none" strike="noStrike" dirty="0">
                          <a:solidFill>
                            <a:srgbClr val="000000"/>
                          </a:solidFill>
                          <a:effectLst/>
                          <a:latin typeface="Cambria"/>
                        </a:rPr>
                        <a:t>brown hair dominant to red hair</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allele symbol brown</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mbria"/>
                      </a:endParaRPr>
                    </a:p>
                  </a:txBody>
                  <a:tcPr marL="12700" marR="12700" marT="12700" marB="0" anchor="b">
                    <a:lnL>
                      <a:noFill/>
                    </a:lnL>
                    <a:lnR>
                      <a:noFill/>
                    </a:lnR>
                    <a:lnT>
                      <a:noFill/>
                    </a:lnT>
                    <a:lnB>
                      <a:noFill/>
                    </a:lnB>
                  </a:tcPr>
                </a:tc>
              </a:tr>
              <a:tr h="647889">
                <a:tc>
                  <a:txBody>
                    <a:bodyPr/>
                    <a:lstStyle/>
                    <a:p>
                      <a:pPr algn="ctr" fontAlgn="b"/>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mbria"/>
                        </a:rPr>
                        <a:t>allele symbol red</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tcPr>
                </a:tc>
              </a:tr>
              <a:tr h="647889">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a:solidFill>
                            <a:srgbClr val="000000"/>
                          </a:solidFill>
                          <a:effectLst/>
                          <a:latin typeface="Cambria"/>
                        </a:rPr>
                        <a:t>genotype brown(homozygous)</a:t>
                      </a:r>
                    </a:p>
                  </a:txBody>
                  <a:tcPr marL="12700" marR="12700" marT="12700" marB="0" anchor="b">
                    <a:lnL>
                      <a:noFill/>
                    </a:lnL>
                    <a:lnR>
                      <a:noFill/>
                    </a:lnR>
                    <a:lnT>
                      <a:noFill/>
                    </a:lnT>
                    <a:lnB>
                      <a:noFill/>
                    </a:lnB>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dirty="0">
                          <a:solidFill>
                            <a:srgbClr val="000000"/>
                          </a:solidFill>
                          <a:effectLst/>
                          <a:latin typeface="Cambria"/>
                        </a:rPr>
                        <a:t>genotype brown (heterozygous)</a:t>
                      </a:r>
                    </a:p>
                  </a:txBody>
                  <a:tcPr marL="12700" marR="12700" marT="12700" marB="0" anchor="b">
                    <a:lnL>
                      <a:noFill/>
                    </a:lnL>
                    <a:lnR>
                      <a:noFill/>
                    </a:lnR>
                    <a:lnT>
                      <a:noFill/>
                    </a:lnT>
                    <a:lnB>
                      <a:noFill/>
                    </a:lnB>
                  </a:tcPr>
                </a:tc>
                <a:tc hMerge="1">
                  <a:txBody>
                    <a:bodyPr/>
                    <a:lstStyle/>
                    <a:p>
                      <a:endParaRPr lang="en-US"/>
                    </a:p>
                  </a:txBody>
                  <a:tcPr/>
                </a:tc>
              </a:tr>
              <a:tr h="618441">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genotype red</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9696941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586" y="314849"/>
            <a:ext cx="8340520" cy="2062103"/>
          </a:xfrm>
          <a:prstGeom prst="rect">
            <a:avLst/>
          </a:prstGeom>
        </p:spPr>
        <p:txBody>
          <a:bodyPr wrap="square">
            <a:spAutoFit/>
          </a:bodyPr>
          <a:lstStyle/>
          <a:p>
            <a:r>
              <a:rPr lang="en-US" sz="3200" dirty="0" smtClean="0"/>
              <a:t>In </a:t>
            </a:r>
            <a:r>
              <a:rPr lang="en-US" sz="3200" dirty="0"/>
              <a:t>pedigree analysis, consanguinity refers to</a:t>
            </a:r>
            <a:r>
              <a:rPr lang="en-US" sz="3200" dirty="0" smtClean="0"/>
              <a:t>:</a:t>
            </a:r>
          </a:p>
          <a:p>
            <a:endParaRPr lang="en-US" sz="3200" dirty="0"/>
          </a:p>
          <a:p>
            <a:r>
              <a:rPr lang="en-US" sz="3200" dirty="0"/>
              <a:t>m</a:t>
            </a:r>
            <a:r>
              <a:rPr lang="en-US" sz="3200" dirty="0" smtClean="0"/>
              <a:t>ating </a:t>
            </a:r>
            <a:r>
              <a:rPr lang="en-US" sz="3200" dirty="0"/>
              <a:t>between two closely related </a:t>
            </a:r>
            <a:r>
              <a:rPr lang="en-US" sz="3200" dirty="0" smtClean="0"/>
              <a:t>parents</a:t>
            </a:r>
            <a:endParaRPr lang="en-US" sz="3200" dirty="0"/>
          </a:p>
          <a:p>
            <a:r>
              <a:rPr lang="en-US" sz="3200" dirty="0" smtClean="0"/>
              <a:t>cousins usually</a:t>
            </a:r>
            <a:endParaRPr lang="en-US" sz="3200" dirty="0"/>
          </a:p>
        </p:txBody>
      </p:sp>
    </p:spTree>
    <p:extLst>
      <p:ext uri="{BB962C8B-B14F-4D97-AF65-F5344CB8AC3E}">
        <p14:creationId xmlns:p14="http://schemas.microsoft.com/office/powerpoint/2010/main" val="4799700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141" y="987834"/>
            <a:ext cx="7917222" cy="2585323"/>
          </a:xfrm>
          <a:prstGeom prst="rect">
            <a:avLst/>
          </a:prstGeom>
          <a:noFill/>
        </p:spPr>
        <p:txBody>
          <a:bodyPr wrap="square" rtlCol="0">
            <a:spAutoFit/>
          </a:bodyPr>
          <a:lstStyle/>
          <a:p>
            <a:r>
              <a:rPr lang="en-US" dirty="0"/>
              <a:t>In a germ-line cell from a human male that is dividing, when do the X and Y chromosomes segregate? </a:t>
            </a:r>
            <a:endParaRPr lang="en-US" dirty="0" smtClean="0"/>
          </a:p>
          <a:p>
            <a:endParaRPr lang="en-US" dirty="0"/>
          </a:p>
          <a:p>
            <a:endParaRPr lang="en-US" dirty="0" smtClean="0"/>
          </a:p>
          <a:p>
            <a:r>
              <a:rPr lang="en-US" dirty="0"/>
              <a:t>In humans, occasionally a baby is found that has the XX chromosomal karyotype but is phenotypically male. Which of the following statements might be a CORRECT explanation for at least some of these unusual cases? </a:t>
            </a:r>
          </a:p>
          <a:p>
            <a:endParaRPr lang="en-US" dirty="0"/>
          </a:p>
          <a:p>
            <a:endParaRPr lang="en-US" dirty="0"/>
          </a:p>
        </p:txBody>
      </p:sp>
    </p:spTree>
    <p:extLst>
      <p:ext uri="{BB962C8B-B14F-4D97-AF65-F5344CB8AC3E}">
        <p14:creationId xmlns:p14="http://schemas.microsoft.com/office/powerpoint/2010/main" val="145232932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9817" y="705595"/>
            <a:ext cx="7885867" cy="1477328"/>
          </a:xfrm>
          <a:prstGeom prst="rect">
            <a:avLst/>
          </a:prstGeom>
          <a:noFill/>
        </p:spPr>
        <p:txBody>
          <a:bodyPr wrap="square" rtlCol="0">
            <a:spAutoFit/>
          </a:bodyPr>
          <a:lstStyle/>
          <a:p>
            <a:r>
              <a:rPr lang="en-US" dirty="0"/>
              <a:t>Red-green color blindness is an X-linked recessive disorder. Betty has normal vision, but her mother is color-blind. Bill is color-blind. If Bill and Betty marry and have a child together, what is the chance that the child will be color-blind?</a:t>
            </a:r>
            <a:br>
              <a:rPr lang="en-US" dirty="0"/>
            </a:br>
            <a:endParaRPr lang="en-US" dirty="0"/>
          </a:p>
          <a:p>
            <a:endParaRPr lang="en-US" dirty="0"/>
          </a:p>
        </p:txBody>
      </p:sp>
    </p:spTree>
    <p:extLst>
      <p:ext uri="{BB962C8B-B14F-4D97-AF65-F5344CB8AC3E}">
        <p14:creationId xmlns:p14="http://schemas.microsoft.com/office/powerpoint/2010/main" val="128704647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849" y="508209"/>
            <a:ext cx="7713413" cy="3970318"/>
          </a:xfrm>
          <a:prstGeom prst="rect">
            <a:avLst/>
          </a:prstGeom>
        </p:spPr>
        <p:txBody>
          <a:bodyPr wrap="square">
            <a:spAutoFit/>
          </a:bodyPr>
          <a:lstStyle/>
          <a:p>
            <a:r>
              <a:rPr lang="en-US" dirty="0"/>
              <a:t>Early </a:t>
            </a:r>
            <a:r>
              <a:rPr lang="en-US" dirty="0" err="1"/>
              <a:t>french</a:t>
            </a:r>
            <a:r>
              <a:rPr lang="en-US" dirty="0"/>
              <a:t> geneticist, </a:t>
            </a:r>
            <a:r>
              <a:rPr lang="en-US" dirty="0" err="1"/>
              <a:t>Cuenot</a:t>
            </a:r>
            <a:r>
              <a:rPr lang="en-US" dirty="0"/>
              <a:t>, was trying to reproduce </a:t>
            </a:r>
            <a:r>
              <a:rPr lang="en-US" dirty="0" err="1"/>
              <a:t>Mendels</a:t>
            </a:r>
            <a:r>
              <a:rPr lang="en-US" dirty="0"/>
              <a:t> ratios for a </a:t>
            </a:r>
            <a:r>
              <a:rPr lang="en-US" dirty="0" err="1"/>
              <a:t>monohygrid</a:t>
            </a:r>
            <a:r>
              <a:rPr lang="en-US" dirty="0"/>
              <a:t> cross in a mouse model. It looked like he had the correct ratio if the yellow coat allele (Y) was dominant to the gray allele (y). One thing bothered him. He could never get a pure-breeding line of yellow mice (YY)</a:t>
            </a:r>
            <a:r>
              <a:rPr lang="en-US" dirty="0" smtClean="0"/>
              <a:t>.</a:t>
            </a:r>
          </a:p>
          <a:p>
            <a:endParaRPr lang="en-US" dirty="0"/>
          </a:p>
          <a:p>
            <a:r>
              <a:rPr lang="en-US" dirty="0" smtClean="0"/>
              <a:t> </a:t>
            </a:r>
            <a:r>
              <a:rPr lang="en-US" dirty="0"/>
              <a:t>Why was </a:t>
            </a:r>
            <a:r>
              <a:rPr lang="en-US" dirty="0" err="1"/>
              <a:t>Cuenot</a:t>
            </a:r>
            <a:r>
              <a:rPr lang="en-US" dirty="0"/>
              <a:t> unable to produce a pure-breeding line of yellow mice</a:t>
            </a:r>
            <a:r>
              <a:rPr lang="en-US" dirty="0" smtClean="0"/>
              <a:t>?</a:t>
            </a:r>
          </a:p>
          <a:p>
            <a:endParaRPr lang="en-US" dirty="0"/>
          </a:p>
          <a:p>
            <a:endParaRPr lang="en-US" dirty="0" smtClean="0"/>
          </a:p>
          <a:p>
            <a:endParaRPr lang="en-US" dirty="0"/>
          </a:p>
          <a:p>
            <a:endParaRPr lang="en-US" dirty="0" smtClean="0"/>
          </a:p>
          <a:p>
            <a:r>
              <a:rPr lang="en-US" dirty="0" err="1"/>
              <a:t>Cuenot's</a:t>
            </a:r>
            <a:r>
              <a:rPr lang="en-US" dirty="0"/>
              <a:t> yellow mice were crossed (</a:t>
            </a:r>
            <a:r>
              <a:rPr lang="en-US" dirty="0" err="1"/>
              <a:t>Yy</a:t>
            </a:r>
            <a:r>
              <a:rPr lang="en-US" dirty="0"/>
              <a:t> x </a:t>
            </a:r>
            <a:r>
              <a:rPr lang="en-US" dirty="0" err="1"/>
              <a:t>Yy</a:t>
            </a:r>
            <a:r>
              <a:rPr lang="en-US" dirty="0"/>
              <a:t>). What faction of the resulting offspring were gray? Don't forget that individuals with YY genotypes do not survive. </a:t>
            </a:r>
          </a:p>
          <a:p>
            <a:endParaRPr lang="en-US" dirty="0"/>
          </a:p>
        </p:txBody>
      </p:sp>
    </p:spTree>
    <p:extLst>
      <p:ext uri="{BB962C8B-B14F-4D97-AF65-F5344CB8AC3E}">
        <p14:creationId xmlns:p14="http://schemas.microsoft.com/office/powerpoint/2010/main" val="33179833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462" y="752636"/>
            <a:ext cx="7509603" cy="1477328"/>
          </a:xfrm>
          <a:prstGeom prst="rect">
            <a:avLst/>
          </a:prstGeom>
          <a:noFill/>
        </p:spPr>
        <p:txBody>
          <a:bodyPr wrap="square" rtlCol="0">
            <a:spAutoFit/>
          </a:bodyPr>
          <a:lstStyle/>
          <a:p>
            <a:r>
              <a:rPr lang="en-US" dirty="0"/>
              <a:t>Proteins M and N express themselves equal on the surface of red blood cells in humans. Because both alleles are expressed </a:t>
            </a:r>
            <a:r>
              <a:rPr lang="en-US" b="1" dirty="0"/>
              <a:t>equally </a:t>
            </a:r>
            <a:r>
              <a:rPr lang="en-US" dirty="0"/>
              <a:t>the alleles are said to </a:t>
            </a:r>
            <a:r>
              <a:rPr lang="en-US" dirty="0" smtClean="0"/>
              <a:t>be</a:t>
            </a:r>
          </a:p>
          <a:p>
            <a:endParaRPr lang="en-US" dirty="0"/>
          </a:p>
          <a:p>
            <a:r>
              <a:rPr lang="en-US" dirty="0" err="1" smtClean="0"/>
              <a:t>codominant</a:t>
            </a:r>
            <a:r>
              <a:rPr lang="en-US" dirty="0" smtClean="0"/>
              <a:t> </a:t>
            </a:r>
            <a:endParaRPr lang="en-US" dirty="0"/>
          </a:p>
          <a:p>
            <a:endParaRPr lang="en-US" dirty="0"/>
          </a:p>
        </p:txBody>
      </p:sp>
    </p:spTree>
    <p:extLst>
      <p:ext uri="{BB962C8B-B14F-4D97-AF65-F5344CB8AC3E}">
        <p14:creationId xmlns:p14="http://schemas.microsoft.com/office/powerpoint/2010/main" val="778357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200" y="270393"/>
            <a:ext cx="7763385" cy="2246769"/>
          </a:xfrm>
          <a:prstGeom prst="rect">
            <a:avLst/>
          </a:prstGeom>
        </p:spPr>
        <p:txBody>
          <a:bodyPr wrap="square">
            <a:spAutoFit/>
          </a:bodyPr>
          <a:lstStyle/>
          <a:p>
            <a:r>
              <a:rPr lang="en-US" sz="2800" dirty="0" smtClean="0"/>
              <a:t>incomplete penetrance - A </a:t>
            </a:r>
            <a:r>
              <a:rPr lang="en-US" sz="2800" dirty="0"/>
              <a:t>case in which individuals with a particular genotype do not always express the expected phenotype</a:t>
            </a:r>
            <a:r>
              <a:rPr lang="en-US" sz="2800" dirty="0" smtClean="0"/>
              <a:t>.</a:t>
            </a:r>
          </a:p>
          <a:p>
            <a:endParaRPr lang="en-US" sz="2800" dirty="0"/>
          </a:p>
          <a:p>
            <a:endParaRPr lang="en-US" sz="2800" dirty="0"/>
          </a:p>
        </p:txBody>
      </p:sp>
      <p:pic>
        <p:nvPicPr>
          <p:cNvPr id="4" name="Picture 3"/>
          <p:cNvPicPr>
            <a:picLocks noChangeAspect="1"/>
          </p:cNvPicPr>
          <p:nvPr/>
        </p:nvPicPr>
        <p:blipFill>
          <a:blip r:embed="rId2"/>
          <a:stretch>
            <a:fillRect/>
          </a:stretch>
        </p:blipFill>
        <p:spPr>
          <a:xfrm>
            <a:off x="-4488582" y="-612583"/>
            <a:ext cx="3352800" cy="2425700"/>
          </a:xfrm>
          <a:prstGeom prst="rect">
            <a:avLst/>
          </a:prstGeom>
        </p:spPr>
      </p:pic>
      <p:pic>
        <p:nvPicPr>
          <p:cNvPr id="5" name="Picture 4"/>
          <p:cNvPicPr>
            <a:picLocks noChangeAspect="1"/>
          </p:cNvPicPr>
          <p:nvPr/>
        </p:nvPicPr>
        <p:blipFill>
          <a:blip r:embed="rId2"/>
          <a:stretch>
            <a:fillRect/>
          </a:stretch>
        </p:blipFill>
        <p:spPr>
          <a:xfrm>
            <a:off x="841825" y="2893478"/>
            <a:ext cx="4066526" cy="2942070"/>
          </a:xfrm>
          <a:prstGeom prst="rect">
            <a:avLst/>
          </a:prstGeom>
        </p:spPr>
      </p:pic>
      <p:sp>
        <p:nvSpPr>
          <p:cNvPr id="6" name="TextBox 5"/>
          <p:cNvSpPr txBox="1"/>
          <p:nvPr/>
        </p:nvSpPr>
        <p:spPr>
          <a:xfrm>
            <a:off x="1097437" y="2172202"/>
            <a:ext cx="1251815" cy="369332"/>
          </a:xfrm>
          <a:prstGeom prst="rect">
            <a:avLst/>
          </a:prstGeom>
          <a:noFill/>
        </p:spPr>
        <p:txBody>
          <a:bodyPr wrap="none" rtlCol="0">
            <a:spAutoFit/>
          </a:bodyPr>
          <a:lstStyle/>
          <a:p>
            <a:r>
              <a:rPr lang="en-US" dirty="0" err="1" smtClean="0"/>
              <a:t>Polydactyly</a:t>
            </a:r>
            <a:endParaRPr lang="en-US" dirty="0"/>
          </a:p>
        </p:txBody>
      </p:sp>
      <p:sp>
        <p:nvSpPr>
          <p:cNvPr id="7" name="TextBox 6"/>
          <p:cNvSpPr txBox="1"/>
          <p:nvPr/>
        </p:nvSpPr>
        <p:spPr>
          <a:xfrm>
            <a:off x="5534217" y="3465259"/>
            <a:ext cx="2477071" cy="923330"/>
          </a:xfrm>
          <a:prstGeom prst="rect">
            <a:avLst/>
          </a:prstGeom>
          <a:noFill/>
        </p:spPr>
        <p:txBody>
          <a:bodyPr wrap="square" rtlCol="0">
            <a:spAutoFit/>
          </a:bodyPr>
          <a:lstStyle/>
          <a:p>
            <a:r>
              <a:rPr lang="en-US" dirty="0" smtClean="0"/>
              <a:t>38</a:t>
            </a:r>
            <a:r>
              <a:rPr lang="en-US" dirty="0"/>
              <a:t>/42=</a:t>
            </a:r>
            <a:r>
              <a:rPr lang="en-US" dirty="0" smtClean="0"/>
              <a:t>0.90 </a:t>
            </a:r>
          </a:p>
          <a:p>
            <a:endParaRPr lang="en-US" dirty="0"/>
          </a:p>
          <a:p>
            <a:r>
              <a:rPr lang="en-US" dirty="0" smtClean="0"/>
              <a:t>90% penetrance</a:t>
            </a:r>
            <a:endParaRPr lang="en-US" dirty="0"/>
          </a:p>
        </p:txBody>
      </p:sp>
    </p:spTree>
    <p:extLst>
      <p:ext uri="{BB962C8B-B14F-4D97-AF65-F5344CB8AC3E}">
        <p14:creationId xmlns:p14="http://schemas.microsoft.com/office/powerpoint/2010/main" val="39345641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231" y="862395"/>
            <a:ext cx="8575685" cy="923330"/>
          </a:xfrm>
          <a:prstGeom prst="rect">
            <a:avLst/>
          </a:prstGeom>
          <a:noFill/>
        </p:spPr>
        <p:txBody>
          <a:bodyPr wrap="square" rtlCol="0">
            <a:spAutoFit/>
          </a:bodyPr>
          <a:lstStyle/>
          <a:p>
            <a:r>
              <a:rPr lang="en-US" dirty="0">
                <a:latin typeface="Cambria"/>
                <a:cs typeface="Cambria"/>
              </a:rPr>
              <a:t>Given the description of the traits below write up an appropriate schematic for the genetic system. Use upper case letters to indicated the dominant allele and lower case letters to indicated the recessive allele. </a:t>
            </a:r>
          </a:p>
        </p:txBody>
      </p:sp>
      <p:graphicFrame>
        <p:nvGraphicFramePr>
          <p:cNvPr id="5" name="Table 4"/>
          <p:cNvGraphicFramePr>
            <a:graphicFrameLocks noGrp="1"/>
          </p:cNvGraphicFramePr>
          <p:nvPr>
            <p:extLst>
              <p:ext uri="{D42A27DB-BD31-4B8C-83A1-F6EECF244321}">
                <p14:modId xmlns:p14="http://schemas.microsoft.com/office/powerpoint/2010/main" val="89206284"/>
              </p:ext>
            </p:extLst>
          </p:nvPr>
        </p:nvGraphicFramePr>
        <p:xfrm>
          <a:off x="1537778" y="2388844"/>
          <a:ext cx="5219296" cy="3710639"/>
        </p:xfrm>
        <a:graphic>
          <a:graphicData uri="http://schemas.openxmlformats.org/drawingml/2006/table">
            <a:tbl>
              <a:tblPr/>
              <a:tblGrid>
                <a:gridCol w="715921"/>
                <a:gridCol w="3002250"/>
                <a:gridCol w="1501125"/>
              </a:tblGrid>
              <a:tr h="500642">
                <a:tc gridSpan="3">
                  <a:txBody>
                    <a:bodyPr/>
                    <a:lstStyle/>
                    <a:p>
                      <a:pPr algn="l" fontAlgn="b"/>
                      <a:r>
                        <a:rPr lang="en-US" sz="1800" b="0" i="0" u="none" strike="noStrike" dirty="0">
                          <a:solidFill>
                            <a:srgbClr val="000000"/>
                          </a:solidFill>
                          <a:effectLst/>
                          <a:latin typeface="Cambria"/>
                        </a:rPr>
                        <a:t>brown hair dominant to red hair</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r>
                        <a:rPr lang="en-US" sz="1800" b="0" i="0" u="none" strike="noStrike" dirty="0" smtClean="0">
                          <a:solidFill>
                            <a:srgbClr val="000000"/>
                          </a:solidFill>
                          <a:effectLst/>
                          <a:latin typeface="Cambria"/>
                        </a:rPr>
                        <a:t>B</a:t>
                      </a:r>
                      <a:endParaRPr lang="en-US" sz="1800" b="0" i="0" u="none" strike="noStrike" dirty="0">
                        <a:solidFill>
                          <a:srgbClr val="000000"/>
                        </a:solidFill>
                        <a:effectLst/>
                        <a:latin typeface="Cambri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allele symbol brown</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mbria"/>
                      </a:endParaRPr>
                    </a:p>
                  </a:txBody>
                  <a:tcPr marL="12700" marR="12700" marT="12700" marB="0" anchor="b">
                    <a:lnL>
                      <a:noFill/>
                    </a:lnL>
                    <a:lnR>
                      <a:noFill/>
                    </a:lnR>
                    <a:lnT>
                      <a:noFill/>
                    </a:lnT>
                    <a:lnB>
                      <a:noFill/>
                    </a:lnB>
                  </a:tcPr>
                </a:tc>
              </a:tr>
              <a:tr h="647889">
                <a:tc>
                  <a:txBody>
                    <a:bodyPr/>
                    <a:lstStyle/>
                    <a:p>
                      <a:pPr algn="ctr" fontAlgn="b"/>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mbria"/>
                        </a:rPr>
                        <a:t>allele symbol red</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tcPr>
                </a:tc>
              </a:tr>
              <a:tr h="647889">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a:solidFill>
                            <a:srgbClr val="000000"/>
                          </a:solidFill>
                          <a:effectLst/>
                          <a:latin typeface="Cambria"/>
                        </a:rPr>
                        <a:t>genotype brown(homozygous)</a:t>
                      </a:r>
                    </a:p>
                  </a:txBody>
                  <a:tcPr marL="12700" marR="12700" marT="12700" marB="0" anchor="b">
                    <a:lnL>
                      <a:noFill/>
                    </a:lnL>
                    <a:lnR>
                      <a:noFill/>
                    </a:lnR>
                    <a:lnT>
                      <a:noFill/>
                    </a:lnT>
                    <a:lnB>
                      <a:noFill/>
                    </a:lnB>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dirty="0">
                          <a:solidFill>
                            <a:srgbClr val="000000"/>
                          </a:solidFill>
                          <a:effectLst/>
                          <a:latin typeface="Cambria"/>
                        </a:rPr>
                        <a:t>genotype brown (heterozygous)</a:t>
                      </a:r>
                    </a:p>
                  </a:txBody>
                  <a:tcPr marL="12700" marR="12700" marT="12700" marB="0" anchor="b">
                    <a:lnL>
                      <a:noFill/>
                    </a:lnL>
                    <a:lnR>
                      <a:noFill/>
                    </a:lnR>
                    <a:lnT>
                      <a:noFill/>
                    </a:lnT>
                    <a:lnB>
                      <a:noFill/>
                    </a:lnB>
                  </a:tcPr>
                </a:tc>
                <a:tc hMerge="1">
                  <a:txBody>
                    <a:bodyPr/>
                    <a:lstStyle/>
                    <a:p>
                      <a:endParaRPr lang="en-US"/>
                    </a:p>
                  </a:txBody>
                  <a:tcPr/>
                </a:tc>
              </a:tr>
              <a:tr h="618441">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genotype red</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11508387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231" y="862395"/>
            <a:ext cx="8575685" cy="923330"/>
          </a:xfrm>
          <a:prstGeom prst="rect">
            <a:avLst/>
          </a:prstGeom>
          <a:noFill/>
        </p:spPr>
        <p:txBody>
          <a:bodyPr wrap="square" rtlCol="0">
            <a:spAutoFit/>
          </a:bodyPr>
          <a:lstStyle/>
          <a:p>
            <a:r>
              <a:rPr lang="en-US" dirty="0">
                <a:latin typeface="Cambria"/>
                <a:cs typeface="Cambria"/>
              </a:rPr>
              <a:t>Given the description of the traits below write up an appropriate schematic for the genetic system. Use upper case letters to indicated the dominant allele and lower case letters to indicated the recessive allele. </a:t>
            </a:r>
          </a:p>
        </p:txBody>
      </p:sp>
      <p:graphicFrame>
        <p:nvGraphicFramePr>
          <p:cNvPr id="5" name="Table 4"/>
          <p:cNvGraphicFramePr>
            <a:graphicFrameLocks noGrp="1"/>
          </p:cNvGraphicFramePr>
          <p:nvPr>
            <p:extLst>
              <p:ext uri="{D42A27DB-BD31-4B8C-83A1-F6EECF244321}">
                <p14:modId xmlns:p14="http://schemas.microsoft.com/office/powerpoint/2010/main" val="2600285017"/>
              </p:ext>
            </p:extLst>
          </p:nvPr>
        </p:nvGraphicFramePr>
        <p:xfrm>
          <a:off x="1537778" y="2388844"/>
          <a:ext cx="5219296" cy="3710639"/>
        </p:xfrm>
        <a:graphic>
          <a:graphicData uri="http://schemas.openxmlformats.org/drawingml/2006/table">
            <a:tbl>
              <a:tblPr/>
              <a:tblGrid>
                <a:gridCol w="715921"/>
                <a:gridCol w="3002250"/>
                <a:gridCol w="1501125"/>
              </a:tblGrid>
              <a:tr h="500642">
                <a:tc gridSpan="3">
                  <a:txBody>
                    <a:bodyPr/>
                    <a:lstStyle/>
                    <a:p>
                      <a:pPr algn="l" fontAlgn="b"/>
                      <a:r>
                        <a:rPr lang="en-US" sz="1800" b="0" i="0" u="none" strike="noStrike" dirty="0">
                          <a:solidFill>
                            <a:srgbClr val="000000"/>
                          </a:solidFill>
                          <a:effectLst/>
                          <a:latin typeface="Cambria"/>
                        </a:rPr>
                        <a:t>brown hair dominant to red hair</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r>
                        <a:rPr lang="en-US" sz="1800" b="0" i="0" u="none" strike="noStrike" dirty="0" smtClean="0">
                          <a:solidFill>
                            <a:srgbClr val="000000"/>
                          </a:solidFill>
                          <a:effectLst/>
                          <a:latin typeface="Cambria"/>
                        </a:rPr>
                        <a:t>B</a:t>
                      </a:r>
                      <a:endParaRPr lang="en-US" sz="1800" b="0" i="0" u="none" strike="noStrike" dirty="0">
                        <a:solidFill>
                          <a:srgbClr val="000000"/>
                        </a:solidFill>
                        <a:effectLst/>
                        <a:latin typeface="Cambri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allele symbol brown</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mbria"/>
                      </a:endParaRPr>
                    </a:p>
                  </a:txBody>
                  <a:tcPr marL="12700" marR="12700" marT="12700" marB="0" anchor="b">
                    <a:lnL>
                      <a:noFill/>
                    </a:lnL>
                    <a:lnR>
                      <a:noFill/>
                    </a:lnR>
                    <a:lnT>
                      <a:noFill/>
                    </a:lnT>
                    <a:lnB>
                      <a:noFill/>
                    </a:lnB>
                  </a:tcPr>
                </a:tc>
              </a:tr>
              <a:tr h="647889">
                <a:tc>
                  <a:txBody>
                    <a:bodyPr/>
                    <a:lstStyle/>
                    <a:p>
                      <a:pPr algn="ctr" fontAlgn="b"/>
                      <a:r>
                        <a:rPr lang="en-US" sz="1800" b="0" i="0" u="none" strike="noStrike" dirty="0" smtClean="0">
                          <a:solidFill>
                            <a:srgbClr val="000000"/>
                          </a:solidFill>
                          <a:effectLst/>
                          <a:latin typeface="Cambria"/>
                        </a:rPr>
                        <a:t>b</a:t>
                      </a:r>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mbria"/>
                        </a:rPr>
                        <a:t>allele symbol red</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tcPr>
                </a:tc>
              </a:tr>
              <a:tr h="647889">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a:solidFill>
                            <a:srgbClr val="000000"/>
                          </a:solidFill>
                          <a:effectLst/>
                          <a:latin typeface="Cambria"/>
                        </a:rPr>
                        <a:t>genotype brown(homozygous)</a:t>
                      </a:r>
                    </a:p>
                  </a:txBody>
                  <a:tcPr marL="12700" marR="12700" marT="12700" marB="0" anchor="b">
                    <a:lnL>
                      <a:noFill/>
                    </a:lnL>
                    <a:lnR>
                      <a:noFill/>
                    </a:lnR>
                    <a:lnT>
                      <a:noFill/>
                    </a:lnT>
                    <a:lnB>
                      <a:noFill/>
                    </a:lnB>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dirty="0">
                          <a:solidFill>
                            <a:srgbClr val="000000"/>
                          </a:solidFill>
                          <a:effectLst/>
                          <a:latin typeface="Cambria"/>
                        </a:rPr>
                        <a:t>genotype brown (heterozygous)</a:t>
                      </a:r>
                    </a:p>
                  </a:txBody>
                  <a:tcPr marL="12700" marR="12700" marT="12700" marB="0" anchor="b">
                    <a:lnL>
                      <a:noFill/>
                    </a:lnL>
                    <a:lnR>
                      <a:noFill/>
                    </a:lnR>
                    <a:lnT>
                      <a:noFill/>
                    </a:lnT>
                    <a:lnB>
                      <a:noFill/>
                    </a:lnB>
                  </a:tcPr>
                </a:tc>
                <a:tc hMerge="1">
                  <a:txBody>
                    <a:bodyPr/>
                    <a:lstStyle/>
                    <a:p>
                      <a:endParaRPr lang="en-US"/>
                    </a:p>
                  </a:txBody>
                  <a:tcPr/>
                </a:tc>
              </a:tr>
              <a:tr h="618441">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genotype red</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24476525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231" y="862395"/>
            <a:ext cx="8575685" cy="923330"/>
          </a:xfrm>
          <a:prstGeom prst="rect">
            <a:avLst/>
          </a:prstGeom>
          <a:noFill/>
        </p:spPr>
        <p:txBody>
          <a:bodyPr wrap="square" rtlCol="0">
            <a:spAutoFit/>
          </a:bodyPr>
          <a:lstStyle/>
          <a:p>
            <a:r>
              <a:rPr lang="en-US" dirty="0">
                <a:latin typeface="Cambria"/>
                <a:cs typeface="Cambria"/>
              </a:rPr>
              <a:t>Given the description of the traits below write up an appropriate schematic for the genetic system. Use upper case letters to indicated the dominant allele and lower case letters to indicated the recessive allele. </a:t>
            </a:r>
          </a:p>
        </p:txBody>
      </p:sp>
      <p:graphicFrame>
        <p:nvGraphicFramePr>
          <p:cNvPr id="5" name="Table 4"/>
          <p:cNvGraphicFramePr>
            <a:graphicFrameLocks noGrp="1"/>
          </p:cNvGraphicFramePr>
          <p:nvPr>
            <p:extLst>
              <p:ext uri="{D42A27DB-BD31-4B8C-83A1-F6EECF244321}">
                <p14:modId xmlns:p14="http://schemas.microsoft.com/office/powerpoint/2010/main" val="1122016739"/>
              </p:ext>
            </p:extLst>
          </p:nvPr>
        </p:nvGraphicFramePr>
        <p:xfrm>
          <a:off x="1537778" y="2388844"/>
          <a:ext cx="5219296" cy="3710639"/>
        </p:xfrm>
        <a:graphic>
          <a:graphicData uri="http://schemas.openxmlformats.org/drawingml/2006/table">
            <a:tbl>
              <a:tblPr/>
              <a:tblGrid>
                <a:gridCol w="715921"/>
                <a:gridCol w="3002250"/>
                <a:gridCol w="1501125"/>
              </a:tblGrid>
              <a:tr h="500642">
                <a:tc gridSpan="3">
                  <a:txBody>
                    <a:bodyPr/>
                    <a:lstStyle/>
                    <a:p>
                      <a:pPr algn="l" fontAlgn="b"/>
                      <a:r>
                        <a:rPr lang="en-US" sz="1800" b="0" i="0" u="none" strike="noStrike" dirty="0">
                          <a:solidFill>
                            <a:srgbClr val="000000"/>
                          </a:solidFill>
                          <a:effectLst/>
                          <a:latin typeface="Cambria"/>
                        </a:rPr>
                        <a:t>brown hair dominant to red hair</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r>
                        <a:rPr lang="en-US" sz="1800" b="0" i="0" u="none" strike="noStrike" dirty="0" smtClean="0">
                          <a:solidFill>
                            <a:srgbClr val="000000"/>
                          </a:solidFill>
                          <a:effectLst/>
                          <a:latin typeface="Cambria"/>
                        </a:rPr>
                        <a:t>B</a:t>
                      </a:r>
                      <a:endParaRPr lang="en-US" sz="1800" b="0" i="0" u="none" strike="noStrike" dirty="0">
                        <a:solidFill>
                          <a:srgbClr val="000000"/>
                        </a:solidFill>
                        <a:effectLst/>
                        <a:latin typeface="Cambri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allele symbol brown</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mbria"/>
                      </a:endParaRPr>
                    </a:p>
                  </a:txBody>
                  <a:tcPr marL="12700" marR="12700" marT="12700" marB="0" anchor="b">
                    <a:lnL>
                      <a:noFill/>
                    </a:lnL>
                    <a:lnR>
                      <a:noFill/>
                    </a:lnR>
                    <a:lnT>
                      <a:noFill/>
                    </a:lnT>
                    <a:lnB>
                      <a:noFill/>
                    </a:lnB>
                  </a:tcPr>
                </a:tc>
              </a:tr>
              <a:tr h="647889">
                <a:tc>
                  <a:txBody>
                    <a:bodyPr/>
                    <a:lstStyle/>
                    <a:p>
                      <a:pPr algn="ctr" fontAlgn="b"/>
                      <a:r>
                        <a:rPr lang="en-US" sz="1800" b="0" i="0" u="none" strike="noStrike" dirty="0" smtClean="0">
                          <a:solidFill>
                            <a:srgbClr val="000000"/>
                          </a:solidFill>
                          <a:effectLst/>
                          <a:latin typeface="Cambria"/>
                        </a:rPr>
                        <a:t>b</a:t>
                      </a:r>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mbria"/>
                        </a:rPr>
                        <a:t>allele symbol red</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tcPr>
                </a:tc>
              </a:tr>
              <a:tr h="647889">
                <a:tc>
                  <a:txBody>
                    <a:bodyPr/>
                    <a:lstStyle/>
                    <a:p>
                      <a:pPr algn="ctr" fontAlgn="b"/>
                      <a:r>
                        <a:rPr lang="en-US" sz="1800" b="0" i="0" u="none" strike="noStrike" dirty="0">
                          <a:solidFill>
                            <a:srgbClr val="000000"/>
                          </a:solidFill>
                          <a:effectLst/>
                          <a:latin typeface="Cambria"/>
                        </a:rPr>
                        <a:t> </a:t>
                      </a:r>
                      <a:r>
                        <a:rPr lang="en-US" sz="1800" b="0" i="0" u="none" strike="noStrike" dirty="0" smtClean="0">
                          <a:solidFill>
                            <a:srgbClr val="000000"/>
                          </a:solidFill>
                          <a:effectLst/>
                          <a:latin typeface="Cambria"/>
                        </a:rPr>
                        <a:t>BB</a:t>
                      </a:r>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a:solidFill>
                            <a:srgbClr val="000000"/>
                          </a:solidFill>
                          <a:effectLst/>
                          <a:latin typeface="Cambria"/>
                        </a:rPr>
                        <a:t>genotype brown(homozygous)</a:t>
                      </a:r>
                    </a:p>
                  </a:txBody>
                  <a:tcPr marL="12700" marR="12700" marT="12700" marB="0" anchor="b">
                    <a:lnL>
                      <a:noFill/>
                    </a:lnL>
                    <a:lnR>
                      <a:noFill/>
                    </a:lnR>
                    <a:lnT>
                      <a:noFill/>
                    </a:lnT>
                    <a:lnB>
                      <a:noFill/>
                    </a:lnB>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dirty="0">
                          <a:solidFill>
                            <a:srgbClr val="000000"/>
                          </a:solidFill>
                          <a:effectLst/>
                          <a:latin typeface="Cambria"/>
                        </a:rPr>
                        <a:t>genotype brown (heterozygous)</a:t>
                      </a:r>
                    </a:p>
                  </a:txBody>
                  <a:tcPr marL="12700" marR="12700" marT="12700" marB="0" anchor="b">
                    <a:lnL>
                      <a:noFill/>
                    </a:lnL>
                    <a:lnR>
                      <a:noFill/>
                    </a:lnR>
                    <a:lnT>
                      <a:noFill/>
                    </a:lnT>
                    <a:lnB>
                      <a:noFill/>
                    </a:lnB>
                  </a:tcPr>
                </a:tc>
                <a:tc hMerge="1">
                  <a:txBody>
                    <a:bodyPr/>
                    <a:lstStyle/>
                    <a:p>
                      <a:endParaRPr lang="en-US"/>
                    </a:p>
                  </a:txBody>
                  <a:tcPr/>
                </a:tc>
              </a:tr>
              <a:tr h="618441">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genotype red</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2658938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231" y="862395"/>
            <a:ext cx="8575685" cy="923330"/>
          </a:xfrm>
          <a:prstGeom prst="rect">
            <a:avLst/>
          </a:prstGeom>
          <a:noFill/>
        </p:spPr>
        <p:txBody>
          <a:bodyPr wrap="square" rtlCol="0">
            <a:spAutoFit/>
          </a:bodyPr>
          <a:lstStyle/>
          <a:p>
            <a:r>
              <a:rPr lang="en-US" dirty="0">
                <a:latin typeface="Cambria"/>
                <a:cs typeface="Cambria"/>
              </a:rPr>
              <a:t>Given the description of the traits below write up an appropriate schematic for the genetic system. Use upper case letters to indicated the dominant allele and lower case letters to indicated the recessive allele. </a:t>
            </a:r>
          </a:p>
        </p:txBody>
      </p:sp>
      <p:graphicFrame>
        <p:nvGraphicFramePr>
          <p:cNvPr id="5" name="Table 4"/>
          <p:cNvGraphicFramePr>
            <a:graphicFrameLocks noGrp="1"/>
          </p:cNvGraphicFramePr>
          <p:nvPr>
            <p:extLst>
              <p:ext uri="{D42A27DB-BD31-4B8C-83A1-F6EECF244321}">
                <p14:modId xmlns:p14="http://schemas.microsoft.com/office/powerpoint/2010/main" val="1905648350"/>
              </p:ext>
            </p:extLst>
          </p:nvPr>
        </p:nvGraphicFramePr>
        <p:xfrm>
          <a:off x="1537778" y="2388844"/>
          <a:ext cx="5219296" cy="3710639"/>
        </p:xfrm>
        <a:graphic>
          <a:graphicData uri="http://schemas.openxmlformats.org/drawingml/2006/table">
            <a:tbl>
              <a:tblPr/>
              <a:tblGrid>
                <a:gridCol w="715921"/>
                <a:gridCol w="3002250"/>
                <a:gridCol w="1501125"/>
              </a:tblGrid>
              <a:tr h="500642">
                <a:tc gridSpan="3">
                  <a:txBody>
                    <a:bodyPr/>
                    <a:lstStyle/>
                    <a:p>
                      <a:pPr algn="l" fontAlgn="b"/>
                      <a:r>
                        <a:rPr lang="en-US" sz="1800" b="0" i="0" u="none" strike="noStrike" dirty="0">
                          <a:solidFill>
                            <a:srgbClr val="000000"/>
                          </a:solidFill>
                          <a:effectLst/>
                          <a:latin typeface="Cambria"/>
                        </a:rPr>
                        <a:t>brown hair dominant to red hair</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r>
                        <a:rPr lang="en-US" sz="1800" b="0" i="0" u="none" strike="noStrike" dirty="0" smtClean="0">
                          <a:solidFill>
                            <a:srgbClr val="000000"/>
                          </a:solidFill>
                          <a:effectLst/>
                          <a:latin typeface="Cambria"/>
                        </a:rPr>
                        <a:t>B</a:t>
                      </a:r>
                      <a:endParaRPr lang="en-US" sz="1800" b="0" i="0" u="none" strike="noStrike" dirty="0">
                        <a:solidFill>
                          <a:srgbClr val="000000"/>
                        </a:solidFill>
                        <a:effectLst/>
                        <a:latin typeface="Cambri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allele symbol brown</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mbria"/>
                      </a:endParaRPr>
                    </a:p>
                  </a:txBody>
                  <a:tcPr marL="12700" marR="12700" marT="12700" marB="0" anchor="b">
                    <a:lnL>
                      <a:noFill/>
                    </a:lnL>
                    <a:lnR>
                      <a:noFill/>
                    </a:lnR>
                    <a:lnT>
                      <a:noFill/>
                    </a:lnT>
                    <a:lnB>
                      <a:noFill/>
                    </a:lnB>
                  </a:tcPr>
                </a:tc>
              </a:tr>
              <a:tr h="647889">
                <a:tc>
                  <a:txBody>
                    <a:bodyPr/>
                    <a:lstStyle/>
                    <a:p>
                      <a:pPr algn="ctr" fontAlgn="b"/>
                      <a:r>
                        <a:rPr lang="en-US" sz="1800" b="0" i="0" u="none" strike="noStrike" dirty="0" smtClean="0">
                          <a:solidFill>
                            <a:srgbClr val="000000"/>
                          </a:solidFill>
                          <a:effectLst/>
                          <a:latin typeface="Cambria"/>
                        </a:rPr>
                        <a:t>b</a:t>
                      </a:r>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mbria"/>
                        </a:rPr>
                        <a:t>allele symbol red</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tcPr>
                </a:tc>
              </a:tr>
              <a:tr h="647889">
                <a:tc>
                  <a:txBody>
                    <a:bodyPr/>
                    <a:lstStyle/>
                    <a:p>
                      <a:pPr algn="ctr" fontAlgn="b"/>
                      <a:r>
                        <a:rPr lang="en-US" sz="1800" b="0" i="0" u="none" strike="noStrike" dirty="0">
                          <a:solidFill>
                            <a:srgbClr val="000000"/>
                          </a:solidFill>
                          <a:effectLst/>
                          <a:latin typeface="Cambria"/>
                        </a:rPr>
                        <a:t> </a:t>
                      </a:r>
                      <a:r>
                        <a:rPr lang="en-US" sz="1800" b="0" i="0" u="none" strike="noStrike" dirty="0" smtClean="0">
                          <a:solidFill>
                            <a:srgbClr val="000000"/>
                          </a:solidFill>
                          <a:effectLst/>
                          <a:latin typeface="Cambria"/>
                        </a:rPr>
                        <a:t>BB</a:t>
                      </a:r>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dirty="0">
                          <a:solidFill>
                            <a:srgbClr val="000000"/>
                          </a:solidFill>
                          <a:effectLst/>
                          <a:latin typeface="Cambria"/>
                        </a:rPr>
                        <a:t>genotype brown(homozygous)</a:t>
                      </a:r>
                    </a:p>
                  </a:txBody>
                  <a:tcPr marL="12700" marR="12700" marT="12700" marB="0" anchor="b">
                    <a:lnL>
                      <a:noFill/>
                    </a:lnL>
                    <a:lnR>
                      <a:noFill/>
                    </a:lnR>
                    <a:lnT>
                      <a:noFill/>
                    </a:lnT>
                    <a:lnB>
                      <a:noFill/>
                    </a:lnB>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r>
                        <a:rPr lang="en-US" sz="1800" b="0" i="0" u="none" strike="noStrike" dirty="0" smtClean="0">
                          <a:solidFill>
                            <a:srgbClr val="000000"/>
                          </a:solidFill>
                          <a:effectLst/>
                          <a:latin typeface="Cambria"/>
                        </a:rPr>
                        <a:t>Bb</a:t>
                      </a:r>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dirty="0">
                          <a:solidFill>
                            <a:srgbClr val="000000"/>
                          </a:solidFill>
                          <a:effectLst/>
                          <a:latin typeface="Cambria"/>
                        </a:rPr>
                        <a:t>genotype brown (heterozygous)</a:t>
                      </a:r>
                    </a:p>
                  </a:txBody>
                  <a:tcPr marL="12700" marR="12700" marT="12700" marB="0" anchor="b">
                    <a:lnL>
                      <a:noFill/>
                    </a:lnL>
                    <a:lnR>
                      <a:noFill/>
                    </a:lnR>
                    <a:lnT>
                      <a:noFill/>
                    </a:lnT>
                    <a:lnB>
                      <a:noFill/>
                    </a:lnB>
                  </a:tcPr>
                </a:tc>
                <a:tc hMerge="1">
                  <a:txBody>
                    <a:bodyPr/>
                    <a:lstStyle/>
                    <a:p>
                      <a:endParaRPr lang="en-US"/>
                    </a:p>
                  </a:txBody>
                  <a:tcPr/>
                </a:tc>
              </a:tr>
              <a:tr h="618441">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genotype red</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18455325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231" y="862395"/>
            <a:ext cx="8575685" cy="923330"/>
          </a:xfrm>
          <a:prstGeom prst="rect">
            <a:avLst/>
          </a:prstGeom>
          <a:noFill/>
        </p:spPr>
        <p:txBody>
          <a:bodyPr wrap="square" rtlCol="0">
            <a:spAutoFit/>
          </a:bodyPr>
          <a:lstStyle/>
          <a:p>
            <a:r>
              <a:rPr lang="en-US" dirty="0">
                <a:latin typeface="Cambria"/>
                <a:cs typeface="Cambria"/>
              </a:rPr>
              <a:t>Given the description of the traits below write up an appropriate schematic for the genetic system. Use upper case letters to indicated the dominant allele and lower case letters to indicated the recessive allele. </a:t>
            </a:r>
          </a:p>
        </p:txBody>
      </p:sp>
      <p:graphicFrame>
        <p:nvGraphicFramePr>
          <p:cNvPr id="5" name="Table 4"/>
          <p:cNvGraphicFramePr>
            <a:graphicFrameLocks noGrp="1"/>
          </p:cNvGraphicFramePr>
          <p:nvPr>
            <p:extLst>
              <p:ext uri="{D42A27DB-BD31-4B8C-83A1-F6EECF244321}">
                <p14:modId xmlns:p14="http://schemas.microsoft.com/office/powerpoint/2010/main" val="2962335508"/>
              </p:ext>
            </p:extLst>
          </p:nvPr>
        </p:nvGraphicFramePr>
        <p:xfrm>
          <a:off x="1537778" y="2388844"/>
          <a:ext cx="5219296" cy="3710639"/>
        </p:xfrm>
        <a:graphic>
          <a:graphicData uri="http://schemas.openxmlformats.org/drawingml/2006/table">
            <a:tbl>
              <a:tblPr/>
              <a:tblGrid>
                <a:gridCol w="715921"/>
                <a:gridCol w="3002250"/>
                <a:gridCol w="1501125"/>
              </a:tblGrid>
              <a:tr h="500642">
                <a:tc gridSpan="3">
                  <a:txBody>
                    <a:bodyPr/>
                    <a:lstStyle/>
                    <a:p>
                      <a:pPr algn="l" fontAlgn="b"/>
                      <a:r>
                        <a:rPr lang="en-US" sz="1800" b="0" i="0" u="none" strike="noStrike" dirty="0">
                          <a:solidFill>
                            <a:srgbClr val="000000"/>
                          </a:solidFill>
                          <a:effectLst/>
                          <a:latin typeface="Cambria"/>
                        </a:rPr>
                        <a:t>brown hair dominant to red hair</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r>
                        <a:rPr lang="en-US" sz="1800" b="0" i="0" u="none" strike="noStrike" dirty="0" smtClean="0">
                          <a:solidFill>
                            <a:srgbClr val="000000"/>
                          </a:solidFill>
                          <a:effectLst/>
                          <a:latin typeface="Cambria"/>
                        </a:rPr>
                        <a:t>B</a:t>
                      </a:r>
                      <a:endParaRPr lang="en-US" sz="1800" b="0" i="0" u="none" strike="noStrike" dirty="0">
                        <a:solidFill>
                          <a:srgbClr val="000000"/>
                        </a:solidFill>
                        <a:effectLst/>
                        <a:latin typeface="Cambria"/>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allele symbol brown</a:t>
                      </a: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mbria"/>
                      </a:endParaRPr>
                    </a:p>
                  </a:txBody>
                  <a:tcPr marL="12700" marR="12700" marT="12700" marB="0" anchor="b">
                    <a:lnL>
                      <a:noFill/>
                    </a:lnL>
                    <a:lnR>
                      <a:noFill/>
                    </a:lnR>
                    <a:lnT>
                      <a:noFill/>
                    </a:lnT>
                    <a:lnB>
                      <a:noFill/>
                    </a:lnB>
                  </a:tcPr>
                </a:tc>
              </a:tr>
              <a:tr h="647889">
                <a:tc>
                  <a:txBody>
                    <a:bodyPr/>
                    <a:lstStyle/>
                    <a:p>
                      <a:pPr algn="ctr" fontAlgn="b"/>
                      <a:r>
                        <a:rPr lang="en-US" sz="1800" b="0" i="0" u="none" strike="noStrike" dirty="0" smtClean="0">
                          <a:solidFill>
                            <a:srgbClr val="000000"/>
                          </a:solidFill>
                          <a:effectLst/>
                          <a:latin typeface="Cambria"/>
                        </a:rPr>
                        <a:t>b</a:t>
                      </a:r>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allele symbol red</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tcPr>
                </a:tc>
              </a:tr>
              <a:tr h="647889">
                <a:tc>
                  <a:txBody>
                    <a:bodyPr/>
                    <a:lstStyle/>
                    <a:p>
                      <a:pPr algn="ctr" fontAlgn="b"/>
                      <a:r>
                        <a:rPr lang="en-US" sz="1800" b="0" i="0" u="none" strike="noStrike" dirty="0">
                          <a:solidFill>
                            <a:srgbClr val="000000"/>
                          </a:solidFill>
                          <a:effectLst/>
                          <a:latin typeface="Cambria"/>
                        </a:rPr>
                        <a:t> </a:t>
                      </a:r>
                      <a:r>
                        <a:rPr lang="en-US" sz="1800" b="0" i="0" u="none" strike="noStrike" dirty="0" smtClean="0">
                          <a:solidFill>
                            <a:srgbClr val="000000"/>
                          </a:solidFill>
                          <a:effectLst/>
                          <a:latin typeface="Cambria"/>
                        </a:rPr>
                        <a:t>BB</a:t>
                      </a:r>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a:solidFill>
                            <a:srgbClr val="000000"/>
                          </a:solidFill>
                          <a:effectLst/>
                          <a:latin typeface="Cambria"/>
                        </a:rPr>
                        <a:t>genotype brown(homozygous)</a:t>
                      </a:r>
                    </a:p>
                  </a:txBody>
                  <a:tcPr marL="12700" marR="12700" marT="12700" marB="0" anchor="b">
                    <a:lnL>
                      <a:noFill/>
                    </a:lnL>
                    <a:lnR>
                      <a:noFill/>
                    </a:lnR>
                    <a:lnT>
                      <a:noFill/>
                    </a:lnT>
                    <a:lnB>
                      <a:noFill/>
                    </a:lnB>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r>
                        <a:rPr lang="en-US" sz="1800" b="0" i="0" u="none" strike="noStrike" dirty="0" smtClean="0">
                          <a:solidFill>
                            <a:srgbClr val="000000"/>
                          </a:solidFill>
                          <a:effectLst/>
                          <a:latin typeface="Cambria"/>
                        </a:rPr>
                        <a:t>Bb</a:t>
                      </a:r>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dirty="0">
                          <a:solidFill>
                            <a:srgbClr val="000000"/>
                          </a:solidFill>
                          <a:effectLst/>
                          <a:latin typeface="Cambria"/>
                        </a:rPr>
                        <a:t>genotype brown (heterozygous)</a:t>
                      </a:r>
                    </a:p>
                  </a:txBody>
                  <a:tcPr marL="12700" marR="12700" marT="12700" marB="0" anchor="b">
                    <a:lnL>
                      <a:noFill/>
                    </a:lnL>
                    <a:lnR>
                      <a:noFill/>
                    </a:lnR>
                    <a:lnT>
                      <a:noFill/>
                    </a:lnT>
                    <a:lnB>
                      <a:noFill/>
                    </a:lnB>
                  </a:tcPr>
                </a:tc>
                <a:tc hMerge="1">
                  <a:txBody>
                    <a:bodyPr/>
                    <a:lstStyle/>
                    <a:p>
                      <a:endParaRPr lang="en-US"/>
                    </a:p>
                  </a:txBody>
                  <a:tcPr/>
                </a:tc>
              </a:tr>
              <a:tr h="618441">
                <a:tc>
                  <a:txBody>
                    <a:bodyPr/>
                    <a:lstStyle/>
                    <a:p>
                      <a:pPr algn="ctr" fontAlgn="b"/>
                      <a:r>
                        <a:rPr lang="en-US" sz="1800" b="0" i="0" u="none" strike="noStrike" dirty="0">
                          <a:solidFill>
                            <a:srgbClr val="000000"/>
                          </a:solidFill>
                          <a:effectLst/>
                          <a:latin typeface="Cambria"/>
                        </a:rPr>
                        <a:t> </a:t>
                      </a:r>
                      <a:r>
                        <a:rPr lang="en-US" sz="1800" b="0" i="0" u="none" strike="noStrike" dirty="0" smtClean="0">
                          <a:solidFill>
                            <a:srgbClr val="000000"/>
                          </a:solidFill>
                          <a:effectLst/>
                          <a:latin typeface="Cambria"/>
                        </a:rPr>
                        <a:t>bb</a:t>
                      </a:r>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mbria"/>
                        </a:rPr>
                        <a:t>genotype red</a:t>
                      </a: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3818014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231" y="862395"/>
            <a:ext cx="8575685" cy="830997"/>
          </a:xfrm>
          <a:prstGeom prst="rect">
            <a:avLst/>
          </a:prstGeom>
          <a:noFill/>
        </p:spPr>
        <p:txBody>
          <a:bodyPr wrap="square" rtlCol="0">
            <a:spAutoFit/>
          </a:bodyPr>
          <a:lstStyle/>
          <a:p>
            <a:r>
              <a:rPr lang="en-US" sz="2400" dirty="0" smtClean="0">
                <a:latin typeface="Cambria"/>
                <a:cs typeface="Cambria"/>
              </a:rPr>
              <a:t>If you flip a coin twice how many possible out comes are there?</a:t>
            </a:r>
          </a:p>
          <a:p>
            <a:pPr lvl="1"/>
            <a:r>
              <a:rPr lang="en-US" sz="2400" dirty="0">
                <a:latin typeface="Cambria"/>
                <a:cs typeface="Cambria"/>
              </a:rPr>
              <a:t>4</a:t>
            </a:r>
            <a:r>
              <a:rPr lang="en-US" sz="2400" dirty="0" smtClean="0">
                <a:latin typeface="Cambria"/>
                <a:cs typeface="Cambria"/>
              </a:rPr>
              <a:t> </a:t>
            </a:r>
            <a:endParaRPr lang="en-US" sz="2400" dirty="0">
              <a:latin typeface="Cambria"/>
              <a:cs typeface="Cambria"/>
            </a:endParaRPr>
          </a:p>
        </p:txBody>
      </p:sp>
      <p:graphicFrame>
        <p:nvGraphicFramePr>
          <p:cNvPr id="5" name="Table 4"/>
          <p:cNvGraphicFramePr>
            <a:graphicFrameLocks noGrp="1"/>
          </p:cNvGraphicFramePr>
          <p:nvPr>
            <p:extLst>
              <p:ext uri="{D42A27DB-BD31-4B8C-83A1-F6EECF244321}">
                <p14:modId xmlns:p14="http://schemas.microsoft.com/office/powerpoint/2010/main" val="1539112238"/>
              </p:ext>
            </p:extLst>
          </p:nvPr>
        </p:nvGraphicFramePr>
        <p:xfrm>
          <a:off x="1537778" y="1401004"/>
          <a:ext cx="5219296" cy="3710639"/>
        </p:xfrm>
        <a:graphic>
          <a:graphicData uri="http://schemas.openxmlformats.org/drawingml/2006/table">
            <a:tbl>
              <a:tblPr/>
              <a:tblGrid>
                <a:gridCol w="715921"/>
                <a:gridCol w="3002250"/>
                <a:gridCol w="1501125"/>
              </a:tblGrid>
              <a:tr h="500642">
                <a:tc gridSpan="3">
                  <a:txBody>
                    <a:bodyPr/>
                    <a:lstStyle/>
                    <a:p>
                      <a:pPr algn="l" fontAlgn="b"/>
                      <a:endParaRPr lang="en-US" sz="1800" b="0" i="0" u="none" strike="noStrike" dirty="0">
                        <a:solidFill>
                          <a:srgbClr val="000000"/>
                        </a:solidFill>
                        <a:effectLst/>
                        <a:latin typeface="Cambria"/>
                      </a:endParaRPr>
                    </a:p>
                  </a:txBody>
                  <a:tcPr marL="12700" marR="12700" marT="12700"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647889">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smtClean="0">
                          <a:solidFill>
                            <a:srgbClr val="000000"/>
                          </a:solidFill>
                          <a:effectLst/>
                          <a:latin typeface="Cambria"/>
                        </a:rPr>
                        <a:t>first roll , second roll</a:t>
                      </a:r>
                      <a:endParaRPr lang="en-US" sz="1800" b="0" i="0" u="none" strike="noStrike" dirty="0">
                        <a:solidFill>
                          <a:srgbClr val="000000"/>
                        </a:solidFill>
                        <a:effectLst/>
                        <a:latin typeface="Cambria"/>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200" b="0" i="0" u="none" strike="noStrike">
                        <a:solidFill>
                          <a:srgbClr val="000000"/>
                        </a:solidFill>
                        <a:effectLst/>
                        <a:latin typeface="Cambria"/>
                      </a:endParaRPr>
                    </a:p>
                  </a:txBody>
                  <a:tcPr marL="12700" marR="12700" marT="12700" marB="0" anchor="b">
                    <a:lnL>
                      <a:noFill/>
                    </a:lnL>
                    <a:lnR>
                      <a:noFill/>
                    </a:lnR>
                    <a:lnT>
                      <a:noFill/>
                    </a:lnT>
                    <a:lnB>
                      <a:noFill/>
                    </a:lnB>
                    <a:lnTlToBr w="12700" cmpd="sng">
                      <a:noFill/>
                      <a:prstDash val="solid"/>
                    </a:lnTlToBr>
                    <a:lnBlToTr w="12700" cmpd="sng">
                      <a:noFill/>
                      <a:prstDash val="solid"/>
                    </a:lnBlToTr>
                  </a:tcPr>
                </a:tc>
              </a:tr>
              <a:tr h="647889">
                <a:tc>
                  <a:txBody>
                    <a:bodyPr/>
                    <a:lstStyle/>
                    <a:p>
                      <a:pPr algn="ctr" fontAlgn="b"/>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smtClean="0">
                          <a:solidFill>
                            <a:srgbClr val="000000"/>
                          </a:solidFill>
                          <a:effectLst/>
                          <a:latin typeface="Cambria"/>
                        </a:rPr>
                        <a:t>heads, heads</a:t>
                      </a:r>
                      <a:endParaRPr lang="en-US" sz="1800" b="0" i="0" u="none" strike="noStrike" dirty="0">
                        <a:solidFill>
                          <a:srgbClr val="000000"/>
                        </a:solidFill>
                        <a:effectLst/>
                        <a:latin typeface="Cambria"/>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lnTlToBr w="12700" cmpd="sng">
                      <a:noFill/>
                      <a:prstDash val="solid"/>
                    </a:lnTlToBr>
                    <a:lnBlToTr w="12700" cmpd="sng">
                      <a:noFill/>
                      <a:prstDash val="solid"/>
                    </a:lnBlToTr>
                  </a:tcPr>
                </a:tc>
              </a:tr>
              <a:tr h="647889">
                <a:tc>
                  <a:txBody>
                    <a:bodyPr/>
                    <a:lstStyle/>
                    <a:p>
                      <a:pPr algn="ctr" fontAlgn="b"/>
                      <a:r>
                        <a:rPr lang="en-US" sz="1800" b="0" i="0" u="none" strike="noStrike" dirty="0">
                          <a:solidFill>
                            <a:srgbClr val="000000"/>
                          </a:solidFill>
                          <a:effectLst/>
                          <a:latin typeface="Cambria"/>
                        </a:rPr>
                        <a:t> </a:t>
                      </a:r>
                    </a:p>
                  </a:txBody>
                  <a:tcPr marL="12700" marR="12700" marT="1270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smtClean="0">
                          <a:solidFill>
                            <a:srgbClr val="000000"/>
                          </a:solidFill>
                          <a:effectLst/>
                          <a:latin typeface="Cambria"/>
                        </a:rPr>
                        <a:t>heads,</a:t>
                      </a:r>
                      <a:r>
                        <a:rPr lang="en-US" sz="1800" b="0" i="0" u="none" strike="noStrike" baseline="0" dirty="0" smtClean="0">
                          <a:solidFill>
                            <a:srgbClr val="000000"/>
                          </a:solidFill>
                          <a:effectLst/>
                          <a:latin typeface="Cambria"/>
                        </a:rPr>
                        <a:t> tails</a:t>
                      </a:r>
                      <a:endParaRPr lang="en-US" sz="1800" b="0" i="0" u="none" strike="noStrike" dirty="0">
                        <a:solidFill>
                          <a:srgbClr val="000000"/>
                        </a:solidFill>
                        <a:effectLst/>
                        <a:latin typeface="Cambria"/>
                      </a:endParaRPr>
                    </a:p>
                  </a:txBody>
                  <a:tcPr marL="12700" marR="12700" marT="12700" marB="0" anchor="b">
                    <a:lnL>
                      <a:noFill/>
                    </a:lnL>
                    <a:lnR>
                      <a:noFill/>
                    </a:lnR>
                    <a:lnT>
                      <a:noFill/>
                    </a:lnT>
                    <a:lnB>
                      <a:noFill/>
                    </a:lnB>
                    <a:lnTlToBr w="12700" cmpd="sng">
                      <a:noFill/>
                      <a:prstDash val="solid"/>
                    </a:lnTlToBr>
                    <a:lnBlToTr w="12700" cmpd="sng">
                      <a:noFill/>
                      <a:prstDash val="solid"/>
                    </a:lnBlToTr>
                  </a:tcPr>
                </a:tc>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47889">
                <a:tc>
                  <a:txBody>
                    <a:bodyPr/>
                    <a:lstStyle/>
                    <a:p>
                      <a:pPr algn="ctr" fontAlgn="b"/>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b"/>
                      <a:r>
                        <a:rPr lang="en-US" sz="1800" b="0" i="0" u="none" strike="noStrike" dirty="0" smtClean="0">
                          <a:solidFill>
                            <a:srgbClr val="000000"/>
                          </a:solidFill>
                          <a:effectLst/>
                          <a:latin typeface="Cambria"/>
                        </a:rPr>
                        <a:t>tails, heads</a:t>
                      </a:r>
                      <a:endParaRPr lang="en-US" sz="1800" b="0" i="0" u="none" strike="noStrike" dirty="0">
                        <a:solidFill>
                          <a:srgbClr val="000000"/>
                        </a:solidFill>
                        <a:effectLst/>
                        <a:latin typeface="Cambria"/>
                      </a:endParaRPr>
                    </a:p>
                  </a:txBody>
                  <a:tcPr marL="12700" marR="12700" marT="12700"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r>
              <a:tr h="618441">
                <a:tc>
                  <a:txBody>
                    <a:bodyPr/>
                    <a:lstStyle/>
                    <a:p>
                      <a:pPr algn="ctr" fontAlgn="b"/>
                      <a:endParaRPr lang="en-US" sz="1800" b="0" i="0" u="none" strike="noStrike" dirty="0">
                        <a:solidFill>
                          <a:srgbClr val="000000"/>
                        </a:solidFill>
                        <a:effectLst/>
                        <a:latin typeface="Cambria"/>
                      </a:endParaRPr>
                    </a:p>
                  </a:txBody>
                  <a:tcPr marL="12700" marR="12700" marT="1270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dirty="0" smtClean="0">
                          <a:solidFill>
                            <a:srgbClr val="000000"/>
                          </a:solidFill>
                          <a:effectLst/>
                          <a:latin typeface="Cambria"/>
                        </a:rPr>
                        <a:t>tails, tails</a:t>
                      </a:r>
                      <a:endParaRPr lang="en-US" sz="1800" b="0" i="0" u="none" strike="noStrike" dirty="0">
                        <a:solidFill>
                          <a:srgbClr val="000000"/>
                        </a:solidFill>
                        <a:effectLst/>
                        <a:latin typeface="Cambria"/>
                      </a:endParaRPr>
                    </a:p>
                  </a:txBody>
                  <a:tcPr marL="12700" marR="12700" marT="1270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200" b="0" i="0" u="none" strike="noStrike" dirty="0">
                        <a:solidFill>
                          <a:srgbClr val="000000"/>
                        </a:solidFill>
                        <a:effectLst/>
                        <a:latin typeface="Cambria"/>
                      </a:endParaRPr>
                    </a:p>
                  </a:txBody>
                  <a:tcPr marL="12700" marR="12700" marT="12700" marB="0" anchor="b">
                    <a:lnL>
                      <a:noFill/>
                    </a:lnL>
                    <a:lnR>
                      <a:noFill/>
                    </a:lnR>
                    <a:lnT>
                      <a:noFill/>
                    </a:lnT>
                    <a:lnB>
                      <a:noFill/>
                    </a:lnB>
                    <a:lnTlToBr w="12700" cmpd="sng">
                      <a:noFill/>
                      <a:prstDash val="solid"/>
                    </a:lnTlToBr>
                    <a:lnBlToTr w="12700" cmpd="sng">
                      <a:noFill/>
                      <a:prstDash val="solid"/>
                    </a:lnBlToTr>
                  </a:tcPr>
                </a:tc>
              </a:tr>
            </a:tbl>
          </a:graphicData>
        </a:graphic>
      </p:graphicFrame>
      <p:sp>
        <p:nvSpPr>
          <p:cNvPr id="4" name="TextBox 3"/>
          <p:cNvSpPr txBox="1"/>
          <p:nvPr/>
        </p:nvSpPr>
        <p:spPr>
          <a:xfrm>
            <a:off x="568315" y="5326770"/>
            <a:ext cx="8575685" cy="1200328"/>
          </a:xfrm>
          <a:prstGeom prst="rect">
            <a:avLst/>
          </a:prstGeom>
          <a:noFill/>
        </p:spPr>
        <p:txBody>
          <a:bodyPr wrap="square" rtlCol="0">
            <a:spAutoFit/>
          </a:bodyPr>
          <a:lstStyle/>
          <a:p>
            <a:r>
              <a:rPr lang="en-US" sz="2400" dirty="0" smtClean="0">
                <a:latin typeface="Cambria"/>
                <a:cs typeface="Cambria"/>
              </a:rPr>
              <a:t>If you flip a coin twice, what is the chance you will get a heads and a tails? </a:t>
            </a:r>
          </a:p>
          <a:p>
            <a:pPr lvl="1"/>
            <a:r>
              <a:rPr lang="en-US" sz="2400" dirty="0" smtClean="0">
                <a:latin typeface="Cambria"/>
                <a:cs typeface="Cambria"/>
              </a:rPr>
              <a:t>50 % chance </a:t>
            </a:r>
            <a:endParaRPr lang="en-US" sz="2400" dirty="0">
              <a:latin typeface="Cambria"/>
              <a:cs typeface="Cambria"/>
            </a:endParaRPr>
          </a:p>
        </p:txBody>
      </p:sp>
    </p:spTree>
    <p:extLst>
      <p:ext uri="{BB962C8B-B14F-4D97-AF65-F5344CB8AC3E}">
        <p14:creationId xmlns:p14="http://schemas.microsoft.com/office/powerpoint/2010/main" val="1071661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610</TotalTime>
  <Words>2147</Words>
  <Application>Microsoft Macintosh PowerPoint</Application>
  <PresentationFormat>On-screen Show (4:3)</PresentationFormat>
  <Paragraphs>340</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Basics Review</vt:lpstr>
      <vt:lpstr>Basics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Scientific Method</vt:lpstr>
      <vt:lpstr>Molecular Nature of Alleles</vt:lpstr>
      <vt:lpstr>PowerPoint Presentation</vt:lpstr>
      <vt:lpstr>Test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Dominant Traits</vt:lpstr>
      <vt:lpstr>PowerPoint Presentation</vt:lpstr>
      <vt:lpstr>Recessive Traits</vt:lpstr>
      <vt:lpstr>PowerPoint Presentation</vt:lpstr>
      <vt:lpstr>Recessive Traits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Namoff</dc:creator>
  <cp:lastModifiedBy>Sandra Namoff</cp:lastModifiedBy>
  <cp:revision>28</cp:revision>
  <dcterms:created xsi:type="dcterms:W3CDTF">2018-09-30T17:09:52Z</dcterms:created>
  <dcterms:modified xsi:type="dcterms:W3CDTF">2018-10-03T01:24:53Z</dcterms:modified>
</cp:coreProperties>
</file>