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6" r:id="rId1"/>
  </p:sldMasterIdLst>
  <p:notesMasterIdLst>
    <p:notesMasterId r:id="rId28"/>
  </p:notesMasterIdLst>
  <p:handoutMasterIdLst>
    <p:handoutMasterId r:id="rId29"/>
  </p:handoutMasterIdLst>
  <p:sldIdLst>
    <p:sldId id="318" r:id="rId2"/>
    <p:sldId id="613" r:id="rId3"/>
    <p:sldId id="614" r:id="rId4"/>
    <p:sldId id="615" r:id="rId5"/>
    <p:sldId id="619" r:id="rId6"/>
    <p:sldId id="584" r:id="rId7"/>
    <p:sldId id="616" r:id="rId8"/>
    <p:sldId id="617" r:id="rId9"/>
    <p:sldId id="605" r:id="rId10"/>
    <p:sldId id="618" r:id="rId11"/>
    <p:sldId id="622" r:id="rId12"/>
    <p:sldId id="597" r:id="rId13"/>
    <p:sldId id="585" r:id="rId14"/>
    <p:sldId id="606" r:id="rId15"/>
    <p:sldId id="620" r:id="rId16"/>
    <p:sldId id="623" r:id="rId17"/>
    <p:sldId id="624" r:id="rId18"/>
    <p:sldId id="598" r:id="rId19"/>
    <p:sldId id="589" r:id="rId20"/>
    <p:sldId id="595" r:id="rId21"/>
    <p:sldId id="590" r:id="rId22"/>
    <p:sldId id="591" r:id="rId23"/>
    <p:sldId id="592" r:id="rId24"/>
    <p:sldId id="608" r:id="rId25"/>
    <p:sldId id="607" r:id="rId26"/>
    <p:sldId id="621" r:id="rId27"/>
  </p:sldIdLst>
  <p:sldSz cx="9144000" cy="6858000" type="screen4x3"/>
  <p:notesSz cx="6858000" cy="9144000"/>
  <p:defaultTextStyle>
    <a:defPPr>
      <a:defRPr lang="en-US"/>
    </a:defPPr>
    <a:lvl1pPr algn="ctr"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baseline="-250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baseline="-250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baseline="-250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baseline="-250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28" autoAdjust="0"/>
  </p:normalViewPr>
  <p:slideViewPr>
    <p:cSldViewPr>
      <p:cViewPr>
        <p:scale>
          <a:sx n="94" d="100"/>
          <a:sy n="94" d="100"/>
        </p:scale>
        <p:origin x="-656" y="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5CF7F20-4C10-974A-A970-56CB09C1A916}" type="datetimeFigureOut">
              <a:rPr lang="en-US"/>
              <a:pPr>
                <a:defRPr/>
              </a:pPr>
              <a:t>8/30/18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A773266-2379-E64B-BF06-F19B0126A37C}" type="slidenum">
              <a:rPr lang="en-US"/>
              <a:pPr>
                <a:defRPr/>
              </a:pPr>
              <a:t>‹#›</a:t>
            </a:fld>
            <a:endParaRPr lang="en-US"/>
          </a:p>
        </p:txBody>
      </p:sp>
    </p:spTree>
    <p:extLst>
      <p:ext uri="{BB962C8B-B14F-4D97-AF65-F5344CB8AC3E}">
        <p14:creationId xmlns:p14="http://schemas.microsoft.com/office/powerpoint/2010/main" val="18489134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baseline="0">
                <a:latin typeface="Arial" charset="0"/>
                <a:ea typeface="ＭＳ Ｐゴシック" pitchFamily="-80" charset="-128"/>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aseline="0">
                <a:latin typeface="Arial" charset="0"/>
                <a:ea typeface="ＭＳ Ｐゴシック" pitchFamily="-80" charset="-128"/>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baseline="0">
                <a:latin typeface="Arial" charset="0"/>
                <a:ea typeface="ＭＳ Ｐゴシック" pitchFamily="-80"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aseline="0"/>
            </a:lvl1pPr>
          </a:lstStyle>
          <a:p>
            <a:pPr>
              <a:defRPr/>
            </a:pPr>
            <a:fld id="{BD84CBCD-3D18-B64A-89BF-5E7E49D8EA89}" type="slidenum">
              <a:rPr lang="en-US"/>
              <a:pPr>
                <a:defRPr/>
              </a:pPr>
              <a:t>‹#›</a:t>
            </a:fld>
            <a:endParaRPr lang="en-US"/>
          </a:p>
        </p:txBody>
      </p:sp>
    </p:spTree>
    <p:extLst>
      <p:ext uri="{BB962C8B-B14F-4D97-AF65-F5344CB8AC3E}">
        <p14:creationId xmlns:p14="http://schemas.microsoft.com/office/powerpoint/2010/main" val="324986013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80"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aseline="-25000">
                <a:solidFill>
                  <a:schemeClr val="tx1"/>
                </a:solidFill>
                <a:latin typeface="Arial" charset="0"/>
                <a:ea typeface="ＭＳ Ｐゴシック" charset="0"/>
              </a:defRPr>
            </a:lvl9pPr>
          </a:lstStyle>
          <a:p>
            <a:fld id="{28ED6B28-94BC-D242-871E-BFFFEE785836}" type="slidenum">
              <a:rPr lang="en-US" sz="1200" baseline="0"/>
              <a:pPr/>
              <a:t>1</a:t>
            </a:fld>
            <a:endParaRPr lang="en-US" sz="1200" baseline="0"/>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0"/>
            </a:endParaRPr>
          </a:p>
          <a:p>
            <a:pPr eaLnBrk="1" hangingPunct="1"/>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10</a:t>
            </a:fld>
            <a:endParaRPr lang="en-US"/>
          </a:p>
        </p:txBody>
      </p:sp>
    </p:spTree>
    <p:extLst>
      <p:ext uri="{BB962C8B-B14F-4D97-AF65-F5344CB8AC3E}">
        <p14:creationId xmlns:p14="http://schemas.microsoft.com/office/powerpoint/2010/main" val="3504893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11</a:t>
            </a:fld>
            <a:endParaRPr lang="en-US"/>
          </a:p>
        </p:txBody>
      </p:sp>
    </p:spTree>
    <p:extLst>
      <p:ext uri="{BB962C8B-B14F-4D97-AF65-F5344CB8AC3E}">
        <p14:creationId xmlns:p14="http://schemas.microsoft.com/office/powerpoint/2010/main" val="3504893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12</a:t>
            </a:fld>
            <a:endParaRPr lang="en-US"/>
          </a:p>
        </p:txBody>
      </p:sp>
    </p:spTree>
    <p:extLst>
      <p:ext uri="{BB962C8B-B14F-4D97-AF65-F5344CB8AC3E}">
        <p14:creationId xmlns:p14="http://schemas.microsoft.com/office/powerpoint/2010/main" val="1326466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lnSpc>
                <a:spcPct val="90000"/>
              </a:lnSpc>
              <a:buNone/>
              <a:defRPr/>
            </a:pPr>
            <a:r>
              <a:rPr lang="en-US" sz="2800" dirty="0" smtClean="0">
                <a:latin typeface="Arial" charset="0"/>
                <a:ea typeface="Osaka" charset="0"/>
              </a:rPr>
              <a:t>Includes </a:t>
            </a:r>
            <a:r>
              <a:rPr lang="en-US" sz="2800" i="1" dirty="0" smtClean="0">
                <a:latin typeface="Arial" charset="0"/>
                <a:ea typeface="Osaka" charset="0"/>
              </a:rPr>
              <a:t>two </a:t>
            </a:r>
            <a:r>
              <a:rPr lang="en-US" sz="2800" dirty="0" smtClean="0">
                <a:latin typeface="Arial" charset="0"/>
                <a:ea typeface="Osaka" charset="0"/>
              </a:rPr>
              <a:t>major stages:</a:t>
            </a:r>
          </a:p>
          <a:p>
            <a:pPr lvl="1" eaLnBrk="1" hangingPunct="1">
              <a:lnSpc>
                <a:spcPct val="90000"/>
              </a:lnSpc>
              <a:defRPr/>
            </a:pPr>
            <a:r>
              <a:rPr lang="en-US" b="1" dirty="0" smtClean="0">
                <a:latin typeface="Arial" charset="0"/>
                <a:ea typeface="Osaka" charset="0"/>
              </a:rPr>
              <a:t>Interphase</a:t>
            </a:r>
            <a:r>
              <a:rPr lang="en-US" dirty="0" smtClean="0">
                <a:latin typeface="Arial" charset="0"/>
                <a:ea typeface="Osaka" charset="0"/>
              </a:rPr>
              <a:t> </a:t>
            </a:r>
            <a:r>
              <a:rPr lang="en-US" sz="2400" dirty="0" smtClean="0">
                <a:latin typeface="Arial" charset="0"/>
                <a:ea typeface="Osaka" charset="0"/>
              </a:rPr>
              <a:t>(G1, S, G2)</a:t>
            </a:r>
          </a:p>
          <a:p>
            <a:pPr lvl="2" eaLnBrk="1" hangingPunct="1">
              <a:lnSpc>
                <a:spcPct val="90000"/>
              </a:lnSpc>
              <a:defRPr/>
            </a:pPr>
            <a:r>
              <a:rPr lang="en-US" dirty="0" smtClean="0">
                <a:latin typeface="Arial" charset="0"/>
                <a:ea typeface="Osaka" charset="0"/>
              </a:rPr>
              <a:t>Cell grows</a:t>
            </a:r>
          </a:p>
          <a:p>
            <a:pPr lvl="2" eaLnBrk="1" hangingPunct="1">
              <a:lnSpc>
                <a:spcPct val="90000"/>
              </a:lnSpc>
              <a:defRPr/>
            </a:pPr>
            <a:r>
              <a:rPr lang="en-US" dirty="0" smtClean="0">
                <a:latin typeface="Arial" charset="0"/>
                <a:ea typeface="Osaka" charset="0"/>
              </a:rPr>
              <a:t>Carries out metabolic processes</a:t>
            </a:r>
          </a:p>
          <a:p>
            <a:pPr lvl="1" eaLnBrk="1" hangingPunct="1">
              <a:lnSpc>
                <a:spcPct val="90000"/>
              </a:lnSpc>
              <a:defRPr/>
            </a:pPr>
            <a:r>
              <a:rPr lang="en-US" b="1" dirty="0" smtClean="0">
                <a:latin typeface="Arial" charset="0"/>
                <a:ea typeface="Osaka" charset="0"/>
              </a:rPr>
              <a:t>M Phase</a:t>
            </a:r>
            <a:r>
              <a:rPr lang="en-US" b="1" baseline="0" dirty="0" smtClean="0">
                <a:latin typeface="Arial" charset="0"/>
                <a:ea typeface="Osaka" charset="0"/>
              </a:rPr>
              <a:t> </a:t>
            </a:r>
            <a:r>
              <a:rPr lang="en-US" sz="2400" dirty="0" smtClean="0">
                <a:latin typeface="Arial" charset="0"/>
                <a:ea typeface="Osaka" charset="0"/>
              </a:rPr>
              <a:t>(</a:t>
            </a:r>
            <a:r>
              <a:rPr lang="en-US" sz="2000" dirty="0" smtClean="0">
                <a:latin typeface="Arial" charset="0"/>
                <a:ea typeface="Osaka" charset="0"/>
              </a:rPr>
              <a:t>Mitosis + Cytokinesis</a:t>
            </a:r>
            <a:r>
              <a:rPr lang="en-US" sz="2400" dirty="0" smtClean="0">
                <a:latin typeface="Arial" charset="0"/>
                <a:ea typeface="Osaka" charset="0"/>
              </a:rPr>
              <a:t>)</a:t>
            </a:r>
            <a:endParaRPr lang="en-US" dirty="0" smtClean="0">
              <a:latin typeface="Arial" charset="0"/>
              <a:ea typeface="Osaka" charset="0"/>
            </a:endParaRPr>
          </a:p>
          <a:p>
            <a:pPr lvl="2" eaLnBrk="1" hangingPunct="1">
              <a:lnSpc>
                <a:spcPct val="90000"/>
              </a:lnSpc>
              <a:defRPr/>
            </a:pPr>
            <a:r>
              <a:rPr lang="en-US" dirty="0" smtClean="0">
                <a:latin typeface="Arial" charset="0"/>
                <a:ea typeface="Osaka" charset="0"/>
              </a:rPr>
              <a:t>sister chromatids separate</a:t>
            </a:r>
          </a:p>
          <a:p>
            <a:pPr lvl="2" eaLnBrk="1" hangingPunct="1">
              <a:lnSpc>
                <a:spcPct val="90000"/>
              </a:lnSpc>
              <a:defRPr/>
            </a:pPr>
            <a:r>
              <a:rPr lang="en-US" dirty="0" smtClean="0">
                <a:latin typeface="Arial" charset="0"/>
                <a:ea typeface="Osaka" charset="0"/>
              </a:rPr>
              <a:t>cell physically divides in half</a:t>
            </a:r>
          </a:p>
          <a:p>
            <a:endParaRPr lang="en-US" dirty="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t>Figure 2.9  The cell cycle consists of interphase and M phase.</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EC50F577-8FD1-4B4F-BEA1-292DAD92F131}"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solidFill>
            <a:srgbClr val="FFFFFF"/>
          </a:solidFill>
          <a:ln/>
        </p:spPr>
      </p:sp>
      <p:sp>
        <p:nvSpPr>
          <p:cNvPr id="51202"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marL="0" indent="0" eaLnBrk="1" hangingPunct="1">
              <a:lnSpc>
                <a:spcPct val="140000"/>
              </a:lnSpc>
              <a:buFontTx/>
              <a:buNone/>
              <a:defRPr/>
            </a:pPr>
            <a:r>
              <a:rPr lang="en-US" sz="2400" dirty="0" smtClean="0">
                <a:latin typeface="Arial" charset="0"/>
                <a:ea typeface="Osaka" charset="0"/>
              </a:rPr>
              <a:t>G</a:t>
            </a:r>
            <a:r>
              <a:rPr lang="en-US" sz="2400" baseline="-25000" dirty="0" smtClean="0">
                <a:latin typeface="Arial" charset="0"/>
                <a:ea typeface="Osaka" charset="0"/>
              </a:rPr>
              <a:t>1 </a:t>
            </a:r>
            <a:r>
              <a:rPr lang="en-US" sz="2400" dirty="0" smtClean="0">
                <a:latin typeface="Arial" charset="0"/>
                <a:ea typeface="Osaka" charset="0"/>
              </a:rPr>
              <a:t>= Gap 1, Growth</a:t>
            </a:r>
          </a:p>
          <a:p>
            <a:pPr lvl="1" eaLnBrk="1" hangingPunct="1">
              <a:defRPr/>
            </a:pPr>
            <a:r>
              <a:rPr lang="en-US" sz="2200" dirty="0" smtClean="0">
                <a:latin typeface="Arial" charset="0"/>
                <a:ea typeface="Osaka" charset="0"/>
              </a:rPr>
              <a:t>Growth, proteins, &amp;  organelles duplicate</a:t>
            </a:r>
          </a:p>
          <a:p>
            <a:pPr lvl="1" eaLnBrk="1" hangingPunct="1">
              <a:defRPr/>
            </a:pPr>
            <a:r>
              <a:rPr lang="en-US" sz="2200" dirty="0" smtClean="0">
                <a:latin typeface="Arial" charset="0"/>
                <a:ea typeface="Osaka" charset="0"/>
              </a:rPr>
              <a:t>G</a:t>
            </a:r>
            <a:r>
              <a:rPr lang="en-US" sz="2200" baseline="-25000" dirty="0" smtClean="0">
                <a:latin typeface="Arial" charset="0"/>
                <a:ea typeface="Osaka" charset="0"/>
              </a:rPr>
              <a:t>1</a:t>
            </a:r>
            <a:r>
              <a:rPr lang="en-US" sz="2200" dirty="0" smtClean="0">
                <a:latin typeface="Arial" charset="0"/>
                <a:ea typeface="Osaka" charset="0"/>
              </a:rPr>
              <a:t>/S checkpoint: checks for size &amp; proteins for DNA replication, cell commits to division</a:t>
            </a:r>
          </a:p>
          <a:p>
            <a:pPr lvl="1" eaLnBrk="1" hangingPunct="1">
              <a:defRPr/>
            </a:pPr>
            <a:r>
              <a:rPr lang="en-US" sz="2200" dirty="0" smtClean="0">
                <a:latin typeface="Arial" charset="0"/>
                <a:ea typeface="Osaka" charset="0"/>
              </a:rPr>
              <a:t>G</a:t>
            </a:r>
            <a:r>
              <a:rPr lang="en-US" sz="2200" baseline="-25000" dirty="0" smtClean="0">
                <a:latin typeface="Arial" charset="0"/>
                <a:ea typeface="Osaka" charset="0"/>
              </a:rPr>
              <a:t>0</a:t>
            </a:r>
            <a:r>
              <a:rPr lang="en-US" sz="2200" dirty="0" smtClean="0">
                <a:latin typeface="Arial" charset="0"/>
                <a:ea typeface="Osaka" charset="0"/>
              </a:rPr>
              <a:t>: non-dividing phase, cell maintains size &amp; metabolic activities)</a:t>
            </a:r>
            <a:endParaRPr lang="en-US" sz="2200" baseline="-25000" dirty="0" smtClean="0">
              <a:latin typeface="Arial" charset="0"/>
              <a:ea typeface="Osaka" charset="0"/>
            </a:endParaRPr>
          </a:p>
          <a:p>
            <a:pPr marL="0" indent="0" eaLnBrk="1" hangingPunct="1">
              <a:buFontTx/>
              <a:buNone/>
              <a:defRPr/>
            </a:pPr>
            <a:r>
              <a:rPr lang="en-US" sz="2400" dirty="0" smtClean="0">
                <a:latin typeface="Arial" charset="0"/>
                <a:ea typeface="Osaka" charset="0"/>
              </a:rPr>
              <a:t>S = Synthesis, DNA Replication</a:t>
            </a:r>
          </a:p>
          <a:p>
            <a:pPr lvl="1" eaLnBrk="1" hangingPunct="1">
              <a:defRPr/>
            </a:pPr>
            <a:r>
              <a:rPr lang="en-US" sz="2200" dirty="0" smtClean="0">
                <a:latin typeface="Arial" charset="0"/>
                <a:ea typeface="Osaka" charset="0"/>
              </a:rPr>
              <a:t>Chromosomes are copied, but not visible. Two sister chromatids/ chromosome</a:t>
            </a:r>
          </a:p>
          <a:p>
            <a:pPr marL="0" indent="0" eaLnBrk="1" hangingPunct="1">
              <a:buFontTx/>
              <a:buNone/>
              <a:defRPr/>
            </a:pPr>
            <a:r>
              <a:rPr lang="en-US" sz="2400" dirty="0" smtClean="0">
                <a:latin typeface="Arial" charset="0"/>
                <a:ea typeface="Osaka" charset="0"/>
              </a:rPr>
              <a:t>G</a:t>
            </a:r>
            <a:r>
              <a:rPr lang="en-US" sz="2400" baseline="-25000" dirty="0" smtClean="0">
                <a:latin typeface="Arial" charset="0"/>
                <a:ea typeface="Osaka" charset="0"/>
              </a:rPr>
              <a:t>2 </a:t>
            </a:r>
            <a:r>
              <a:rPr lang="en-US" sz="2400" dirty="0" smtClean="0">
                <a:latin typeface="Arial" charset="0"/>
                <a:ea typeface="Osaka" charset="0"/>
              </a:rPr>
              <a:t>= Gap 2, Growth</a:t>
            </a:r>
          </a:p>
          <a:p>
            <a:pPr lvl="1" eaLnBrk="1" hangingPunct="1">
              <a:defRPr/>
            </a:pPr>
            <a:r>
              <a:rPr lang="en-US" sz="2200" dirty="0" smtClean="0">
                <a:latin typeface="Arial" charset="0"/>
                <a:ea typeface="Osaka" charset="0"/>
              </a:rPr>
              <a:t>Makes proteins for M-phase </a:t>
            </a:r>
          </a:p>
          <a:p>
            <a:pPr lvl="1" eaLnBrk="1" hangingPunct="1">
              <a:defRPr/>
            </a:pPr>
            <a:r>
              <a:rPr lang="en-US" sz="2200" dirty="0" smtClean="0">
                <a:latin typeface="Arial" charset="0"/>
                <a:ea typeface="Osaka" charset="0"/>
              </a:rPr>
              <a:t>G</a:t>
            </a:r>
            <a:r>
              <a:rPr lang="en-US" sz="2200" baseline="-25000" dirty="0" smtClean="0">
                <a:latin typeface="Arial" charset="0"/>
                <a:ea typeface="Osaka" charset="0"/>
              </a:rPr>
              <a:t>2</a:t>
            </a:r>
            <a:r>
              <a:rPr lang="en-US" sz="2200" dirty="0" smtClean="0">
                <a:latin typeface="Arial" charset="0"/>
                <a:ea typeface="Osaka" charset="0"/>
              </a:rPr>
              <a:t>/M checkpoint: checks DNA replication proteins &amp; that DNA is undamaged</a:t>
            </a:r>
          </a:p>
          <a:p>
            <a:endParaRPr lang="en-US" dirty="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buFontTx/>
              <a:buNone/>
              <a:defRPr/>
            </a:pPr>
            <a:r>
              <a:rPr lang="en-US" sz="2800" dirty="0" smtClean="0">
                <a:latin typeface="Arial" charset="0"/>
                <a:ea typeface="Osaka" charset="0"/>
              </a:rPr>
              <a:t>Mitosis – </a:t>
            </a:r>
          </a:p>
          <a:p>
            <a:pPr marL="457200" lvl="1" indent="0" eaLnBrk="1" hangingPunct="1">
              <a:buFontTx/>
              <a:buNone/>
              <a:defRPr/>
            </a:pPr>
            <a:r>
              <a:rPr lang="en-US" sz="2800" dirty="0" smtClean="0">
                <a:latin typeface="Arial" charset="0"/>
                <a:ea typeface="Osaka" charset="0"/>
              </a:rPr>
              <a:t>Chromosomes separate</a:t>
            </a:r>
          </a:p>
          <a:p>
            <a:pPr marL="457200" lvl="1" indent="0" eaLnBrk="1" hangingPunct="1">
              <a:buFontTx/>
              <a:buNone/>
              <a:defRPr/>
            </a:pPr>
            <a:r>
              <a:rPr lang="en-US" sz="2800" dirty="0" smtClean="0">
                <a:latin typeface="Arial" charset="0"/>
                <a:ea typeface="Osaka" charset="0"/>
              </a:rPr>
              <a:t>division of the nucleus</a:t>
            </a:r>
          </a:p>
          <a:p>
            <a:pPr lvl="1" eaLnBrk="1" hangingPunct="1">
              <a:defRPr/>
            </a:pPr>
            <a:r>
              <a:rPr lang="en-US" sz="2400" dirty="0" smtClean="0">
                <a:latin typeface="Arial" charset="0"/>
                <a:ea typeface="Osaka" charset="0"/>
              </a:rPr>
              <a:t>Results in the formation of two daughter </a:t>
            </a:r>
            <a:r>
              <a:rPr lang="en-US" sz="2400" b="1" dirty="0" smtClean="0">
                <a:latin typeface="Arial" charset="0"/>
                <a:ea typeface="Osaka" charset="0"/>
              </a:rPr>
              <a:t>nuclei</a:t>
            </a:r>
          </a:p>
          <a:p>
            <a:pPr marL="0" indent="0" eaLnBrk="1" hangingPunct="1">
              <a:buFontTx/>
              <a:buNone/>
              <a:defRPr/>
            </a:pPr>
            <a:r>
              <a:rPr lang="en-US" sz="2800" dirty="0" smtClean="0">
                <a:latin typeface="Arial" charset="0"/>
                <a:ea typeface="Osaka" charset="0"/>
              </a:rPr>
              <a:t>Cytokinesis - division of the cytoplasm</a:t>
            </a:r>
          </a:p>
          <a:p>
            <a:pPr lvl="1" eaLnBrk="1" hangingPunct="1">
              <a:defRPr/>
            </a:pPr>
            <a:r>
              <a:rPr lang="en-US" sz="2400" dirty="0" smtClean="0">
                <a:latin typeface="Arial" charset="0"/>
                <a:ea typeface="Osaka" charset="0"/>
              </a:rPr>
              <a:t>Begins when mitosis is near completion</a:t>
            </a:r>
          </a:p>
          <a:p>
            <a:pPr lvl="1" eaLnBrk="1" hangingPunct="1">
              <a:defRPr/>
            </a:pPr>
            <a:r>
              <a:rPr lang="en-US" sz="2400" dirty="0" smtClean="0">
                <a:latin typeface="Arial" charset="0"/>
                <a:ea typeface="Osaka" charset="0"/>
              </a:rPr>
              <a:t>Results in the formation of two daughter </a:t>
            </a:r>
            <a:r>
              <a:rPr lang="en-US" sz="2400" b="1" dirty="0" smtClean="0">
                <a:latin typeface="Arial" charset="0"/>
                <a:ea typeface="Osaka" charset="0"/>
              </a:rPr>
              <a:t>cells</a:t>
            </a:r>
          </a:p>
          <a:p>
            <a:endParaRPr lang="en-US" dirty="0">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17</a:t>
            </a:fld>
            <a:endParaRPr lang="en-US"/>
          </a:p>
        </p:txBody>
      </p:sp>
    </p:spTree>
    <p:extLst>
      <p:ext uri="{BB962C8B-B14F-4D97-AF65-F5344CB8AC3E}">
        <p14:creationId xmlns:p14="http://schemas.microsoft.com/office/powerpoint/2010/main" val="2203443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18</a:t>
            </a:fld>
            <a:endParaRPr lang="en-US"/>
          </a:p>
        </p:txBody>
      </p:sp>
    </p:spTree>
    <p:extLst>
      <p:ext uri="{BB962C8B-B14F-4D97-AF65-F5344CB8AC3E}">
        <p14:creationId xmlns:p14="http://schemas.microsoft.com/office/powerpoint/2010/main" val="82161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90000"/>
              </a:lnSpc>
              <a:defRPr/>
            </a:pPr>
            <a:r>
              <a:rPr lang="en-US" dirty="0" smtClean="0"/>
              <a:t>Centrosome move to opposite sides of the cell</a:t>
            </a:r>
          </a:p>
          <a:p>
            <a:pPr lvl="1" eaLnBrk="1" hangingPunct="1">
              <a:lnSpc>
                <a:spcPct val="90000"/>
              </a:lnSpc>
              <a:defRPr/>
            </a:pPr>
            <a:r>
              <a:rPr lang="en-US" dirty="0" smtClean="0"/>
              <a:t>Mitotic spindle begins to form </a:t>
            </a:r>
          </a:p>
          <a:p>
            <a:pPr lvl="1" eaLnBrk="1" hangingPunct="1">
              <a:lnSpc>
                <a:spcPct val="90000"/>
              </a:lnSpc>
              <a:defRPr/>
            </a:pPr>
            <a:r>
              <a:rPr lang="en-US" dirty="0" smtClean="0"/>
              <a:t>DNA is already doubled, but condenses = visible, X-shaped</a:t>
            </a:r>
          </a:p>
          <a:p>
            <a:pPr lvl="1" eaLnBrk="1" hangingPunct="1">
              <a:lnSpc>
                <a:spcPct val="90000"/>
              </a:lnSpc>
              <a:defRPr/>
            </a:pPr>
            <a:r>
              <a:rPr lang="en-US" dirty="0" smtClean="0"/>
              <a:t>Each arm = sister chromatid = chromosome copy</a:t>
            </a:r>
          </a:p>
          <a:p>
            <a:endParaRPr lang="en-US" dirty="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2</a:t>
            </a:fld>
            <a:endParaRPr lang="en-US"/>
          </a:p>
        </p:txBody>
      </p:sp>
    </p:spTree>
    <p:extLst>
      <p:ext uri="{BB962C8B-B14F-4D97-AF65-F5344CB8AC3E}">
        <p14:creationId xmlns:p14="http://schemas.microsoft.com/office/powerpoint/2010/main" val="209815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90000"/>
              </a:lnSpc>
              <a:defRPr/>
            </a:pPr>
            <a:r>
              <a:rPr lang="en-US" dirty="0" smtClean="0">
                <a:latin typeface="Arial" charset="0"/>
                <a:ea typeface="Osaka" charset="0"/>
              </a:rPr>
              <a:t>Nuclear membrane breaks down</a:t>
            </a:r>
            <a:r>
              <a:rPr lang="en-US" baseline="0" dirty="0" smtClean="0">
                <a:latin typeface="Arial" charset="0"/>
                <a:ea typeface="Osaka" charset="0"/>
              </a:rPr>
              <a:t> </a:t>
            </a:r>
            <a:endParaRPr lang="en-US" dirty="0" smtClean="0">
              <a:latin typeface="Arial" charset="0"/>
              <a:ea typeface="Osaka" charset="0"/>
            </a:endParaRPr>
          </a:p>
          <a:p>
            <a:pPr eaLnBrk="1" hangingPunct="1">
              <a:lnSpc>
                <a:spcPct val="90000"/>
              </a:lnSpc>
              <a:defRPr/>
            </a:pPr>
            <a:r>
              <a:rPr lang="en-US" dirty="0" smtClean="0">
                <a:latin typeface="Arial" charset="0"/>
                <a:ea typeface="Osaka" charset="0"/>
              </a:rPr>
              <a:t>chromosomes are free</a:t>
            </a:r>
          </a:p>
          <a:p>
            <a:pPr eaLnBrk="1" hangingPunct="1">
              <a:lnSpc>
                <a:spcPct val="90000"/>
              </a:lnSpc>
              <a:defRPr/>
            </a:pPr>
            <a:r>
              <a:rPr lang="en-US" dirty="0" smtClean="0">
                <a:latin typeface="Arial" charset="0"/>
                <a:ea typeface="Osaka" charset="0"/>
              </a:rPr>
              <a:t>Mitotic spindles grow from centrosome into the nuclear region</a:t>
            </a:r>
          </a:p>
          <a:p>
            <a:pPr lvl="1" eaLnBrk="1" hangingPunct="1">
              <a:lnSpc>
                <a:spcPct val="90000"/>
              </a:lnSpc>
              <a:defRPr/>
            </a:pPr>
            <a:r>
              <a:rPr lang="en-US" dirty="0" smtClean="0">
                <a:latin typeface="Arial" charset="0"/>
                <a:ea typeface="Osaka" charset="0"/>
              </a:rPr>
              <a:t>Spindle</a:t>
            </a:r>
            <a:r>
              <a:rPr lang="en-US" baseline="0" dirty="0" smtClean="0">
                <a:latin typeface="Arial" charset="0"/>
                <a:ea typeface="Osaka" charset="0"/>
              </a:rPr>
              <a:t> microtubules </a:t>
            </a:r>
            <a:r>
              <a:rPr lang="en-US" dirty="0" smtClean="0">
                <a:latin typeface="Arial" charset="0"/>
                <a:ea typeface="Osaka" charset="0"/>
              </a:rPr>
              <a:t> attach to chromosome kinetochore &amp; stabilize</a:t>
            </a:r>
          </a:p>
          <a:p>
            <a:pPr lvl="1" eaLnBrk="1" hangingPunct="1">
              <a:lnSpc>
                <a:spcPct val="90000"/>
              </a:lnSpc>
              <a:defRPr/>
            </a:pPr>
            <a:r>
              <a:rPr lang="en-US" dirty="0" smtClean="0">
                <a:latin typeface="Arial" charset="0"/>
                <a:ea typeface="Osaka" charset="0"/>
              </a:rPr>
              <a:t>Kinetochore has microtubule on each side </a:t>
            </a:r>
          </a:p>
          <a:p>
            <a:pPr lvl="1" eaLnBrk="1" hangingPunct="1">
              <a:lnSpc>
                <a:spcPct val="90000"/>
              </a:lnSpc>
              <a:defRPr/>
            </a:pPr>
            <a:r>
              <a:rPr lang="en-US" dirty="0" smtClean="0">
                <a:latin typeface="Arial" charset="0"/>
                <a:ea typeface="Osaka" charset="0"/>
              </a:rPr>
              <a:t>Each sister chromatid has a spindle attached </a:t>
            </a:r>
          </a:p>
          <a:p>
            <a:endParaRPr lang="en-US" dirty="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buNone/>
              <a:defRPr/>
            </a:pPr>
            <a:r>
              <a:rPr lang="en-US" dirty="0" smtClean="0">
                <a:latin typeface="Arial" charset="0"/>
                <a:ea typeface="Osaka" charset="0"/>
              </a:rPr>
              <a:t>Chromosomes line up in the center of the cell on the </a:t>
            </a:r>
            <a:r>
              <a:rPr lang="en-US" i="1" dirty="0" smtClean="0">
                <a:latin typeface="Arial" charset="0"/>
                <a:ea typeface="Osaka" charset="0"/>
              </a:rPr>
              <a:t>metaphase plate</a:t>
            </a:r>
          </a:p>
          <a:p>
            <a:pPr lvl="1" eaLnBrk="1" hangingPunct="1">
              <a:defRPr/>
            </a:pPr>
            <a:r>
              <a:rPr lang="en-US" dirty="0" smtClean="0">
                <a:latin typeface="Arial" charset="0"/>
                <a:ea typeface="Osaka" charset="0"/>
              </a:rPr>
              <a:t>Each sister chromatid is directed toward a centrosome.</a:t>
            </a:r>
          </a:p>
          <a:p>
            <a:pPr lvl="1" eaLnBrk="1" hangingPunct="1">
              <a:defRPr/>
            </a:pPr>
            <a:r>
              <a:rPr lang="en-US" dirty="0" err="1" smtClean="0">
                <a:latin typeface="Arial" charset="0"/>
                <a:ea typeface="Osaka" charset="0"/>
              </a:rPr>
              <a:t>Cohesin</a:t>
            </a:r>
            <a:r>
              <a:rPr lang="en-US" dirty="0" smtClean="0">
                <a:latin typeface="Arial" charset="0"/>
                <a:ea typeface="Osaka" charset="0"/>
              </a:rPr>
              <a:t> protein holds sister chromatids together.</a:t>
            </a:r>
          </a:p>
          <a:p>
            <a:pPr lvl="1" eaLnBrk="1" hangingPunct="1">
              <a:defRPr/>
            </a:pPr>
            <a:r>
              <a:rPr lang="en-US" i="1" dirty="0" smtClean="0">
                <a:latin typeface="Arial" charset="0"/>
                <a:ea typeface="Osaka" charset="0"/>
              </a:rPr>
              <a:t>Spindle-assembly checkpoint</a:t>
            </a:r>
            <a:r>
              <a:rPr lang="en-US" dirty="0" smtClean="0">
                <a:latin typeface="Arial" charset="0"/>
                <a:ea typeface="Osaka" charset="0"/>
              </a:rPr>
              <a:t>: ensures each chromosome is aligned correctly on the metaphase plate.</a:t>
            </a:r>
          </a:p>
          <a:p>
            <a:endParaRPr lang="en-US" dirty="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dirty="0" smtClean="0">
                <a:latin typeface="Arial" charset="0"/>
                <a:ea typeface="Osaka" charset="0"/>
              </a:rPr>
              <a:t>Sister chromatids separate.</a:t>
            </a:r>
          </a:p>
          <a:p>
            <a:pPr lvl="1" eaLnBrk="1" hangingPunct="1">
              <a:defRPr/>
            </a:pPr>
            <a:r>
              <a:rPr lang="en-US" dirty="0" err="1" smtClean="0">
                <a:latin typeface="Arial" charset="0"/>
                <a:ea typeface="Osaka" charset="0"/>
              </a:rPr>
              <a:t>Separase</a:t>
            </a:r>
            <a:r>
              <a:rPr lang="en-US" dirty="0" smtClean="0">
                <a:latin typeface="Arial" charset="0"/>
                <a:ea typeface="Osaka" charset="0"/>
              </a:rPr>
              <a:t>, an enzyme breaks the </a:t>
            </a:r>
            <a:r>
              <a:rPr lang="en-US" dirty="0" err="1" smtClean="0">
                <a:latin typeface="Arial" charset="0"/>
                <a:ea typeface="Osaka" charset="0"/>
              </a:rPr>
              <a:t>cohesin</a:t>
            </a:r>
            <a:r>
              <a:rPr lang="en-US" dirty="0" smtClean="0">
                <a:latin typeface="Arial" charset="0"/>
                <a:ea typeface="Osaka" charset="0"/>
              </a:rPr>
              <a:t> proteins.</a:t>
            </a:r>
          </a:p>
          <a:p>
            <a:pPr lvl="1" eaLnBrk="1" hangingPunct="1">
              <a:defRPr/>
            </a:pPr>
            <a:r>
              <a:rPr lang="en-US" dirty="0" smtClean="0">
                <a:latin typeface="Arial" charset="0"/>
                <a:ea typeface="Osaka" charset="0"/>
              </a:rPr>
              <a:t>spindle microtubules</a:t>
            </a:r>
            <a:r>
              <a:rPr lang="en-US" baseline="0" dirty="0" smtClean="0">
                <a:latin typeface="Arial" charset="0"/>
                <a:ea typeface="Osaka" charset="0"/>
              </a:rPr>
              <a:t> pull e</a:t>
            </a:r>
            <a:r>
              <a:rPr lang="en-US" dirty="0" smtClean="0">
                <a:latin typeface="Arial" charset="0"/>
                <a:ea typeface="Osaka" charset="0"/>
              </a:rPr>
              <a:t>ach sister chromatid is pulled toward the centrosome </a:t>
            </a:r>
          </a:p>
          <a:p>
            <a:pPr lvl="0" eaLnBrk="1" hangingPunct="1">
              <a:defRPr/>
            </a:pPr>
            <a:r>
              <a:rPr lang="en-US" dirty="0" smtClean="0">
                <a:latin typeface="Arial" charset="0"/>
                <a:ea typeface="Osaka" charset="0"/>
              </a:rPr>
              <a:t>Cell begins to elongate</a:t>
            </a:r>
          </a:p>
          <a:p>
            <a:pPr lvl="1" eaLnBrk="1" hangingPunct="1">
              <a:defRPr/>
            </a:pPr>
            <a:r>
              <a:rPr lang="en-US" dirty="0" smtClean="0">
                <a:latin typeface="Arial" charset="0"/>
                <a:ea typeface="Osaka" charset="0"/>
              </a:rPr>
              <a:t>Directed by mitotic spindle growth</a:t>
            </a:r>
          </a:p>
          <a:p>
            <a:endParaRPr lang="en-US" dirty="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90000"/>
              </a:lnSpc>
              <a:defRPr/>
            </a:pPr>
            <a:r>
              <a:rPr lang="en-US" dirty="0" smtClean="0">
                <a:latin typeface="Arial" charset="0"/>
                <a:ea typeface="Osaka" charset="0"/>
              </a:rPr>
              <a:t>Chromosomes arrive at the centrosome poles.</a:t>
            </a:r>
          </a:p>
          <a:p>
            <a:pPr eaLnBrk="1" hangingPunct="1">
              <a:lnSpc>
                <a:spcPct val="90000"/>
              </a:lnSpc>
              <a:defRPr/>
            </a:pPr>
            <a:r>
              <a:rPr lang="en-US" dirty="0" smtClean="0">
                <a:latin typeface="Arial" charset="0"/>
                <a:ea typeface="Osaka" charset="0"/>
              </a:rPr>
              <a:t>Chromosomes uncoil</a:t>
            </a:r>
          </a:p>
          <a:p>
            <a:pPr lvl="1" eaLnBrk="1" hangingPunct="1">
              <a:lnSpc>
                <a:spcPct val="90000"/>
              </a:lnSpc>
              <a:defRPr/>
            </a:pPr>
            <a:r>
              <a:rPr lang="en-US" dirty="0" smtClean="0">
                <a:latin typeface="Arial" charset="0"/>
                <a:ea typeface="Osaka" charset="0"/>
              </a:rPr>
              <a:t>Not in X shape </a:t>
            </a:r>
          </a:p>
          <a:p>
            <a:pPr eaLnBrk="1" hangingPunct="1">
              <a:lnSpc>
                <a:spcPct val="90000"/>
              </a:lnSpc>
              <a:defRPr/>
            </a:pPr>
            <a:r>
              <a:rPr lang="en-US" dirty="0" smtClean="0">
                <a:latin typeface="Arial" charset="0"/>
                <a:ea typeface="Osaka" charset="0"/>
              </a:rPr>
              <a:t>Nuclear membrane reforms around the DNA </a:t>
            </a:r>
          </a:p>
          <a:p>
            <a:pPr eaLnBrk="1" hangingPunct="1">
              <a:lnSpc>
                <a:spcPct val="90000"/>
              </a:lnSpc>
              <a:defRPr/>
            </a:pPr>
            <a:r>
              <a:rPr lang="en-US" dirty="0" smtClean="0">
                <a:latin typeface="Arial" charset="0"/>
                <a:ea typeface="Osaka" charset="0"/>
              </a:rPr>
              <a:t>Spindles break down and disappear</a:t>
            </a:r>
          </a:p>
          <a:p>
            <a:pPr marL="342900" lvl="1" indent="-342900" eaLnBrk="1" hangingPunct="1">
              <a:lnSpc>
                <a:spcPct val="90000"/>
              </a:lnSpc>
              <a:buFontTx/>
              <a:buChar char="•"/>
              <a:defRPr/>
            </a:pPr>
            <a:r>
              <a:rPr lang="en-US" sz="3200" dirty="0" smtClean="0">
                <a:latin typeface="Arial" charset="0"/>
                <a:ea typeface="Osaka" charset="0"/>
              </a:rPr>
              <a:t>A cleavage furrow forms to pinch the cells into two</a:t>
            </a:r>
          </a:p>
          <a:p>
            <a:pPr marL="742950" lvl="2" indent="-342900" eaLnBrk="1" hangingPunct="1">
              <a:lnSpc>
                <a:spcPct val="90000"/>
              </a:lnSpc>
              <a:defRPr/>
            </a:pPr>
            <a:r>
              <a:rPr lang="en-US" dirty="0" smtClean="0">
                <a:latin typeface="Arial" charset="0"/>
                <a:ea typeface="Osaka" charset="0"/>
              </a:rPr>
              <a:t>Plasma membrane around each cell</a:t>
            </a:r>
          </a:p>
          <a:p>
            <a:endParaRPr lang="en-US" dirty="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lnSpc>
                <a:spcPct val="90000"/>
              </a:lnSpc>
              <a:buFont typeface="Times" charset="0"/>
              <a:buChar char="•"/>
              <a:defRPr/>
            </a:pPr>
            <a:endParaRPr lang="en-US" dirty="0"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t>Figure 2.13.  Meiosis includes two cell divisions.</a:t>
            </a: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B19284A-68A6-8B4B-94BA-990F7A7A81F8}" type="slidenum">
              <a:rPr lang="en-US"/>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3</a:t>
            </a:fld>
            <a:endParaRPr lang="en-US"/>
          </a:p>
        </p:txBody>
      </p:sp>
    </p:spTree>
    <p:extLst>
      <p:ext uri="{BB962C8B-B14F-4D97-AF65-F5344CB8AC3E}">
        <p14:creationId xmlns:p14="http://schemas.microsoft.com/office/powerpoint/2010/main" val="692795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4</a:t>
            </a:fld>
            <a:endParaRPr lang="en-US"/>
          </a:p>
        </p:txBody>
      </p:sp>
    </p:spTree>
    <p:extLst>
      <p:ext uri="{BB962C8B-B14F-4D97-AF65-F5344CB8AC3E}">
        <p14:creationId xmlns:p14="http://schemas.microsoft.com/office/powerpoint/2010/main" val="4161640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rPr>
              <a:t>Histones – proteins that helps organize DNA into Chromatin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baseline="0" dirty="0" smtClean="0">
                <a:latin typeface="Arial" charset="0"/>
              </a:rPr>
              <a:t>Diploid (2n) cells carry </a:t>
            </a:r>
            <a:r>
              <a:rPr lang="en-US" sz="2800" i="1" baseline="0" dirty="0" smtClean="0">
                <a:latin typeface="Arial" charset="0"/>
              </a:rPr>
              <a:t>two sets </a:t>
            </a:r>
            <a:r>
              <a:rPr lang="en-US" sz="2800" baseline="0" dirty="0" smtClean="0">
                <a:latin typeface="Arial" charset="0"/>
              </a:rPr>
              <a:t>of chromosomes.</a:t>
            </a:r>
          </a:p>
          <a:p>
            <a:pPr lvl="2">
              <a:buFont typeface="Times" charset="0"/>
              <a:buChar char="•"/>
            </a:pPr>
            <a:r>
              <a:rPr lang="en-US" sz="2000" baseline="0" dirty="0" smtClean="0">
                <a:latin typeface="Arial" charset="0"/>
              </a:rPr>
              <a:t>Humans = 2n = 2(23) = 46</a:t>
            </a:r>
          </a:p>
          <a:p>
            <a:pPr lvl="2">
              <a:buFont typeface="Times" charset="0"/>
              <a:buChar char="•"/>
            </a:pPr>
            <a:r>
              <a:rPr lang="en-US" sz="2000" baseline="0" dirty="0" smtClean="0">
                <a:latin typeface="Arial" charset="0"/>
              </a:rPr>
              <a:t>Examples = somatic cells = skin, muscle, </a:t>
            </a:r>
            <a:r>
              <a:rPr lang="en-US" sz="2000" baseline="0" dirty="0" err="1" smtClean="0">
                <a:latin typeface="Arial" charset="0"/>
              </a:rPr>
              <a:t>etc</a:t>
            </a:r>
            <a:endParaRPr lang="en-US" sz="2000" baseline="0" dirty="0" smtClean="0">
              <a:latin typeface="Arial" charset="0"/>
            </a:endParaRPr>
          </a:p>
          <a:p>
            <a:pPr lvl="2">
              <a:buFont typeface="Times" charset="0"/>
              <a:buChar char="•"/>
            </a:pPr>
            <a:r>
              <a:rPr lang="en-US" sz="2000" baseline="0" dirty="0" smtClean="0">
                <a:latin typeface="Arial" charset="0"/>
              </a:rPr>
              <a:t>Two full copies of the organisms genes and accessory DNA... </a:t>
            </a:r>
            <a:endParaRPr lang="en-US" sz="2400" baseline="0" dirty="0" smtClean="0">
              <a:latin typeface="Arial" charset="0"/>
            </a:endParaRPr>
          </a:p>
          <a:p>
            <a:pPr marL="0" indent="0">
              <a:buNone/>
            </a:pPr>
            <a:r>
              <a:rPr lang="en-US" sz="2800" baseline="0" dirty="0" smtClean="0">
                <a:latin typeface="Arial" charset="0"/>
              </a:rPr>
              <a:t>Haploid (n) cells carry </a:t>
            </a:r>
            <a:r>
              <a:rPr lang="en-US" sz="2800" i="1" baseline="0" dirty="0" smtClean="0">
                <a:latin typeface="Arial" charset="0"/>
              </a:rPr>
              <a:t>one set </a:t>
            </a:r>
            <a:r>
              <a:rPr lang="en-US" sz="2800" baseline="0" dirty="0" smtClean="0">
                <a:latin typeface="Arial" charset="0"/>
              </a:rPr>
              <a:t>of chromosomes.</a:t>
            </a:r>
          </a:p>
          <a:p>
            <a:pPr lvl="2">
              <a:buFont typeface="Times" charset="0"/>
              <a:buChar char="•"/>
            </a:pPr>
            <a:r>
              <a:rPr lang="en-US" sz="2000" baseline="0" dirty="0" smtClean="0">
                <a:latin typeface="Arial" charset="0"/>
              </a:rPr>
              <a:t>one full copy of the organism’s genes</a:t>
            </a:r>
          </a:p>
          <a:p>
            <a:pPr lvl="2">
              <a:buFont typeface="Times" charset="0"/>
              <a:buChar char="•"/>
            </a:pPr>
            <a:r>
              <a:rPr lang="en-US" sz="2000" baseline="0" dirty="0" smtClean="0">
                <a:latin typeface="Arial" charset="0"/>
              </a:rPr>
              <a:t>Humans: n = 23</a:t>
            </a:r>
          </a:p>
          <a:p>
            <a:pPr lvl="2">
              <a:buFont typeface="Times" charset="0"/>
              <a:buChar char="•"/>
            </a:pPr>
            <a:r>
              <a:rPr lang="en-US" sz="2000" baseline="0" dirty="0" smtClean="0">
                <a:latin typeface="Arial" charset="0"/>
              </a:rPr>
              <a:t>Examples: sex cells = sperm &amp; egg</a:t>
            </a:r>
          </a:p>
          <a:p>
            <a:pPr>
              <a:buFont typeface="Times" charset="0"/>
              <a:buChar char="•"/>
            </a:pPr>
            <a:endParaRPr lang="en-US" sz="2800" baseline="0"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6</a:t>
            </a:fld>
            <a:endParaRPr lang="en-US"/>
          </a:p>
        </p:txBody>
      </p:sp>
    </p:spTree>
    <p:extLst>
      <p:ext uri="{BB962C8B-B14F-4D97-AF65-F5344CB8AC3E}">
        <p14:creationId xmlns:p14="http://schemas.microsoft.com/office/powerpoint/2010/main" val="89399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Homologous</a:t>
            </a:r>
            <a:r>
              <a:rPr lang="en-US" baseline="0" dirty="0" smtClean="0"/>
              <a:t> Chromosomes</a:t>
            </a:r>
          </a:p>
          <a:p>
            <a:pPr marL="628650" lvl="1" indent="-171450">
              <a:buFont typeface="Arial"/>
              <a:buChar char="•"/>
            </a:pPr>
            <a:r>
              <a:rPr lang="en-US" b="1" dirty="0" smtClean="0"/>
              <a:t>Two chromosomes that are alike in structure and size</a:t>
            </a:r>
          </a:p>
          <a:p>
            <a:pPr marL="628650" lvl="1" indent="-171450">
              <a:buFont typeface="Arial"/>
              <a:buChar char="•"/>
            </a:pPr>
            <a:r>
              <a:rPr lang="en-US" b="1" dirty="0" smtClean="0"/>
              <a:t>carry genetic information for the same set of hereditary characteristics. </a:t>
            </a:r>
          </a:p>
          <a:p>
            <a:pPr marL="628650" lvl="1" indent="-171450">
              <a:buFont typeface="Arial"/>
              <a:buChar char="•"/>
            </a:pPr>
            <a:r>
              <a:rPr lang="en-US" b="1" dirty="0" smtClean="0"/>
              <a:t>One chromosome from</a:t>
            </a:r>
            <a:r>
              <a:rPr lang="en-US" b="1" baseline="0" dirty="0" smtClean="0"/>
              <a:t> </a:t>
            </a:r>
            <a:r>
              <a:rPr lang="en-US" b="1" dirty="0" smtClean="0"/>
              <a:t>female,</a:t>
            </a:r>
            <a:r>
              <a:rPr lang="en-US" b="1" baseline="0" dirty="0" smtClean="0"/>
              <a:t> the other from the male parent</a:t>
            </a:r>
            <a:endParaRPr lang="en-US" b="1" dirty="0" smtClean="0"/>
          </a:p>
          <a:p>
            <a:endParaRPr lang="en-US" dirty="0" smtClean="0"/>
          </a:p>
          <a:p>
            <a:r>
              <a:rPr lang="en-US" dirty="0" smtClean="0"/>
              <a:t>Example</a:t>
            </a:r>
            <a:r>
              <a:rPr lang="en-US" baseline="0" dirty="0" smtClean="0"/>
              <a:t> - </a:t>
            </a:r>
            <a:r>
              <a:rPr lang="en-US" dirty="0" smtClean="0"/>
              <a:t>Each of us has two copies of the gene for blood type on chromosome pair number 9. One copy is inherited from our mother, the other from our father. There are three versions (called “alleles”) of this gene: A, B, and O. A person's blood type is determined by which allele he/she inherits from each parent</a:t>
            </a:r>
          </a:p>
          <a:p>
            <a:endParaRPr lang="en-US" dirty="0" smtClean="0"/>
          </a:p>
          <a:p>
            <a:r>
              <a:rPr lang="en-US" dirty="0" smtClean="0"/>
              <a:t>alleles – two forms of a gene </a:t>
            </a:r>
            <a:endParaRPr lang="en-US" dirty="0"/>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7</a:t>
            </a:fld>
            <a:endParaRPr lang="en-US"/>
          </a:p>
        </p:txBody>
      </p:sp>
    </p:spTree>
    <p:extLst>
      <p:ext uri="{BB962C8B-B14F-4D97-AF65-F5344CB8AC3E}">
        <p14:creationId xmlns:p14="http://schemas.microsoft.com/office/powerpoint/2010/main" val="151271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buNone/>
            </a:pPr>
            <a:r>
              <a:rPr lang="en-US" dirty="0" smtClean="0">
                <a:latin typeface="Arial" charset="0"/>
              </a:rPr>
              <a:t>Before cell div. chromosomes double</a:t>
            </a:r>
          </a:p>
          <a:p>
            <a:pPr lvl="1">
              <a:buFont typeface="Times" charset="0"/>
              <a:buChar char="•"/>
            </a:pPr>
            <a:r>
              <a:rPr lang="en-US" baseline="0" dirty="0" smtClean="0">
                <a:latin typeface="Arial" charset="0"/>
              </a:rPr>
              <a:t>Chromatids are the identical DNA molecules</a:t>
            </a:r>
            <a:r>
              <a:rPr lang="en-US" dirty="0" smtClean="0">
                <a:latin typeface="Arial" charset="0"/>
              </a:rPr>
              <a:t>, each arm</a:t>
            </a:r>
            <a:r>
              <a:rPr lang="en-US" baseline="0" dirty="0" smtClean="0">
                <a:latin typeface="Arial" charset="0"/>
              </a:rPr>
              <a:t> is connected by a sister chromatid</a:t>
            </a:r>
            <a:endParaRPr lang="en-US" dirty="0" smtClean="0">
              <a:latin typeface="Arial" charset="0"/>
            </a:endParaRPr>
          </a:p>
          <a:p>
            <a:pPr lvl="1">
              <a:buFont typeface="Times" charset="0"/>
              <a:buChar char="•"/>
            </a:pPr>
            <a:r>
              <a:rPr lang="en-US" u="sng" dirty="0" smtClean="0">
                <a:latin typeface="Arial" charset="0"/>
              </a:rPr>
              <a:t>Centromere</a:t>
            </a:r>
            <a:r>
              <a:rPr lang="en-US" dirty="0" smtClean="0">
                <a:latin typeface="Arial" charset="0"/>
              </a:rPr>
              <a:t>: connects</a:t>
            </a:r>
            <a:r>
              <a:rPr lang="en-US" baseline="0" dirty="0" smtClean="0">
                <a:latin typeface="Arial" charset="0"/>
              </a:rPr>
              <a:t> the </a:t>
            </a:r>
            <a:r>
              <a:rPr lang="en-US" dirty="0" smtClean="0">
                <a:latin typeface="Arial" charset="0"/>
              </a:rPr>
              <a:t>constricted region, attachment point for spindle microtubules during cell division</a:t>
            </a:r>
          </a:p>
          <a:p>
            <a:pPr lvl="1">
              <a:buFont typeface="Times" charset="0"/>
              <a:buChar char="•"/>
            </a:pPr>
            <a:r>
              <a:rPr lang="en-US" dirty="0" smtClean="0">
                <a:latin typeface="Arial" charset="0"/>
              </a:rPr>
              <a:t>handle</a:t>
            </a:r>
          </a:p>
          <a:p>
            <a:endParaRPr lang="en-US" dirty="0"/>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8</a:t>
            </a:fld>
            <a:endParaRPr lang="en-US"/>
          </a:p>
        </p:txBody>
      </p:sp>
    </p:spTree>
    <p:extLst>
      <p:ext uri="{BB962C8B-B14F-4D97-AF65-F5344CB8AC3E}">
        <p14:creationId xmlns:p14="http://schemas.microsoft.com/office/powerpoint/2010/main" val="116357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84CBCD-3D18-B64A-89BF-5E7E49D8EA89}" type="slidenum">
              <a:rPr lang="en-US" smtClean="0"/>
              <a:pPr>
                <a:defRPr/>
              </a:pPr>
              <a:t>9</a:t>
            </a:fld>
            <a:endParaRPr lang="en-US"/>
          </a:p>
        </p:txBody>
      </p:sp>
    </p:spTree>
    <p:extLst>
      <p:ext uri="{BB962C8B-B14F-4D97-AF65-F5344CB8AC3E}">
        <p14:creationId xmlns:p14="http://schemas.microsoft.com/office/powerpoint/2010/main" val="67766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44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80318B7-D343-A847-AACC-B96641E779E8}" type="datetime1">
              <a:rPr lang="en-US"/>
              <a:pPr>
                <a:defRPr/>
              </a:pPr>
              <a:t>8/30/18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564C5-407D-5A4F-8944-5568EECA5EA8}" type="slidenum">
              <a:rPr lang="en-US"/>
              <a:pPr>
                <a:defRPr/>
              </a:pPr>
              <a:t>‹#›</a:t>
            </a:fld>
            <a:endParaRPr lang="en-US"/>
          </a:p>
        </p:txBody>
      </p:sp>
    </p:spTree>
    <p:extLst>
      <p:ext uri="{BB962C8B-B14F-4D97-AF65-F5344CB8AC3E}">
        <p14:creationId xmlns:p14="http://schemas.microsoft.com/office/powerpoint/2010/main" val="306730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66EAE5F-C575-F34A-9F09-50A862C39A5A}" type="datetime1">
              <a:rPr lang="en-US"/>
              <a:pPr>
                <a:defRPr/>
              </a:pPr>
              <a:t>8/30/18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86884D-2D4D-A244-B04F-2B819BDDE4EB}" type="slidenum">
              <a:rPr lang="en-US"/>
              <a:pPr>
                <a:defRPr/>
              </a:pPr>
              <a:t>‹#›</a:t>
            </a:fld>
            <a:endParaRPr lang="en-US"/>
          </a:p>
        </p:txBody>
      </p:sp>
    </p:spTree>
    <p:extLst>
      <p:ext uri="{BB962C8B-B14F-4D97-AF65-F5344CB8AC3E}">
        <p14:creationId xmlns:p14="http://schemas.microsoft.com/office/powerpoint/2010/main" val="292564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2C4868B-756E-1948-9FD1-71BD9C6190A7}" type="datetime1">
              <a:rPr lang="en-US"/>
              <a:pPr>
                <a:defRPr/>
              </a:pPr>
              <a:t>8/30/18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C7FF1B-67E2-3B48-8975-F3D96DEB8BB7}" type="slidenum">
              <a:rPr lang="en-US"/>
              <a:pPr>
                <a:defRPr/>
              </a:pPr>
              <a:t>‹#›</a:t>
            </a:fld>
            <a:endParaRPr lang="en-US"/>
          </a:p>
        </p:txBody>
      </p:sp>
    </p:spTree>
    <p:extLst>
      <p:ext uri="{BB962C8B-B14F-4D97-AF65-F5344CB8AC3E}">
        <p14:creationId xmlns:p14="http://schemas.microsoft.com/office/powerpoint/2010/main" val="1984481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1B87F2A-0B24-0547-AF56-4185B14C8189}" type="datetime1">
              <a:rPr lang="en-US"/>
              <a:pPr>
                <a:defRPr/>
              </a:pPr>
              <a:t>8/30/18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FDC02-66B2-CD49-A93A-C1BFCAA6878E}" type="slidenum">
              <a:rPr lang="en-US"/>
              <a:pPr>
                <a:defRPr/>
              </a:pPr>
              <a:t>‹#›</a:t>
            </a:fld>
            <a:endParaRPr lang="en-US"/>
          </a:p>
        </p:txBody>
      </p:sp>
    </p:spTree>
    <p:extLst>
      <p:ext uri="{BB962C8B-B14F-4D97-AF65-F5344CB8AC3E}">
        <p14:creationId xmlns:p14="http://schemas.microsoft.com/office/powerpoint/2010/main" val="53454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550133D-F9AB-884D-B1D6-1FFFE23B9F3B}" type="datetime1">
              <a:rPr lang="en-US"/>
              <a:pPr>
                <a:defRPr/>
              </a:pPr>
              <a:t>8/30/18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C5C08-1110-5B42-B1BE-3F61F03A5881}" type="slidenum">
              <a:rPr lang="en-US"/>
              <a:pPr>
                <a:defRPr/>
              </a:pPr>
              <a:t>‹#›</a:t>
            </a:fld>
            <a:endParaRPr lang="en-US"/>
          </a:p>
        </p:txBody>
      </p:sp>
    </p:spTree>
    <p:extLst>
      <p:ext uri="{BB962C8B-B14F-4D97-AF65-F5344CB8AC3E}">
        <p14:creationId xmlns:p14="http://schemas.microsoft.com/office/powerpoint/2010/main" val="120350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A6B5994-4744-1040-A457-A1AE9E913869}" type="datetime1">
              <a:rPr lang="en-US"/>
              <a:pPr>
                <a:defRPr/>
              </a:pPr>
              <a:t>8/30/18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84867E-7F8D-E54B-9B8A-4A3529E9844F}" type="slidenum">
              <a:rPr lang="en-US"/>
              <a:pPr>
                <a:defRPr/>
              </a:pPr>
              <a:t>‹#›</a:t>
            </a:fld>
            <a:endParaRPr lang="en-US"/>
          </a:p>
        </p:txBody>
      </p:sp>
    </p:spTree>
    <p:extLst>
      <p:ext uri="{BB962C8B-B14F-4D97-AF65-F5344CB8AC3E}">
        <p14:creationId xmlns:p14="http://schemas.microsoft.com/office/powerpoint/2010/main" val="209746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5568901-A0E3-2846-8F7F-5B420375F2E5}" type="datetime1">
              <a:rPr lang="en-US"/>
              <a:pPr>
                <a:defRPr/>
              </a:pPr>
              <a:t>8/30/18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587066-3BDF-3641-8D85-3E819609B7A3}" type="slidenum">
              <a:rPr lang="en-US"/>
              <a:pPr>
                <a:defRPr/>
              </a:pPr>
              <a:t>‹#›</a:t>
            </a:fld>
            <a:endParaRPr lang="en-US"/>
          </a:p>
        </p:txBody>
      </p:sp>
    </p:spTree>
    <p:extLst>
      <p:ext uri="{BB962C8B-B14F-4D97-AF65-F5344CB8AC3E}">
        <p14:creationId xmlns:p14="http://schemas.microsoft.com/office/powerpoint/2010/main" val="309908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DE9E8A20-48AF-0848-A0E5-DD9D59822879}" type="datetime1">
              <a:rPr lang="en-US"/>
              <a:pPr>
                <a:defRPr/>
              </a:pPr>
              <a:t>8/30/18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397E95-175D-C74A-AF21-C3B77150D3DE}" type="slidenum">
              <a:rPr lang="en-US"/>
              <a:pPr>
                <a:defRPr/>
              </a:pPr>
              <a:t>‹#›</a:t>
            </a:fld>
            <a:endParaRPr lang="en-US"/>
          </a:p>
        </p:txBody>
      </p:sp>
    </p:spTree>
    <p:extLst>
      <p:ext uri="{BB962C8B-B14F-4D97-AF65-F5344CB8AC3E}">
        <p14:creationId xmlns:p14="http://schemas.microsoft.com/office/powerpoint/2010/main" val="236049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EA26576-4DA5-CF4A-B045-1193C409E51C}" type="datetime1">
              <a:rPr lang="en-US"/>
              <a:pPr>
                <a:defRPr/>
              </a:pPr>
              <a:t>8/30/18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810E3B-0514-9A45-B9E8-3F0DF2472C7C}" type="slidenum">
              <a:rPr lang="en-US"/>
              <a:pPr>
                <a:defRPr/>
              </a:pPr>
              <a:t>‹#›</a:t>
            </a:fld>
            <a:endParaRPr lang="en-US"/>
          </a:p>
        </p:txBody>
      </p:sp>
    </p:spTree>
    <p:extLst>
      <p:ext uri="{BB962C8B-B14F-4D97-AF65-F5344CB8AC3E}">
        <p14:creationId xmlns:p14="http://schemas.microsoft.com/office/powerpoint/2010/main" val="65898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3D7BA6B-4BA9-8045-B336-9B9E5BF7F73E}" type="datetime1">
              <a:rPr lang="en-US"/>
              <a:pPr>
                <a:defRPr/>
              </a:pPr>
              <a:t>8/30/18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1811DF-B6AF-7C40-979C-B9A9844D1C10}" type="slidenum">
              <a:rPr lang="en-US"/>
              <a:pPr>
                <a:defRPr/>
              </a:pPr>
              <a:t>‹#›</a:t>
            </a:fld>
            <a:endParaRPr lang="en-US"/>
          </a:p>
        </p:txBody>
      </p:sp>
    </p:spTree>
    <p:extLst>
      <p:ext uri="{BB962C8B-B14F-4D97-AF65-F5344CB8AC3E}">
        <p14:creationId xmlns:p14="http://schemas.microsoft.com/office/powerpoint/2010/main" val="354988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C835F2C-3A14-7640-A57D-9787EA1F90C3}" type="datetime1">
              <a:rPr lang="en-US"/>
              <a:pPr>
                <a:defRPr/>
              </a:pPr>
              <a:t>8/30/18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D78F88-B27D-104F-82B3-E2F87DA335D7}" type="slidenum">
              <a:rPr lang="en-US"/>
              <a:pPr>
                <a:defRPr/>
              </a:pPr>
              <a:t>‹#›</a:t>
            </a:fld>
            <a:endParaRPr lang="en-US"/>
          </a:p>
        </p:txBody>
      </p:sp>
    </p:spTree>
    <p:extLst>
      <p:ext uri="{BB962C8B-B14F-4D97-AF65-F5344CB8AC3E}">
        <p14:creationId xmlns:p14="http://schemas.microsoft.com/office/powerpoint/2010/main" val="2946535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aseline="0">
                <a:ea typeface="Osaka" charset="0"/>
                <a:cs typeface="Osaka" charset="0"/>
              </a:defRPr>
            </a:lvl1pPr>
          </a:lstStyle>
          <a:p>
            <a:pPr>
              <a:defRPr/>
            </a:pPr>
            <a:fld id="{C129CFE8-2CFC-804C-A3C2-1F56BC845EC4}" type="datetime1">
              <a:rPr lang="en-US"/>
              <a:pPr>
                <a:defRPr/>
              </a:pPr>
              <a:t>8/30/18</a:t>
            </a:fld>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aseline="0">
                <a:latin typeface="Arial" pitchFamily="34"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aseline="0">
                <a:ea typeface="Osaka" charset="0"/>
                <a:cs typeface="Osaka" charset="0"/>
              </a:defRPr>
            </a:lvl1pPr>
          </a:lstStyle>
          <a:p>
            <a:pPr>
              <a:defRPr/>
            </a:pPr>
            <a:fld id="{BAC84007-2302-C544-87A1-E75B3D2806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Arial" pitchFamily="34" charset="0"/>
          <a:ea typeface="Osaka" pitchFamily="84" charset="-128"/>
          <a:cs typeface="Osaka" charset="0"/>
        </a:defRPr>
      </a:lvl2pPr>
      <a:lvl3pPr algn="ctr" rtl="0" eaLnBrk="0" fontAlgn="base" hangingPunct="0">
        <a:spcBef>
          <a:spcPct val="0"/>
        </a:spcBef>
        <a:spcAft>
          <a:spcPct val="0"/>
        </a:spcAft>
        <a:defRPr sz="4400">
          <a:solidFill>
            <a:schemeClr val="tx2"/>
          </a:solidFill>
          <a:latin typeface="Arial" pitchFamily="34" charset="0"/>
          <a:ea typeface="Osaka" pitchFamily="84" charset="-128"/>
          <a:cs typeface="Osaka" charset="0"/>
        </a:defRPr>
      </a:lvl3pPr>
      <a:lvl4pPr algn="ctr" rtl="0" eaLnBrk="0" fontAlgn="base" hangingPunct="0">
        <a:spcBef>
          <a:spcPct val="0"/>
        </a:spcBef>
        <a:spcAft>
          <a:spcPct val="0"/>
        </a:spcAft>
        <a:defRPr sz="4400">
          <a:solidFill>
            <a:schemeClr val="tx2"/>
          </a:solidFill>
          <a:latin typeface="Arial" pitchFamily="34" charset="0"/>
          <a:ea typeface="Osaka" pitchFamily="84" charset="-128"/>
          <a:cs typeface="Osaka" charset="0"/>
        </a:defRPr>
      </a:lvl4pPr>
      <a:lvl5pPr algn="ctr" rtl="0" eaLnBrk="0" fontAlgn="base" hangingPunct="0">
        <a:spcBef>
          <a:spcPct val="0"/>
        </a:spcBef>
        <a:spcAft>
          <a:spcPct val="0"/>
        </a:spcAft>
        <a:defRPr sz="4400">
          <a:solidFill>
            <a:schemeClr val="tx2"/>
          </a:solidFill>
          <a:latin typeface="Arial" pitchFamily="34" charset="0"/>
          <a:ea typeface="Osaka" pitchFamily="84" charset="-128"/>
          <a:cs typeface="Osaka" charset="0"/>
        </a:defRPr>
      </a:lvl5pPr>
      <a:lvl6pPr marL="457200" algn="ctr" rtl="0" fontAlgn="base">
        <a:spcBef>
          <a:spcPct val="0"/>
        </a:spcBef>
        <a:spcAft>
          <a:spcPct val="0"/>
        </a:spcAft>
        <a:defRPr sz="4400">
          <a:solidFill>
            <a:schemeClr val="tx2"/>
          </a:solidFill>
          <a:latin typeface="Arial" pitchFamily="34" charset="0"/>
          <a:ea typeface="Osaka" pitchFamily="84" charset="-128"/>
        </a:defRPr>
      </a:lvl6pPr>
      <a:lvl7pPr marL="914400" algn="ctr" rtl="0" fontAlgn="base">
        <a:spcBef>
          <a:spcPct val="0"/>
        </a:spcBef>
        <a:spcAft>
          <a:spcPct val="0"/>
        </a:spcAft>
        <a:defRPr sz="4400">
          <a:solidFill>
            <a:schemeClr val="tx2"/>
          </a:solidFill>
          <a:latin typeface="Arial" pitchFamily="34" charset="0"/>
          <a:ea typeface="Osaka" pitchFamily="84" charset="-128"/>
        </a:defRPr>
      </a:lvl7pPr>
      <a:lvl8pPr marL="1371600" algn="ctr" rtl="0" fontAlgn="base">
        <a:spcBef>
          <a:spcPct val="0"/>
        </a:spcBef>
        <a:spcAft>
          <a:spcPct val="0"/>
        </a:spcAft>
        <a:defRPr sz="4400">
          <a:solidFill>
            <a:schemeClr val="tx2"/>
          </a:solidFill>
          <a:latin typeface="Arial" pitchFamily="34" charset="0"/>
          <a:ea typeface="Osaka" pitchFamily="84" charset="-128"/>
        </a:defRPr>
      </a:lvl8pPr>
      <a:lvl9pPr marL="1828800" algn="ctr" rtl="0" fontAlgn="base">
        <a:spcBef>
          <a:spcPct val="0"/>
        </a:spcBef>
        <a:spcAft>
          <a:spcPct val="0"/>
        </a:spcAft>
        <a:defRPr sz="4400">
          <a:solidFill>
            <a:schemeClr val="tx2"/>
          </a:solidFill>
          <a:latin typeface="Arial" pitchFamily="34" charset="0"/>
          <a:ea typeface="Osaka"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4.png"/><Relationship Id="rId1" Type="http://schemas.microsoft.com/office/2007/relationships/media" Target="../media/media2.mp4"/><Relationship Id="rId2" Type="http://schemas.openxmlformats.org/officeDocument/2006/relationships/video" Target="../media/media2.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026"/>
          <p:cNvSpPr>
            <a:spLocks noGrp="1" noChangeArrowheads="1"/>
          </p:cNvSpPr>
          <p:nvPr>
            <p:ph type="ctrTitle" idx="4294967295"/>
          </p:nvPr>
        </p:nvSpPr>
        <p:spPr>
          <a:xfrm>
            <a:off x="1066800" y="914400"/>
            <a:ext cx="7315200" cy="1143000"/>
          </a:xfrm>
        </p:spPr>
        <p:txBody>
          <a:bodyPr/>
          <a:lstStyle/>
          <a:p>
            <a:pPr eaLnBrk="1" hangingPunct="1">
              <a:defRPr/>
            </a:pPr>
            <a:r>
              <a:rPr lang="en-US" dirty="0" smtClean="0">
                <a:latin typeface="Arial" charset="0"/>
                <a:ea typeface="Osaka" charset="0"/>
              </a:rPr>
              <a:t>Chromosomes &amp;</a:t>
            </a:r>
            <a:br>
              <a:rPr lang="en-US" dirty="0" smtClean="0">
                <a:latin typeface="Arial" charset="0"/>
                <a:ea typeface="Osaka" charset="0"/>
              </a:rPr>
            </a:br>
            <a:r>
              <a:rPr lang="en-US" dirty="0" smtClean="0">
                <a:latin typeface="Arial" charset="0"/>
                <a:ea typeface="Osaka" charset="0"/>
              </a:rPr>
              <a:t>The Cell Cycle</a:t>
            </a:r>
            <a:endParaRPr lang="en-US" sz="4800" dirty="0">
              <a:latin typeface="Arial" charset="0"/>
              <a:ea typeface="Osaka" charset="0"/>
            </a:endParaRPr>
          </a:p>
        </p:txBody>
      </p:sp>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b="8319"/>
          <a:stretch/>
        </p:blipFill>
        <p:spPr bwMode="auto">
          <a:xfrm>
            <a:off x="2971800" y="2743200"/>
            <a:ext cx="384923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4800" b="1" dirty="0">
                <a:solidFill>
                  <a:srgbClr val="000000"/>
                </a:solidFill>
                <a:latin typeface="Arial" charset="0"/>
              </a:rPr>
              <a:t>Concept </a:t>
            </a:r>
            <a:r>
              <a:rPr lang="en-US" sz="4800" b="1" dirty="0" smtClean="0">
                <a:solidFill>
                  <a:srgbClr val="000000"/>
                </a:solidFill>
                <a:latin typeface="Arial" charset="0"/>
              </a:rPr>
              <a:t>Check</a:t>
            </a:r>
            <a:endParaRPr lang="en-US" sz="4800" b="1" dirty="0">
              <a:solidFill>
                <a:srgbClr val="000000"/>
              </a:solidFill>
              <a:latin typeface="Arial" charset="0"/>
            </a:endParaRPr>
          </a:p>
        </p:txBody>
      </p:sp>
      <p:sp>
        <p:nvSpPr>
          <p:cNvPr id="34819" name="Content Placeholder 2"/>
          <p:cNvSpPr>
            <a:spLocks noGrp="1"/>
          </p:cNvSpPr>
          <p:nvPr>
            <p:ph idx="1"/>
          </p:nvPr>
        </p:nvSpPr>
        <p:spPr>
          <a:xfrm>
            <a:off x="457200" y="1600200"/>
            <a:ext cx="8229600" cy="533400"/>
          </a:xfrm>
        </p:spPr>
        <p:txBody>
          <a:bodyPr/>
          <a:lstStyle/>
          <a:p>
            <a:pPr marL="0" indent="0">
              <a:buFontTx/>
              <a:buNone/>
            </a:pPr>
            <a:r>
              <a:rPr lang="en-US" sz="2800" b="1">
                <a:latin typeface="Arial" charset="0"/>
              </a:rPr>
              <a:t>Diploid cells have</a:t>
            </a:r>
          </a:p>
        </p:txBody>
      </p:sp>
      <p:sp>
        <p:nvSpPr>
          <p:cNvPr id="34821" name="TextBox 1"/>
          <p:cNvSpPr txBox="1">
            <a:spLocks noChangeArrowheads="1"/>
          </p:cNvSpPr>
          <p:nvPr/>
        </p:nvSpPr>
        <p:spPr bwMode="auto">
          <a:xfrm>
            <a:off x="1066800" y="2286000"/>
            <a:ext cx="5181600" cy="168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514350" indent="-514350" algn="l" eaLnBrk="1" hangingPunct="1">
              <a:lnSpc>
                <a:spcPct val="140000"/>
              </a:lnSpc>
              <a:buFont typeface="+mj-lt"/>
              <a:buAutoNum type="alphaLcPeriod"/>
            </a:pPr>
            <a:r>
              <a:rPr lang="en-US" sz="2800" dirty="0"/>
              <a:t>two chromosomes.</a:t>
            </a:r>
          </a:p>
          <a:p>
            <a:pPr marL="514350" indent="-514350" algn="l" eaLnBrk="1" hangingPunct="1">
              <a:lnSpc>
                <a:spcPct val="140000"/>
              </a:lnSpc>
              <a:buFont typeface="+mj-lt"/>
              <a:buAutoNum type="alphaLcPeriod"/>
            </a:pPr>
            <a:r>
              <a:rPr lang="en-US" sz="2800" dirty="0"/>
              <a:t>two sets of chromosomes.</a:t>
            </a:r>
          </a:p>
          <a:p>
            <a:pPr marL="514350" indent="-514350" algn="l" eaLnBrk="1" hangingPunct="1">
              <a:lnSpc>
                <a:spcPct val="140000"/>
              </a:lnSpc>
              <a:buFont typeface="+mj-lt"/>
              <a:buAutoNum type="alphaLcPeriod"/>
            </a:pPr>
            <a:r>
              <a:rPr lang="en-US" sz="2800" dirty="0"/>
              <a:t>one set of chromosomes.</a:t>
            </a:r>
          </a:p>
          <a:p>
            <a:pPr marL="514350" indent="-514350" algn="l" eaLnBrk="1" hangingPunct="1">
              <a:lnSpc>
                <a:spcPct val="140000"/>
              </a:lnSpc>
              <a:buFont typeface="+mj-lt"/>
              <a:buAutoNum type="alphaLcPeriod"/>
            </a:pPr>
            <a:r>
              <a:rPr lang="en-US" sz="2800" dirty="0"/>
              <a:t>two pairs of homologous chromosomes.</a:t>
            </a:r>
          </a:p>
        </p:txBody>
      </p:sp>
    </p:spTree>
    <p:extLst>
      <p:ext uri="{BB962C8B-B14F-4D97-AF65-F5344CB8AC3E}">
        <p14:creationId xmlns:p14="http://schemas.microsoft.com/office/powerpoint/2010/main" val="41611043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4800" b="1" dirty="0">
                <a:solidFill>
                  <a:srgbClr val="000000"/>
                </a:solidFill>
                <a:latin typeface="Arial" charset="0"/>
              </a:rPr>
              <a:t>Concept </a:t>
            </a:r>
            <a:r>
              <a:rPr lang="en-US" sz="4800" b="1" dirty="0" smtClean="0">
                <a:solidFill>
                  <a:srgbClr val="000000"/>
                </a:solidFill>
                <a:latin typeface="Arial" charset="0"/>
              </a:rPr>
              <a:t>Check</a:t>
            </a:r>
            <a:endParaRPr lang="en-US" sz="4800" b="1" dirty="0">
              <a:solidFill>
                <a:srgbClr val="000000"/>
              </a:solidFill>
              <a:latin typeface="Arial" charset="0"/>
            </a:endParaRPr>
          </a:p>
        </p:txBody>
      </p:sp>
      <p:sp>
        <p:nvSpPr>
          <p:cNvPr id="34819" name="Content Placeholder 2"/>
          <p:cNvSpPr>
            <a:spLocks noGrp="1"/>
          </p:cNvSpPr>
          <p:nvPr>
            <p:ph idx="1"/>
          </p:nvPr>
        </p:nvSpPr>
        <p:spPr>
          <a:xfrm>
            <a:off x="457200" y="1600200"/>
            <a:ext cx="8229600" cy="533400"/>
          </a:xfrm>
        </p:spPr>
        <p:txBody>
          <a:bodyPr/>
          <a:lstStyle/>
          <a:p>
            <a:pPr marL="0" indent="0">
              <a:buFontTx/>
              <a:buNone/>
            </a:pPr>
            <a:r>
              <a:rPr lang="en-US" sz="2800" b="1" dirty="0" smtClean="0">
                <a:latin typeface="Arial" charset="0"/>
              </a:rPr>
              <a:t>What are homologous chromosomes? </a:t>
            </a:r>
            <a:endParaRPr lang="en-US" sz="2800" b="1" dirty="0">
              <a:latin typeface="Arial" charset="0"/>
            </a:endParaRPr>
          </a:p>
        </p:txBody>
      </p:sp>
      <p:sp>
        <p:nvSpPr>
          <p:cNvPr id="34821" name="TextBox 1"/>
          <p:cNvSpPr txBox="1">
            <a:spLocks noChangeArrowheads="1"/>
          </p:cNvSpPr>
          <p:nvPr/>
        </p:nvSpPr>
        <p:spPr bwMode="auto">
          <a:xfrm>
            <a:off x="1066800" y="2286000"/>
            <a:ext cx="5181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ＭＳ Ｐゴシック" charset="0"/>
              </a:defRPr>
            </a:lvl1pPr>
            <a:lvl2pPr marL="37931725" indent="-37474525">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marL="457200" indent="-457200" algn="l">
              <a:buFont typeface="Arial"/>
              <a:buChar char="•"/>
            </a:pPr>
            <a:r>
              <a:rPr lang="en-US" sz="2400" baseline="0" dirty="0">
                <a:latin typeface="Arial"/>
                <a:cs typeface="Arial"/>
              </a:rPr>
              <a:t>Two chromosomes that are alike in structure and size</a:t>
            </a:r>
          </a:p>
          <a:p>
            <a:pPr marL="457200" indent="-457200" algn="l">
              <a:buFont typeface="Arial"/>
              <a:buChar char="•"/>
            </a:pPr>
            <a:r>
              <a:rPr lang="en-US" sz="2400" baseline="0" dirty="0">
                <a:latin typeface="Arial"/>
                <a:cs typeface="Arial"/>
              </a:rPr>
              <a:t>carry genetic information for the same set of hereditary characteristics. </a:t>
            </a:r>
          </a:p>
          <a:p>
            <a:pPr marL="457200" indent="-457200" algn="l">
              <a:buFont typeface="Arial"/>
              <a:buChar char="•"/>
            </a:pPr>
            <a:r>
              <a:rPr lang="en-US" sz="2400" baseline="0" dirty="0">
                <a:latin typeface="Arial"/>
                <a:cs typeface="Arial"/>
              </a:rPr>
              <a:t>One chromosome from female, the other from the male parent</a:t>
            </a:r>
          </a:p>
        </p:txBody>
      </p:sp>
    </p:spTree>
    <p:extLst>
      <p:ext uri="{BB962C8B-B14F-4D97-AF65-F5344CB8AC3E}">
        <p14:creationId xmlns:p14="http://schemas.microsoft.com/office/powerpoint/2010/main" val="598153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04800"/>
            <a:ext cx="7772400" cy="1143000"/>
          </a:xfrm>
        </p:spPr>
        <p:txBody>
          <a:bodyPr/>
          <a:lstStyle/>
          <a:p>
            <a:r>
              <a:rPr lang="en-US" dirty="0" smtClean="0"/>
              <a:t>The Cell Cycle Overview</a:t>
            </a:r>
            <a:endParaRPr lang="en-US" dirty="0"/>
          </a:p>
        </p:txBody>
      </p:sp>
      <p:pic>
        <p:nvPicPr>
          <p:cNvPr id="2" name="0201_cell_cyc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4500" y="635000"/>
            <a:ext cx="8255000" cy="5588000"/>
          </a:xfrm>
          <a:prstGeom prst="rect">
            <a:avLst/>
          </a:prstGeom>
        </p:spPr>
      </p:pic>
    </p:spTree>
    <p:extLst>
      <p:ext uri="{BB962C8B-B14F-4D97-AF65-F5344CB8AC3E}">
        <p14:creationId xmlns:p14="http://schemas.microsoft.com/office/powerpoint/2010/main" val="26478858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1029" descr="cell-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43200"/>
            <a:ext cx="3855824"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title"/>
          </p:nvPr>
        </p:nvSpPr>
        <p:spPr>
          <a:xfrm>
            <a:off x="685800" y="228600"/>
            <a:ext cx="7772400" cy="1143000"/>
          </a:xfrm>
        </p:spPr>
        <p:txBody>
          <a:bodyPr/>
          <a:lstStyle/>
          <a:p>
            <a:pPr eaLnBrk="1" hangingPunct="1">
              <a:defRPr/>
            </a:pPr>
            <a:r>
              <a:rPr lang="en-US" dirty="0" smtClean="0">
                <a:latin typeface="Arial" charset="0"/>
                <a:ea typeface="Osaka" charset="0"/>
              </a:rPr>
              <a:t>The Cell </a:t>
            </a:r>
            <a:r>
              <a:rPr lang="en-US" dirty="0">
                <a:latin typeface="Arial" charset="0"/>
                <a:ea typeface="Osaka" charset="0"/>
              </a:rPr>
              <a:t>Life Cycle</a:t>
            </a:r>
          </a:p>
        </p:txBody>
      </p:sp>
      <p:sp>
        <p:nvSpPr>
          <p:cNvPr id="121860" name="Rectangle 3"/>
          <p:cNvSpPr>
            <a:spLocks noGrp="1" noChangeArrowheads="1"/>
          </p:cNvSpPr>
          <p:nvPr>
            <p:ph type="body" idx="1"/>
          </p:nvPr>
        </p:nvSpPr>
        <p:spPr>
          <a:xfrm>
            <a:off x="3429000" y="2971800"/>
            <a:ext cx="5715000" cy="3886200"/>
          </a:xfrm>
        </p:spPr>
        <p:txBody>
          <a:bodyPr/>
          <a:lstStyle/>
          <a:p>
            <a:pPr marL="0" indent="0" eaLnBrk="1" hangingPunct="1">
              <a:lnSpc>
                <a:spcPct val="90000"/>
              </a:lnSpc>
              <a:buNone/>
              <a:defRPr/>
            </a:pPr>
            <a:r>
              <a:rPr lang="en-US" sz="2800" dirty="0" smtClean="0">
                <a:latin typeface="Arial" charset="0"/>
                <a:ea typeface="Osaka" charset="0"/>
              </a:rPr>
              <a:t>Includes </a:t>
            </a:r>
            <a:r>
              <a:rPr lang="en-US" sz="2800" i="1" dirty="0" smtClean="0">
                <a:latin typeface="Arial" charset="0"/>
                <a:ea typeface="Osaka" charset="0"/>
              </a:rPr>
              <a:t>two </a:t>
            </a:r>
            <a:r>
              <a:rPr lang="en-US" sz="2800" dirty="0">
                <a:latin typeface="Arial" charset="0"/>
                <a:ea typeface="Osaka" charset="0"/>
              </a:rPr>
              <a:t>major </a:t>
            </a:r>
            <a:r>
              <a:rPr lang="en-US" sz="2800" dirty="0" smtClean="0">
                <a:latin typeface="Arial" charset="0"/>
                <a:ea typeface="Osaka" charset="0"/>
              </a:rPr>
              <a:t>stages:</a:t>
            </a:r>
            <a:endParaRPr lang="en-US" sz="2800" dirty="0">
              <a:latin typeface="Arial" charset="0"/>
              <a:ea typeface="Osaka" charset="0"/>
            </a:endParaRPr>
          </a:p>
          <a:p>
            <a:pPr lvl="1" eaLnBrk="1" hangingPunct="1">
              <a:lnSpc>
                <a:spcPct val="90000"/>
              </a:lnSpc>
              <a:defRPr/>
            </a:pPr>
            <a:r>
              <a:rPr lang="en-US" b="1" dirty="0" smtClean="0">
                <a:latin typeface="Arial" charset="0"/>
                <a:ea typeface="Osaka" charset="0"/>
              </a:rPr>
              <a:t>Interphase</a:t>
            </a:r>
          </a:p>
          <a:p>
            <a:pPr lvl="2" eaLnBrk="1" hangingPunct="1">
              <a:lnSpc>
                <a:spcPct val="90000"/>
              </a:lnSpc>
              <a:defRPr/>
            </a:pPr>
            <a:r>
              <a:rPr lang="en-US" sz="2000" b="1" dirty="0" smtClean="0">
                <a:latin typeface="Arial" charset="0"/>
                <a:ea typeface="Osaka" charset="0"/>
              </a:rPr>
              <a:t>G1</a:t>
            </a:r>
          </a:p>
          <a:p>
            <a:pPr lvl="2" eaLnBrk="1" hangingPunct="1">
              <a:lnSpc>
                <a:spcPct val="90000"/>
              </a:lnSpc>
              <a:defRPr/>
            </a:pPr>
            <a:r>
              <a:rPr lang="en-US" sz="2000" b="1" dirty="0" smtClean="0">
                <a:latin typeface="Arial" charset="0"/>
                <a:ea typeface="Osaka" charset="0"/>
              </a:rPr>
              <a:t>S</a:t>
            </a:r>
          </a:p>
          <a:p>
            <a:pPr lvl="2" eaLnBrk="1" hangingPunct="1">
              <a:lnSpc>
                <a:spcPct val="90000"/>
              </a:lnSpc>
              <a:defRPr/>
            </a:pPr>
            <a:r>
              <a:rPr lang="en-US" sz="2000" b="1" dirty="0" smtClean="0">
                <a:latin typeface="Arial" charset="0"/>
                <a:ea typeface="Osaka" charset="0"/>
              </a:rPr>
              <a:t>G2</a:t>
            </a:r>
          </a:p>
          <a:p>
            <a:pPr lvl="2" eaLnBrk="1" hangingPunct="1">
              <a:lnSpc>
                <a:spcPct val="90000"/>
              </a:lnSpc>
              <a:defRPr/>
            </a:pPr>
            <a:r>
              <a:rPr lang="en-US" sz="2000" b="1" dirty="0" smtClean="0">
                <a:latin typeface="Arial" charset="0"/>
                <a:ea typeface="Osaka" charset="0"/>
              </a:rPr>
              <a:t>G0</a:t>
            </a:r>
            <a:endParaRPr lang="en-US" sz="2000" dirty="0">
              <a:latin typeface="Arial" charset="0"/>
              <a:ea typeface="Osaka" charset="0"/>
            </a:endParaRPr>
          </a:p>
          <a:p>
            <a:pPr lvl="1" eaLnBrk="1" hangingPunct="1">
              <a:lnSpc>
                <a:spcPct val="90000"/>
              </a:lnSpc>
              <a:defRPr/>
            </a:pPr>
            <a:r>
              <a:rPr lang="en-US" b="1" dirty="0" smtClean="0">
                <a:latin typeface="Arial" charset="0"/>
                <a:ea typeface="Osaka" charset="0"/>
              </a:rPr>
              <a:t>M phase </a:t>
            </a:r>
            <a:endParaRPr lang="en-US" b="1" dirty="0">
              <a:latin typeface="Arial" charset="0"/>
              <a:ea typeface="Osaka" charset="0"/>
            </a:endParaRPr>
          </a:p>
          <a:p>
            <a:pPr lvl="2" eaLnBrk="1" hangingPunct="1">
              <a:lnSpc>
                <a:spcPct val="90000"/>
              </a:lnSpc>
              <a:defRPr/>
            </a:pPr>
            <a:r>
              <a:rPr lang="en-US" sz="2000" b="1" dirty="0" smtClean="0">
                <a:latin typeface="Arial" charset="0"/>
                <a:ea typeface="Osaka" charset="0"/>
              </a:rPr>
              <a:t>mitosis</a:t>
            </a:r>
          </a:p>
          <a:p>
            <a:pPr lvl="2" eaLnBrk="1" hangingPunct="1">
              <a:lnSpc>
                <a:spcPct val="90000"/>
              </a:lnSpc>
              <a:defRPr/>
            </a:pPr>
            <a:r>
              <a:rPr lang="en-US" sz="2000" b="1" dirty="0" smtClean="0">
                <a:latin typeface="Arial" charset="0"/>
                <a:ea typeface="Osaka" charset="0"/>
              </a:rPr>
              <a:t>cytokinesis</a:t>
            </a:r>
            <a:endParaRPr lang="en-US" sz="2000" dirty="0" smtClean="0">
              <a:latin typeface="Arial" charset="0"/>
              <a:ea typeface="Osaka" charset="0"/>
            </a:endParaRPr>
          </a:p>
        </p:txBody>
      </p:sp>
      <p:sp>
        <p:nvSpPr>
          <p:cNvPr id="6" name="Rectangle 3"/>
          <p:cNvSpPr txBox="1">
            <a:spLocks noChangeArrowheads="1"/>
          </p:cNvSpPr>
          <p:nvPr/>
        </p:nvSpPr>
        <p:spPr bwMode="auto">
          <a:xfrm>
            <a:off x="304800" y="1371600"/>
            <a:ext cx="8610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lnSpc>
                <a:spcPct val="90000"/>
              </a:lnSpc>
              <a:defRPr/>
            </a:pPr>
            <a:r>
              <a:rPr lang="en-US" baseline="0" dirty="0" smtClean="0">
                <a:latin typeface="Arial" charset="0"/>
                <a:ea typeface="Osaka" charset="0"/>
              </a:rPr>
              <a:t>Stages cells go thru during one generation, one division to the next. </a:t>
            </a:r>
            <a:endParaRPr lang="en-US" baseline="0" dirty="0" smtClean="0">
              <a:latin typeface="Arial" charset="0"/>
              <a:ea typeface="Osaka" charset="0"/>
            </a:endParaRPr>
          </a:p>
          <a:p>
            <a:pPr eaLnBrk="1" hangingPunct="1">
              <a:lnSpc>
                <a:spcPct val="90000"/>
              </a:lnSpc>
              <a:defRPr/>
            </a:pPr>
            <a:r>
              <a:rPr lang="en-US" baseline="0" dirty="0" smtClean="0">
                <a:latin typeface="Arial" charset="0"/>
                <a:ea typeface="Osaka" charset="0"/>
              </a:rPr>
              <a:t>Parent ell</a:t>
            </a:r>
            <a:r>
              <a:rPr lang="en-US" baseline="0" dirty="0" smtClean="0">
                <a:latin typeface="Arial" charset="0"/>
                <a:ea typeface="Osaka" charset="0"/>
              </a:rPr>
              <a:t> </a:t>
            </a:r>
            <a:r>
              <a:rPr lang="en-US" baseline="0" dirty="0" smtClean="0">
                <a:latin typeface="Arial" charset="0"/>
                <a:ea typeface="Osaka" charset="0"/>
                <a:sym typeface="Wingdings"/>
              </a:rPr>
              <a:t> daughter cells</a:t>
            </a:r>
            <a:endParaRPr lang="en-US" baseline="0" dirty="0" smtClean="0">
              <a:latin typeface="Arial" charset="0"/>
              <a:ea typeface="Osaka" charset="0"/>
            </a:endParaRPr>
          </a:p>
        </p:txBody>
      </p:sp>
    </p:spTree>
    <p:extLst>
      <p:ext uri="{BB962C8B-B14F-4D97-AF65-F5344CB8AC3E}">
        <p14:creationId xmlns:p14="http://schemas.microsoft.com/office/powerpoint/2010/main" val="25819844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60">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860">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86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1860">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86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52463"/>
            <a:ext cx="85344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2034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600" y="152400"/>
            <a:ext cx="7772400" cy="1143000"/>
          </a:xfrm>
        </p:spPr>
        <p:txBody>
          <a:bodyPr/>
          <a:lstStyle/>
          <a:p>
            <a:pPr eaLnBrk="1" hangingPunct="1">
              <a:defRPr/>
            </a:pPr>
            <a:r>
              <a:rPr lang="en-US" sz="3600" dirty="0" smtClean="0">
                <a:latin typeface="Arial" charset="0"/>
                <a:ea typeface="Osaka" charset="0"/>
              </a:rPr>
              <a:t>Events and checkpoints: Interphase</a:t>
            </a:r>
            <a:endParaRPr lang="en-US" sz="3600" dirty="0">
              <a:latin typeface="Arial" charset="0"/>
              <a:ea typeface="Osaka" charset="0"/>
            </a:endParaRPr>
          </a:p>
        </p:txBody>
      </p:sp>
      <p:sp>
        <p:nvSpPr>
          <p:cNvPr id="3" name="Content Placeholder 2"/>
          <p:cNvSpPr>
            <a:spLocks noGrp="1"/>
          </p:cNvSpPr>
          <p:nvPr>
            <p:ph idx="1"/>
          </p:nvPr>
        </p:nvSpPr>
        <p:spPr>
          <a:xfrm>
            <a:off x="152400" y="1371600"/>
            <a:ext cx="8839200" cy="5410200"/>
          </a:xfrm>
        </p:spPr>
        <p:txBody>
          <a:bodyPr>
            <a:normAutofit lnSpcReduction="10000"/>
          </a:bodyPr>
          <a:lstStyle/>
          <a:p>
            <a:pPr marL="0" indent="0" eaLnBrk="1" hangingPunct="1">
              <a:buNone/>
              <a:defRPr/>
            </a:pPr>
            <a:r>
              <a:rPr lang="en-US" sz="2600" dirty="0">
                <a:latin typeface="Arial" charset="0"/>
                <a:ea typeface="Osaka" charset="0"/>
              </a:rPr>
              <a:t>Begins after a parent cell has divided into daughter cells</a:t>
            </a:r>
            <a:r>
              <a:rPr lang="en-US" sz="2600" dirty="0" smtClean="0">
                <a:latin typeface="Arial" charset="0"/>
                <a:ea typeface="Osaka" charset="0"/>
              </a:rPr>
              <a:t>.</a:t>
            </a:r>
          </a:p>
          <a:p>
            <a:pPr marL="514350" indent="-514350" eaLnBrk="1" hangingPunct="1">
              <a:lnSpc>
                <a:spcPct val="140000"/>
              </a:lnSpc>
              <a:buFont typeface="+mj-lt"/>
              <a:buAutoNum type="arabicPeriod"/>
              <a:defRPr/>
            </a:pPr>
            <a:r>
              <a:rPr lang="en-US" sz="2400" dirty="0" smtClean="0">
                <a:latin typeface="Arial" charset="0"/>
                <a:ea typeface="Osaka" charset="0"/>
              </a:rPr>
              <a:t>G</a:t>
            </a:r>
            <a:r>
              <a:rPr lang="en-US" sz="2400" baseline="-25000" dirty="0" smtClean="0">
                <a:latin typeface="Arial" charset="0"/>
                <a:ea typeface="Osaka" charset="0"/>
              </a:rPr>
              <a:t>1 </a:t>
            </a:r>
            <a:r>
              <a:rPr lang="en-US" sz="2400" dirty="0">
                <a:latin typeface="Arial" charset="0"/>
                <a:ea typeface="Osaka" charset="0"/>
              </a:rPr>
              <a:t>= Gap 1, Growth</a:t>
            </a:r>
          </a:p>
          <a:p>
            <a:pPr lvl="1" eaLnBrk="1" hangingPunct="1">
              <a:defRPr/>
            </a:pPr>
            <a:r>
              <a:rPr lang="en-US" sz="2200" dirty="0">
                <a:latin typeface="Arial" charset="0"/>
                <a:ea typeface="Osaka" charset="0"/>
              </a:rPr>
              <a:t>Growth, </a:t>
            </a:r>
            <a:r>
              <a:rPr lang="en-US" sz="2200" dirty="0" smtClean="0">
                <a:latin typeface="Arial" charset="0"/>
                <a:ea typeface="Osaka" charset="0"/>
              </a:rPr>
              <a:t>proteins</a:t>
            </a:r>
            <a:r>
              <a:rPr lang="en-US" sz="2200" dirty="0">
                <a:latin typeface="Arial" charset="0"/>
                <a:ea typeface="Osaka" charset="0"/>
              </a:rPr>
              <a:t>, &amp;  </a:t>
            </a:r>
            <a:r>
              <a:rPr lang="en-US" sz="2200" dirty="0" smtClean="0">
                <a:latin typeface="Arial" charset="0"/>
                <a:ea typeface="Osaka" charset="0"/>
              </a:rPr>
              <a:t>organelles duplicate</a:t>
            </a:r>
            <a:endParaRPr lang="en-US" sz="2200" dirty="0">
              <a:latin typeface="Arial" charset="0"/>
              <a:ea typeface="Osaka" charset="0"/>
            </a:endParaRPr>
          </a:p>
          <a:p>
            <a:pPr lvl="1" eaLnBrk="1" hangingPunct="1">
              <a:defRPr/>
            </a:pPr>
            <a:r>
              <a:rPr lang="en-US" sz="2200" dirty="0">
                <a:latin typeface="Arial" charset="0"/>
                <a:ea typeface="Osaka" charset="0"/>
              </a:rPr>
              <a:t>G</a:t>
            </a:r>
            <a:r>
              <a:rPr lang="en-US" sz="2200" baseline="-25000" dirty="0">
                <a:latin typeface="Arial" charset="0"/>
                <a:ea typeface="Osaka" charset="0"/>
              </a:rPr>
              <a:t>1</a:t>
            </a:r>
            <a:r>
              <a:rPr lang="en-US" sz="2200" dirty="0">
                <a:latin typeface="Arial" charset="0"/>
                <a:ea typeface="Osaka" charset="0"/>
              </a:rPr>
              <a:t>/S checkpoint: checks for size &amp; proteins for DNA </a:t>
            </a:r>
            <a:r>
              <a:rPr lang="en-US" sz="2200" dirty="0" smtClean="0">
                <a:latin typeface="Arial" charset="0"/>
                <a:ea typeface="Osaka" charset="0"/>
              </a:rPr>
              <a:t>replication, cell commits to division</a:t>
            </a:r>
          </a:p>
          <a:p>
            <a:pPr lvl="1" eaLnBrk="1" hangingPunct="1">
              <a:defRPr/>
            </a:pPr>
            <a:r>
              <a:rPr lang="en-US" sz="2200" dirty="0" smtClean="0">
                <a:latin typeface="Arial" charset="0"/>
                <a:ea typeface="Osaka" charset="0"/>
              </a:rPr>
              <a:t>G</a:t>
            </a:r>
            <a:r>
              <a:rPr lang="en-US" sz="2200" baseline="-25000" dirty="0" smtClean="0">
                <a:latin typeface="Arial" charset="0"/>
                <a:ea typeface="Osaka" charset="0"/>
              </a:rPr>
              <a:t>0</a:t>
            </a:r>
            <a:r>
              <a:rPr lang="en-US" sz="2200" dirty="0" smtClean="0">
                <a:latin typeface="Arial" charset="0"/>
                <a:ea typeface="Osaka" charset="0"/>
              </a:rPr>
              <a:t>: non-dividing phase, cell maintains size &amp; metabolic activities)</a:t>
            </a:r>
            <a:endParaRPr lang="en-US" sz="2200" baseline="-25000" dirty="0">
              <a:latin typeface="Arial" charset="0"/>
              <a:ea typeface="Osaka" charset="0"/>
            </a:endParaRPr>
          </a:p>
          <a:p>
            <a:pPr marL="457200" indent="-457200" eaLnBrk="1" hangingPunct="1">
              <a:buFont typeface="+mj-lt"/>
              <a:buAutoNum type="arabicPeriod"/>
              <a:defRPr/>
            </a:pPr>
            <a:r>
              <a:rPr lang="en-US" sz="2400" dirty="0">
                <a:latin typeface="Arial" charset="0"/>
                <a:ea typeface="Osaka" charset="0"/>
              </a:rPr>
              <a:t>S = </a:t>
            </a:r>
            <a:r>
              <a:rPr lang="en-US" sz="2400" dirty="0" smtClean="0">
                <a:latin typeface="Arial" charset="0"/>
                <a:ea typeface="Osaka" charset="0"/>
              </a:rPr>
              <a:t>Synthesis, DNA Replication</a:t>
            </a:r>
            <a:endParaRPr lang="en-US" sz="2400" dirty="0">
              <a:latin typeface="Arial" charset="0"/>
              <a:ea typeface="Osaka" charset="0"/>
            </a:endParaRPr>
          </a:p>
          <a:p>
            <a:pPr lvl="1" eaLnBrk="1" hangingPunct="1">
              <a:defRPr/>
            </a:pPr>
            <a:r>
              <a:rPr lang="en-US" sz="2200" dirty="0">
                <a:latin typeface="Arial" charset="0"/>
                <a:ea typeface="Osaka" charset="0"/>
              </a:rPr>
              <a:t>Chromosomes are copied, but not visible</a:t>
            </a:r>
            <a:r>
              <a:rPr lang="en-US" sz="2200" dirty="0" smtClean="0">
                <a:latin typeface="Arial" charset="0"/>
                <a:ea typeface="Osaka" charset="0"/>
              </a:rPr>
              <a:t>. Two sister chromatids/chromosome</a:t>
            </a:r>
            <a:endParaRPr lang="en-US" sz="2200" dirty="0">
              <a:latin typeface="Arial" charset="0"/>
              <a:ea typeface="Osaka" charset="0"/>
            </a:endParaRPr>
          </a:p>
          <a:p>
            <a:pPr marL="457200" indent="-457200" eaLnBrk="1" hangingPunct="1">
              <a:buFont typeface="+mj-lt"/>
              <a:buAutoNum type="arabicPeriod"/>
              <a:defRPr/>
            </a:pPr>
            <a:r>
              <a:rPr lang="en-US" sz="2400" dirty="0" smtClean="0">
                <a:latin typeface="Arial" charset="0"/>
                <a:ea typeface="Osaka" charset="0"/>
              </a:rPr>
              <a:t>G</a:t>
            </a:r>
            <a:r>
              <a:rPr lang="en-US" sz="2400" baseline="-25000" dirty="0" smtClean="0">
                <a:latin typeface="Arial" charset="0"/>
                <a:ea typeface="Osaka" charset="0"/>
              </a:rPr>
              <a:t>2 </a:t>
            </a:r>
            <a:r>
              <a:rPr lang="en-US" sz="2400" dirty="0">
                <a:latin typeface="Arial" charset="0"/>
                <a:ea typeface="Osaka" charset="0"/>
              </a:rPr>
              <a:t>= Gap 2, Growth</a:t>
            </a:r>
          </a:p>
          <a:p>
            <a:pPr lvl="1" eaLnBrk="1" hangingPunct="1">
              <a:defRPr/>
            </a:pPr>
            <a:r>
              <a:rPr lang="en-US" sz="2200" dirty="0" smtClean="0">
                <a:latin typeface="Arial" charset="0"/>
                <a:ea typeface="Osaka" charset="0"/>
              </a:rPr>
              <a:t>Makes proteins for M-phase </a:t>
            </a:r>
          </a:p>
          <a:p>
            <a:pPr lvl="1" eaLnBrk="1" hangingPunct="1">
              <a:defRPr/>
            </a:pPr>
            <a:r>
              <a:rPr lang="en-US" sz="2200" dirty="0" smtClean="0">
                <a:latin typeface="Arial" charset="0"/>
                <a:ea typeface="Osaka" charset="0"/>
              </a:rPr>
              <a:t>G</a:t>
            </a:r>
            <a:r>
              <a:rPr lang="en-US" sz="2200" baseline="-25000" dirty="0" smtClean="0">
                <a:latin typeface="Arial" charset="0"/>
                <a:ea typeface="Osaka" charset="0"/>
              </a:rPr>
              <a:t>2</a:t>
            </a:r>
            <a:r>
              <a:rPr lang="en-US" sz="2200" dirty="0" smtClean="0">
                <a:latin typeface="Arial" charset="0"/>
                <a:ea typeface="Osaka" charset="0"/>
              </a:rPr>
              <a:t>/M </a:t>
            </a:r>
            <a:r>
              <a:rPr lang="en-US" sz="2200" dirty="0">
                <a:latin typeface="Arial" charset="0"/>
                <a:ea typeface="Osaka" charset="0"/>
              </a:rPr>
              <a:t>checkpoint: checks </a:t>
            </a:r>
            <a:r>
              <a:rPr lang="en-US" sz="2200" dirty="0" smtClean="0">
                <a:latin typeface="Arial" charset="0"/>
                <a:ea typeface="Osaka" charset="0"/>
              </a:rPr>
              <a:t>DNA replication proteins &amp; that DNA is undamaged</a:t>
            </a:r>
            <a:endParaRPr lang="en-US" sz="2200" dirty="0">
              <a:latin typeface="Arial" charset="0"/>
              <a:ea typeface="Osaka" charset="0"/>
            </a:endParaRPr>
          </a:p>
          <a:p>
            <a:pPr lvl="1" eaLnBrk="1" hangingPunct="1">
              <a:defRPr/>
            </a:pPr>
            <a:endParaRPr lang="en-US" sz="2000" dirty="0">
              <a:latin typeface="Arial" charset="0"/>
              <a:ea typeface="Osaka" charset="0"/>
            </a:endParaRPr>
          </a:p>
        </p:txBody>
      </p:sp>
    </p:spTree>
    <p:extLst>
      <p:ext uri="{BB962C8B-B14F-4D97-AF65-F5344CB8AC3E}">
        <p14:creationId xmlns:p14="http://schemas.microsoft.com/office/powerpoint/2010/main" val="13773404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029" descr="cell-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52" y="1981200"/>
            <a:ext cx="4864048" cy="403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latin typeface="Arial" charset="0"/>
                <a:ea typeface="Osaka" charset="0"/>
              </a:rPr>
              <a:t>M Phase / </a:t>
            </a:r>
            <a:r>
              <a:rPr lang="en-US" dirty="0">
                <a:latin typeface="Arial" charset="0"/>
                <a:ea typeface="Osaka" charset="0"/>
              </a:rPr>
              <a:t>Cell Division </a:t>
            </a:r>
            <a:br>
              <a:rPr lang="en-US" dirty="0">
                <a:latin typeface="Arial" charset="0"/>
                <a:ea typeface="Osaka" charset="0"/>
              </a:rPr>
            </a:br>
            <a:r>
              <a:rPr lang="en-US" dirty="0" smtClean="0">
                <a:latin typeface="Arial" charset="0"/>
                <a:ea typeface="Osaka" charset="0"/>
              </a:rPr>
              <a:t>Major events</a:t>
            </a:r>
            <a:endParaRPr lang="en-US" dirty="0">
              <a:latin typeface="Arial" charset="0"/>
              <a:ea typeface="Osaka" charset="0"/>
            </a:endParaRPr>
          </a:p>
        </p:txBody>
      </p:sp>
      <p:sp>
        <p:nvSpPr>
          <p:cNvPr id="125955" name="Rectangle 3"/>
          <p:cNvSpPr>
            <a:spLocks noGrp="1" noChangeArrowheads="1"/>
          </p:cNvSpPr>
          <p:nvPr>
            <p:ph type="body" idx="1"/>
          </p:nvPr>
        </p:nvSpPr>
        <p:spPr>
          <a:xfrm>
            <a:off x="5410200" y="1981200"/>
            <a:ext cx="3581400" cy="4572000"/>
          </a:xfrm>
        </p:spPr>
        <p:txBody>
          <a:bodyPr/>
          <a:lstStyle/>
          <a:p>
            <a:pPr marL="514350" indent="-514350" eaLnBrk="1" hangingPunct="1">
              <a:buFont typeface="+mj-lt"/>
              <a:buAutoNum type="arabicPeriod"/>
              <a:defRPr/>
            </a:pPr>
            <a:r>
              <a:rPr lang="en-US" sz="2800" dirty="0" smtClean="0">
                <a:latin typeface="Arial" charset="0"/>
                <a:ea typeface="Osaka" charset="0"/>
              </a:rPr>
              <a:t>Mitosis </a:t>
            </a:r>
          </a:p>
          <a:p>
            <a:pPr marL="514350" indent="-514350" eaLnBrk="1" hangingPunct="1">
              <a:buFont typeface="+mj-lt"/>
              <a:buAutoNum type="arabicPeriod"/>
              <a:defRPr/>
            </a:pPr>
            <a:endParaRPr lang="en-US" sz="2800" dirty="0">
              <a:latin typeface="Arial" charset="0"/>
              <a:ea typeface="Osaka" charset="0"/>
            </a:endParaRPr>
          </a:p>
          <a:p>
            <a:pPr marL="514350" indent="-514350" eaLnBrk="1" hangingPunct="1">
              <a:buFont typeface="+mj-lt"/>
              <a:buAutoNum type="arabicPeriod"/>
              <a:defRPr/>
            </a:pPr>
            <a:endParaRPr lang="en-US" sz="2800" dirty="0" smtClean="0">
              <a:latin typeface="Arial" charset="0"/>
              <a:ea typeface="Osaka" charset="0"/>
            </a:endParaRPr>
          </a:p>
          <a:p>
            <a:pPr marL="514350" indent="-514350" eaLnBrk="1" hangingPunct="1">
              <a:buFont typeface="+mj-lt"/>
              <a:buAutoNum type="arabicPeriod"/>
              <a:defRPr/>
            </a:pPr>
            <a:r>
              <a:rPr lang="en-US" sz="2800" dirty="0" smtClean="0">
                <a:latin typeface="Arial" charset="0"/>
                <a:ea typeface="Osaka" charset="0"/>
              </a:rPr>
              <a:t>Cytokinesis </a:t>
            </a:r>
            <a:endParaRPr lang="en-US" sz="2400" dirty="0">
              <a:latin typeface="Arial" charset="0"/>
              <a:ea typeface="Osaka" charset="0"/>
            </a:endParaRPr>
          </a:p>
        </p:txBody>
      </p:sp>
    </p:spTree>
    <p:extLst>
      <p:ext uri="{BB962C8B-B14F-4D97-AF65-F5344CB8AC3E}">
        <p14:creationId xmlns:p14="http://schemas.microsoft.com/office/powerpoint/2010/main" val="157977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50925"/>
            <a:ext cx="85344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1852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0"/>
            <a:ext cx="7772400" cy="1143000"/>
          </a:xfrm>
        </p:spPr>
        <p:txBody>
          <a:bodyPr/>
          <a:lstStyle/>
          <a:p>
            <a:r>
              <a:rPr lang="en-US" dirty="0" smtClean="0"/>
              <a:t>Cell Division Overview</a:t>
            </a:r>
            <a:endParaRPr lang="en-US" dirty="0"/>
          </a:p>
        </p:txBody>
      </p:sp>
      <p:pic>
        <p:nvPicPr>
          <p:cNvPr id="2" name="mitosis_iPod_S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143000"/>
            <a:ext cx="6788680" cy="5091510"/>
          </a:xfrm>
          <a:prstGeom prst="rect">
            <a:avLst/>
          </a:prstGeom>
        </p:spPr>
      </p:pic>
    </p:spTree>
    <p:extLst>
      <p:ext uri="{BB962C8B-B14F-4D97-AF65-F5344CB8AC3E}">
        <p14:creationId xmlns:p14="http://schemas.microsoft.com/office/powerpoint/2010/main" val="10757788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09600" y="0"/>
            <a:ext cx="7772400" cy="1143000"/>
          </a:xfrm>
        </p:spPr>
        <p:txBody>
          <a:bodyPr/>
          <a:lstStyle/>
          <a:p>
            <a:pPr eaLnBrk="1" hangingPunct="1">
              <a:defRPr/>
            </a:pPr>
            <a:r>
              <a:rPr lang="en-US" dirty="0" smtClean="0">
                <a:latin typeface="Arial" charset="0"/>
                <a:ea typeface="Osaka" charset="0"/>
              </a:rPr>
              <a:t>Prophase</a:t>
            </a:r>
            <a:endParaRPr lang="en-US" dirty="0">
              <a:latin typeface="Arial" charset="0"/>
              <a:ea typeface="Osaka" charset="0"/>
            </a:endParaRPr>
          </a:p>
        </p:txBody>
      </p:sp>
      <p:pic>
        <p:nvPicPr>
          <p:cNvPr id="7" name="Picture 1"/>
          <p:cNvPicPr>
            <a:picLocks noChangeAspect="1"/>
          </p:cNvPicPr>
          <p:nvPr/>
        </p:nvPicPr>
        <p:blipFill rotWithShape="1">
          <a:blip r:embed="rId3">
            <a:extLst>
              <a:ext uri="{28A0092B-C50C-407E-A947-70E740481C1C}">
                <a14:useLocalDpi xmlns:a14="http://schemas.microsoft.com/office/drawing/2010/main" val="0"/>
              </a:ext>
            </a:extLst>
          </a:blip>
          <a:srcRect b="9274"/>
          <a:stretch/>
        </p:blipFill>
        <p:spPr bwMode="auto">
          <a:xfrm>
            <a:off x="2667000" y="1143000"/>
            <a:ext cx="290051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4885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Goals</a:t>
            </a:r>
            <a:endParaRPr lang="en-US" dirty="0"/>
          </a:p>
        </p:txBody>
      </p:sp>
      <p:sp>
        <p:nvSpPr>
          <p:cNvPr id="4" name="Content Placeholder 3"/>
          <p:cNvSpPr>
            <a:spLocks noGrp="1"/>
          </p:cNvSpPr>
          <p:nvPr>
            <p:ph idx="1"/>
          </p:nvPr>
        </p:nvSpPr>
        <p:spPr/>
        <p:txBody>
          <a:bodyPr/>
          <a:lstStyle/>
          <a:p>
            <a:r>
              <a:rPr lang="en-US" dirty="0" smtClean="0"/>
              <a:t>Learn how cells generate copies of themselves </a:t>
            </a:r>
          </a:p>
          <a:p>
            <a:r>
              <a:rPr lang="en-US" dirty="0" smtClean="0"/>
              <a:t>Learn how DNA is copied exactly and distributed equally during cell replication</a:t>
            </a:r>
            <a:endParaRPr lang="en-US" dirty="0"/>
          </a:p>
        </p:txBody>
      </p:sp>
      <p:sp>
        <p:nvSpPr>
          <p:cNvPr id="2" name="Date Placeholder 1"/>
          <p:cNvSpPr>
            <a:spLocks noGrp="1"/>
          </p:cNvSpPr>
          <p:nvPr>
            <p:ph type="dt" sz="half" idx="10"/>
          </p:nvPr>
        </p:nvSpPr>
        <p:spPr/>
        <p:txBody>
          <a:bodyPr/>
          <a:lstStyle/>
          <a:p>
            <a:pPr>
              <a:defRPr/>
            </a:pPr>
            <a:fld id="{4EA26576-4DA5-CF4A-B045-1193C409E51C}" type="datetime1">
              <a:rPr lang="en-US" smtClean="0"/>
              <a:pPr>
                <a:defRPr/>
              </a:pPr>
              <a:t>8/30/18</a:t>
            </a:fld>
            <a:endParaRPr lang="en-US"/>
          </a:p>
        </p:txBody>
      </p:sp>
    </p:spTree>
    <p:extLst>
      <p:ext uri="{BB962C8B-B14F-4D97-AF65-F5344CB8AC3E}">
        <p14:creationId xmlns:p14="http://schemas.microsoft.com/office/powerpoint/2010/main" val="13947638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09600" y="0"/>
            <a:ext cx="7772400" cy="1143000"/>
          </a:xfrm>
        </p:spPr>
        <p:txBody>
          <a:bodyPr/>
          <a:lstStyle/>
          <a:p>
            <a:pPr eaLnBrk="1" hangingPunct="1">
              <a:defRPr/>
            </a:pPr>
            <a:r>
              <a:rPr lang="en-US" dirty="0" err="1" smtClean="0">
                <a:latin typeface="Arial" charset="0"/>
                <a:ea typeface="Osaka" charset="0"/>
              </a:rPr>
              <a:t>Prometaphase</a:t>
            </a:r>
            <a:endParaRPr lang="en-US" dirty="0">
              <a:latin typeface="Arial" charset="0"/>
              <a:ea typeface="Osaka" charset="0"/>
            </a:endParaRPr>
          </a:p>
        </p:txBody>
      </p:sp>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b="8998"/>
          <a:stretch/>
        </p:blipFill>
        <p:spPr bwMode="auto">
          <a:xfrm>
            <a:off x="2971800" y="1025814"/>
            <a:ext cx="3001407" cy="530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675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0"/>
            <a:ext cx="7772400" cy="1143000"/>
          </a:xfrm>
        </p:spPr>
        <p:txBody>
          <a:bodyPr/>
          <a:lstStyle/>
          <a:p>
            <a:pPr eaLnBrk="1" hangingPunct="1">
              <a:defRPr/>
            </a:pPr>
            <a:r>
              <a:rPr lang="en-US" dirty="0" smtClean="0">
                <a:latin typeface="Arial" charset="0"/>
                <a:ea typeface="Osaka" charset="0"/>
              </a:rPr>
              <a:t>Metaphase</a:t>
            </a:r>
            <a:endParaRPr lang="en-US" dirty="0">
              <a:latin typeface="Arial" charset="0"/>
              <a:ea typeface="Osaka" charset="0"/>
            </a:endParaRPr>
          </a:p>
        </p:txBody>
      </p:sp>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b="9062"/>
          <a:stretch/>
        </p:blipFill>
        <p:spPr bwMode="auto">
          <a:xfrm>
            <a:off x="3198784" y="1371600"/>
            <a:ext cx="289721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432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5800" y="0"/>
            <a:ext cx="7772400" cy="1143000"/>
          </a:xfrm>
        </p:spPr>
        <p:txBody>
          <a:bodyPr/>
          <a:lstStyle/>
          <a:p>
            <a:pPr eaLnBrk="1" hangingPunct="1">
              <a:defRPr/>
            </a:pPr>
            <a:r>
              <a:rPr lang="en-US" dirty="0" smtClean="0">
                <a:latin typeface="Arial" charset="0"/>
                <a:ea typeface="Osaka" charset="0"/>
              </a:rPr>
              <a:t>Anaphase</a:t>
            </a:r>
            <a:endParaRPr lang="en-US" dirty="0">
              <a:latin typeface="Arial" charset="0"/>
              <a:ea typeface="Osaka" charset="0"/>
            </a:endParaRPr>
          </a:p>
        </p:txBody>
      </p:sp>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b="9281"/>
          <a:stretch/>
        </p:blipFill>
        <p:spPr bwMode="auto">
          <a:xfrm>
            <a:off x="2983545" y="1219200"/>
            <a:ext cx="318865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074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685800" y="0"/>
            <a:ext cx="7772400" cy="1143000"/>
          </a:xfrm>
        </p:spPr>
        <p:txBody>
          <a:bodyPr/>
          <a:lstStyle/>
          <a:p>
            <a:pPr eaLnBrk="1" hangingPunct="1">
              <a:defRPr/>
            </a:pPr>
            <a:r>
              <a:rPr lang="en-US" dirty="0" err="1" smtClean="0">
                <a:latin typeface="Arial" charset="0"/>
                <a:ea typeface="Osaka" charset="0"/>
              </a:rPr>
              <a:t>Telophase</a:t>
            </a:r>
            <a:r>
              <a:rPr lang="en-US" dirty="0" smtClean="0">
                <a:latin typeface="Arial" charset="0"/>
                <a:ea typeface="Osaka" charset="0"/>
              </a:rPr>
              <a:t> &amp; Cytokinesis</a:t>
            </a:r>
            <a:endParaRPr lang="en-US" dirty="0">
              <a:latin typeface="Arial" charset="0"/>
              <a:ea typeface="Osaka" charset="0"/>
            </a:endParaRPr>
          </a:p>
        </p:txBody>
      </p:sp>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b="9698"/>
          <a:stretch/>
        </p:blipFill>
        <p:spPr bwMode="auto">
          <a:xfrm>
            <a:off x="3124200" y="1143000"/>
            <a:ext cx="2680361"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6576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idx="1"/>
          </p:nvPr>
        </p:nvSpPr>
        <p:spPr>
          <a:xfrm>
            <a:off x="381000" y="1524000"/>
            <a:ext cx="8610600" cy="4724400"/>
          </a:xfrm>
        </p:spPr>
        <p:txBody>
          <a:bodyPr/>
          <a:lstStyle/>
          <a:p>
            <a:pPr eaLnBrk="1" hangingPunct="1">
              <a:lnSpc>
                <a:spcPct val="90000"/>
              </a:lnSpc>
              <a:buFont typeface="Times" charset="0"/>
              <a:buChar char="•"/>
              <a:defRPr/>
            </a:pPr>
            <a:r>
              <a:rPr lang="en-US" dirty="0" smtClean="0">
                <a:cs typeface="+mn-cs"/>
              </a:rPr>
              <a:t>Parent cell produces two daughter cells </a:t>
            </a:r>
          </a:p>
          <a:p>
            <a:pPr lvl="1" eaLnBrk="1" hangingPunct="1">
              <a:lnSpc>
                <a:spcPct val="90000"/>
              </a:lnSpc>
              <a:buFont typeface="Times" charset="0"/>
              <a:buChar char="•"/>
              <a:defRPr/>
            </a:pPr>
            <a:r>
              <a:rPr lang="en-US" dirty="0">
                <a:cs typeface="+mn-cs"/>
              </a:rPr>
              <a:t>G</a:t>
            </a:r>
            <a:r>
              <a:rPr lang="en-US" dirty="0" smtClean="0">
                <a:cs typeface="+mn-cs"/>
              </a:rPr>
              <a:t>enetically identical to each other and with the cell that gave rise to them.</a:t>
            </a:r>
          </a:p>
          <a:p>
            <a:pPr lvl="1" eaLnBrk="1" hangingPunct="1">
              <a:lnSpc>
                <a:spcPct val="90000"/>
              </a:lnSpc>
              <a:buFont typeface="Times" charset="0"/>
              <a:buChar char="•"/>
              <a:defRPr/>
            </a:pPr>
            <a:r>
              <a:rPr lang="en-US" dirty="0" smtClean="0">
                <a:cs typeface="+mn-cs"/>
              </a:rPr>
              <a:t>Newly formed cells contain a full complement of chromosomes.</a:t>
            </a:r>
          </a:p>
          <a:p>
            <a:pPr lvl="2" eaLnBrk="1" hangingPunct="1">
              <a:lnSpc>
                <a:spcPct val="90000"/>
              </a:lnSpc>
              <a:buFont typeface="Times" charset="0"/>
              <a:buChar char="•"/>
              <a:defRPr/>
            </a:pPr>
            <a:r>
              <a:rPr lang="en-US" dirty="0" smtClean="0">
                <a:cs typeface="+mn-cs"/>
              </a:rPr>
              <a:t>2n chromosomes </a:t>
            </a:r>
            <a:r>
              <a:rPr lang="en-US" dirty="0" smtClean="0">
                <a:cs typeface="+mn-cs"/>
                <a:sym typeface="Wingdings"/>
              </a:rPr>
              <a:t> 2n chromosomes</a:t>
            </a:r>
            <a:endParaRPr lang="en-US" dirty="0" smtClean="0">
              <a:cs typeface="+mn-cs"/>
            </a:endParaRPr>
          </a:p>
          <a:p>
            <a:pPr lvl="1" eaLnBrk="1" hangingPunct="1">
              <a:lnSpc>
                <a:spcPct val="90000"/>
              </a:lnSpc>
              <a:buFont typeface="Times" charset="0"/>
              <a:buChar char="•"/>
              <a:defRPr/>
            </a:pPr>
            <a:r>
              <a:rPr lang="en-US" dirty="0" smtClean="0">
                <a:cs typeface="+mn-cs"/>
              </a:rPr>
              <a:t>Each newly formed cell contains approximately half the cytoplasm and organelle content of the original parental cell.</a:t>
            </a:r>
          </a:p>
        </p:txBody>
      </p:sp>
      <p:sp>
        <p:nvSpPr>
          <p:cNvPr id="2" name="Title 1"/>
          <p:cNvSpPr>
            <a:spLocks noGrp="1"/>
          </p:cNvSpPr>
          <p:nvPr>
            <p:ph type="title"/>
          </p:nvPr>
        </p:nvSpPr>
        <p:spPr>
          <a:xfrm>
            <a:off x="685800" y="76200"/>
            <a:ext cx="7772400" cy="1143000"/>
          </a:xfrm>
        </p:spPr>
        <p:txBody>
          <a:bodyPr/>
          <a:lstStyle/>
          <a:p>
            <a:r>
              <a:rPr lang="en-US" dirty="0" smtClean="0"/>
              <a:t>Outcome </a:t>
            </a:r>
            <a:r>
              <a:rPr lang="en-US" smtClean="0"/>
              <a:t>of Mitosis</a:t>
            </a:r>
            <a:endParaRPr lang="en-US" dirty="0"/>
          </a:p>
        </p:txBody>
      </p:sp>
    </p:spTree>
    <p:extLst>
      <p:ext uri="{BB962C8B-B14F-4D97-AF65-F5344CB8AC3E}">
        <p14:creationId xmlns:p14="http://schemas.microsoft.com/office/powerpoint/2010/main" val="35697122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rotWithShape="1">
          <a:blip r:embed="rId3">
            <a:extLst>
              <a:ext uri="{28A0092B-C50C-407E-A947-70E740481C1C}">
                <a14:useLocalDpi xmlns:a14="http://schemas.microsoft.com/office/drawing/2010/main" val="0"/>
              </a:ext>
            </a:extLst>
          </a:blip>
          <a:srcRect b="11122"/>
          <a:stretch/>
        </p:blipFill>
        <p:spPr bwMode="auto">
          <a:xfrm>
            <a:off x="73399" y="1371600"/>
            <a:ext cx="884200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4671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Microtubules</a:t>
            </a:r>
            <a:endParaRPr lang="en-US" dirty="0"/>
          </a:p>
        </p:txBody>
      </p:sp>
      <p:sp>
        <p:nvSpPr>
          <p:cNvPr id="2" name="Date Placeholder 1"/>
          <p:cNvSpPr>
            <a:spLocks noGrp="1"/>
          </p:cNvSpPr>
          <p:nvPr>
            <p:ph type="dt" sz="half" idx="10"/>
          </p:nvPr>
        </p:nvSpPr>
        <p:spPr/>
        <p:txBody>
          <a:bodyPr/>
          <a:lstStyle/>
          <a:p>
            <a:pPr>
              <a:defRPr/>
            </a:pPr>
            <a:fld id="{4EA26576-4DA5-CF4A-B045-1193C409E51C}" type="datetime1">
              <a:rPr lang="en-US" smtClean="0"/>
              <a:pPr>
                <a:defRPr/>
              </a:pPr>
              <a:t>8/30/18</a:t>
            </a:fld>
            <a:endParaRPr lang="en-US"/>
          </a:p>
        </p:txBody>
      </p:sp>
      <p:sp>
        <p:nvSpPr>
          <p:cNvPr id="3" name="Rectangle 2"/>
          <p:cNvSpPr/>
          <p:nvPr/>
        </p:nvSpPr>
        <p:spPr>
          <a:xfrm>
            <a:off x="1371600" y="3048000"/>
            <a:ext cx="6172200" cy="338554"/>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a:t>
            </a:r>
            <a:r>
              <a:rPr lang="en-US" dirty="0" err="1"/>
              <a:t>FzcTgrxMzZk</a:t>
            </a:r>
            <a:endParaRPr lang="en-US" dirty="0"/>
          </a:p>
        </p:txBody>
      </p:sp>
    </p:spTree>
    <p:extLst>
      <p:ext uri="{BB962C8B-B14F-4D97-AF65-F5344CB8AC3E}">
        <p14:creationId xmlns:p14="http://schemas.microsoft.com/office/powerpoint/2010/main" val="4138645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a Chromosome</a:t>
            </a:r>
            <a:endParaRPr lang="en-US" dirty="0"/>
          </a:p>
        </p:txBody>
      </p:sp>
      <p:sp>
        <p:nvSpPr>
          <p:cNvPr id="4" name="Content Placeholder 3"/>
          <p:cNvSpPr>
            <a:spLocks noGrp="1"/>
          </p:cNvSpPr>
          <p:nvPr>
            <p:ph idx="1"/>
          </p:nvPr>
        </p:nvSpPr>
        <p:spPr>
          <a:xfrm>
            <a:off x="685800" y="1752600"/>
            <a:ext cx="4191000" cy="4114800"/>
          </a:xfrm>
        </p:spPr>
        <p:txBody>
          <a:bodyPr/>
          <a:lstStyle/>
          <a:p>
            <a:pPr marL="0" indent="0">
              <a:buNone/>
            </a:pPr>
            <a:r>
              <a:rPr lang="en-US" dirty="0" smtClean="0"/>
              <a:t>Chromosome </a:t>
            </a:r>
          </a:p>
          <a:p>
            <a:pPr marL="400050" lvl="1" indent="0">
              <a:buNone/>
            </a:pPr>
            <a:r>
              <a:rPr lang="en-US" dirty="0" smtClean="0"/>
              <a:t>DNA </a:t>
            </a:r>
            <a:r>
              <a:rPr lang="en-US" dirty="0"/>
              <a:t>molecule with part or all of the genetic </a:t>
            </a:r>
            <a:r>
              <a:rPr lang="en-US" dirty="0" smtClean="0"/>
              <a:t>material </a:t>
            </a:r>
            <a:r>
              <a:rPr lang="en-US" dirty="0"/>
              <a:t>of an organism</a:t>
            </a:r>
            <a:r>
              <a:rPr lang="en-US" dirty="0" smtClean="0"/>
              <a:t>.</a:t>
            </a:r>
          </a:p>
          <a:p>
            <a:pPr marL="0" indent="0">
              <a:buNone/>
            </a:pPr>
            <a:r>
              <a:rPr lang="en-US" dirty="0" smtClean="0"/>
              <a:t>DNA </a:t>
            </a:r>
          </a:p>
          <a:p>
            <a:pPr marL="457200" lvl="1" indent="0">
              <a:buNone/>
            </a:pPr>
            <a:r>
              <a:rPr lang="en-US" dirty="0" smtClean="0"/>
              <a:t>double stranded nucleic acid molecule made of nucleotides</a:t>
            </a:r>
          </a:p>
          <a:p>
            <a:endParaRPr lang="en-US" dirty="0" smtClean="0"/>
          </a:p>
        </p:txBody>
      </p:sp>
      <p:pic>
        <p:nvPicPr>
          <p:cNvPr id="5" name="Picture 4" descr="Pierce6e_fig_02_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576" y="1828800"/>
            <a:ext cx="3616694" cy="4419600"/>
          </a:xfrm>
          <a:prstGeom prst="rect">
            <a:avLst/>
          </a:prstGeom>
        </p:spPr>
      </p:pic>
    </p:spTree>
    <p:extLst>
      <p:ext uri="{BB962C8B-B14F-4D97-AF65-F5344CB8AC3E}">
        <p14:creationId xmlns:p14="http://schemas.microsoft.com/office/powerpoint/2010/main" val="3885430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is there so much DNA packed in there? </a:t>
            </a:r>
            <a:endParaRPr lang="en-US" dirty="0"/>
          </a:p>
        </p:txBody>
      </p:sp>
      <p:sp>
        <p:nvSpPr>
          <p:cNvPr id="4" name="Content Placeholder 3"/>
          <p:cNvSpPr>
            <a:spLocks noGrp="1"/>
          </p:cNvSpPr>
          <p:nvPr>
            <p:ph idx="1"/>
          </p:nvPr>
        </p:nvSpPr>
        <p:spPr>
          <a:xfrm>
            <a:off x="685800" y="1752600"/>
            <a:ext cx="8458200" cy="4114800"/>
          </a:xfrm>
        </p:spPr>
        <p:txBody>
          <a:bodyPr/>
          <a:lstStyle/>
          <a:p>
            <a:pPr marL="0" indent="0">
              <a:buNone/>
            </a:pPr>
            <a:r>
              <a:rPr lang="en-US" dirty="0" smtClean="0"/>
              <a:t>Histones</a:t>
            </a:r>
          </a:p>
          <a:p>
            <a:pPr lvl="1"/>
            <a:r>
              <a:rPr lang="en-US" sz="2400" dirty="0"/>
              <a:t>In Eukaryotes – DNA is packed and organized by proteins called histones</a:t>
            </a:r>
          </a:p>
          <a:p>
            <a:pPr marL="0" indent="0">
              <a:buNone/>
            </a:pPr>
            <a:r>
              <a:rPr lang="en-US" sz="2800" dirty="0"/>
              <a:t>Chromatin </a:t>
            </a:r>
            <a:endParaRPr lang="en-US" sz="2800" dirty="0" smtClean="0"/>
          </a:p>
          <a:p>
            <a:pPr lvl="1"/>
            <a:r>
              <a:rPr lang="en-US" sz="2400" dirty="0" smtClean="0"/>
              <a:t>DNA </a:t>
            </a:r>
            <a:r>
              <a:rPr lang="en-US" sz="2400" dirty="0"/>
              <a:t>plus associated histone </a:t>
            </a:r>
            <a:r>
              <a:rPr lang="en-US" sz="2400" dirty="0" smtClean="0"/>
              <a:t>proteins found in eukaryote nucleus</a:t>
            </a:r>
            <a:endParaRPr lang="en-US" sz="2400" dirty="0"/>
          </a:p>
          <a:p>
            <a:endParaRPr lang="en-US" dirty="0" smtClean="0"/>
          </a:p>
        </p:txBody>
      </p:sp>
      <p:pic>
        <p:nvPicPr>
          <p:cNvPr id="2" name="Picture 1" descr="Pierce6e_fig_01_14.png"/>
          <p:cNvPicPr>
            <a:picLocks noChangeAspect="1"/>
          </p:cNvPicPr>
          <p:nvPr/>
        </p:nvPicPr>
        <p:blipFill rotWithShape="1">
          <a:blip r:embed="rId3">
            <a:extLst>
              <a:ext uri="{28A0092B-C50C-407E-A947-70E740481C1C}">
                <a14:useLocalDpi xmlns:a14="http://schemas.microsoft.com/office/drawing/2010/main" val="0"/>
              </a:ext>
            </a:extLst>
          </a:blip>
          <a:srcRect t="17817" b="7374"/>
          <a:stretch/>
        </p:blipFill>
        <p:spPr>
          <a:xfrm>
            <a:off x="1143000" y="4419600"/>
            <a:ext cx="6400800" cy="2161596"/>
          </a:xfrm>
          <a:prstGeom prst="rect">
            <a:avLst/>
          </a:prstGeom>
        </p:spPr>
      </p:pic>
    </p:spTree>
    <p:extLst>
      <p:ext uri="{BB962C8B-B14F-4D97-AF65-F5344CB8AC3E}">
        <p14:creationId xmlns:p14="http://schemas.microsoft.com/office/powerpoint/2010/main" val="29093447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idx="4294967295"/>
          </p:nvPr>
        </p:nvSpPr>
        <p:spPr>
          <a:xfrm>
            <a:off x="685800" y="76200"/>
            <a:ext cx="7772400" cy="1143000"/>
          </a:xfrm>
        </p:spPr>
        <p:txBody>
          <a:bodyPr/>
          <a:lstStyle/>
          <a:p>
            <a:pPr eaLnBrk="1" hangingPunct="1">
              <a:defRPr/>
            </a:pPr>
            <a:r>
              <a:rPr lang="en-US" dirty="0">
                <a:latin typeface="Arial" charset="0"/>
                <a:ea typeface="ＭＳ Ｐゴシック" charset="0"/>
                <a:cs typeface="ＭＳ Ｐゴシック" charset="0"/>
              </a:rPr>
              <a:t>Chromatin to Chromosomes</a:t>
            </a:r>
          </a:p>
        </p:txBody>
      </p:sp>
      <p:pic>
        <p:nvPicPr>
          <p:cNvPr id="41986" name="Picture 1028" descr="D:\Chapter_09\B_Jpeg_Images\09_Labeled_Art_and_Photos\09_06aFigu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58938"/>
            <a:ext cx="845026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8" descr="chromosom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548188"/>
            <a:ext cx="29718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
          <p:cNvPicPr>
            <a:picLocks noChangeAspect="1"/>
          </p:cNvPicPr>
          <p:nvPr/>
        </p:nvPicPr>
        <p:blipFill>
          <a:blip r:embed="rId5">
            <a:extLst>
              <a:ext uri="{28A0092B-C50C-407E-A947-70E740481C1C}">
                <a14:useLocalDpi xmlns:a14="http://schemas.microsoft.com/office/drawing/2010/main" val="0"/>
              </a:ext>
            </a:extLst>
          </a:blip>
          <a:srcRect b="9982"/>
          <a:stretch>
            <a:fillRect/>
          </a:stretch>
        </p:blipFill>
        <p:spPr bwMode="auto">
          <a:xfrm>
            <a:off x="5765800" y="989013"/>
            <a:ext cx="3149600"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0599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38200" y="76200"/>
            <a:ext cx="7772400" cy="1143000"/>
          </a:xfrm>
        </p:spPr>
        <p:txBody>
          <a:bodyPr/>
          <a:lstStyle/>
          <a:p>
            <a:pPr eaLnBrk="1" hangingPunct="1">
              <a:defRPr/>
            </a:pPr>
            <a:r>
              <a:rPr lang="en-US" sz="4000" dirty="0" smtClean="0"/>
              <a:t>Diploid </a:t>
            </a:r>
            <a:r>
              <a:rPr lang="en-US" sz="4000" dirty="0" err="1" smtClean="0"/>
              <a:t>vs</a:t>
            </a:r>
            <a:r>
              <a:rPr lang="en-US" sz="4000" dirty="0" smtClean="0"/>
              <a:t> Haploid Cells</a:t>
            </a:r>
            <a:endParaRPr lang="en-US" dirty="0" smtClean="0"/>
          </a:p>
        </p:txBody>
      </p:sp>
      <p:sp>
        <p:nvSpPr>
          <p:cNvPr id="28" name="Rectangle 2"/>
          <p:cNvSpPr txBox="1">
            <a:spLocks noChangeArrowheads="1"/>
          </p:cNvSpPr>
          <p:nvPr/>
        </p:nvSpPr>
        <p:spPr bwMode="auto">
          <a:xfrm>
            <a:off x="4419600" y="1219200"/>
            <a:ext cx="4495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sz="2800" baseline="0" dirty="0" smtClean="0">
                <a:latin typeface="Arial" charset="0"/>
              </a:rPr>
              <a:t>Diploid (2n) cells carry </a:t>
            </a:r>
            <a:r>
              <a:rPr lang="en-US" sz="2800" i="1" baseline="0" dirty="0" smtClean="0">
                <a:latin typeface="Arial" charset="0"/>
              </a:rPr>
              <a:t>two sets </a:t>
            </a:r>
            <a:r>
              <a:rPr lang="en-US" sz="2800" baseline="0" dirty="0" smtClean="0">
                <a:latin typeface="Arial" charset="0"/>
              </a:rPr>
              <a:t>of chromosomes.</a:t>
            </a:r>
          </a:p>
          <a:p>
            <a:pPr lvl="2">
              <a:buFont typeface="Times" charset="0"/>
              <a:buChar char="•"/>
            </a:pPr>
            <a:r>
              <a:rPr lang="en-US" sz="2000" baseline="0" dirty="0" smtClean="0">
                <a:latin typeface="Arial" charset="0"/>
              </a:rPr>
              <a:t>Humans = 2n = 2(23) = 46</a:t>
            </a:r>
          </a:p>
          <a:p>
            <a:pPr lvl="2">
              <a:buFont typeface="Times" charset="0"/>
              <a:buChar char="•"/>
            </a:pPr>
            <a:r>
              <a:rPr lang="en-US" sz="2000" baseline="0" dirty="0" smtClean="0">
                <a:latin typeface="Arial" charset="0"/>
              </a:rPr>
              <a:t>Examples = somatic cells = skin, muscle, </a:t>
            </a:r>
            <a:r>
              <a:rPr lang="en-US" sz="2000" baseline="0" dirty="0" err="1" smtClean="0">
                <a:latin typeface="Arial" charset="0"/>
              </a:rPr>
              <a:t>etc</a:t>
            </a:r>
            <a:endParaRPr lang="en-US" sz="2000" baseline="0" dirty="0" smtClean="0">
              <a:latin typeface="Arial" charset="0"/>
            </a:endParaRPr>
          </a:p>
          <a:p>
            <a:pPr lvl="2">
              <a:buFont typeface="Times" charset="0"/>
              <a:buChar char="•"/>
            </a:pPr>
            <a:r>
              <a:rPr lang="en-US" sz="2000" baseline="0" dirty="0" smtClean="0">
                <a:latin typeface="Arial" charset="0"/>
              </a:rPr>
              <a:t>Two full copies of the organism’s genes. </a:t>
            </a:r>
            <a:endParaRPr lang="en-US" sz="2400" baseline="0" dirty="0" smtClean="0">
              <a:latin typeface="Arial" charset="0"/>
            </a:endParaRPr>
          </a:p>
          <a:p>
            <a:pPr marL="0" indent="0">
              <a:buNone/>
            </a:pPr>
            <a:r>
              <a:rPr lang="en-US" sz="2800" baseline="0" dirty="0" smtClean="0">
                <a:latin typeface="Arial" charset="0"/>
              </a:rPr>
              <a:t>Haploid (n) cells carry </a:t>
            </a:r>
            <a:r>
              <a:rPr lang="en-US" sz="2800" i="1" baseline="0" dirty="0" smtClean="0">
                <a:latin typeface="Arial" charset="0"/>
              </a:rPr>
              <a:t>one set </a:t>
            </a:r>
            <a:r>
              <a:rPr lang="en-US" sz="2800" baseline="0" dirty="0" smtClean="0">
                <a:latin typeface="Arial" charset="0"/>
              </a:rPr>
              <a:t>of chromosomes.</a:t>
            </a:r>
          </a:p>
          <a:p>
            <a:pPr lvl="2">
              <a:buFont typeface="Times" charset="0"/>
              <a:buChar char="•"/>
            </a:pPr>
            <a:r>
              <a:rPr lang="en-US" sz="2000" baseline="0" dirty="0" smtClean="0">
                <a:latin typeface="Arial" charset="0"/>
              </a:rPr>
              <a:t>one full copy of the organism’s genes</a:t>
            </a:r>
          </a:p>
          <a:p>
            <a:pPr lvl="2">
              <a:buFont typeface="Times" charset="0"/>
              <a:buChar char="•"/>
            </a:pPr>
            <a:r>
              <a:rPr lang="en-US" sz="2000" baseline="0" dirty="0" smtClean="0">
                <a:latin typeface="Arial" charset="0"/>
              </a:rPr>
              <a:t>Humans: n = 23</a:t>
            </a:r>
          </a:p>
          <a:p>
            <a:pPr lvl="2">
              <a:buFont typeface="Times" charset="0"/>
              <a:buChar char="•"/>
            </a:pPr>
            <a:r>
              <a:rPr lang="en-US" sz="2000" baseline="0" dirty="0" smtClean="0">
                <a:latin typeface="Arial" charset="0"/>
              </a:rPr>
              <a:t>Examples: sex cells = sperm &amp; egg</a:t>
            </a:r>
          </a:p>
          <a:p>
            <a:pPr>
              <a:buFont typeface="Times" charset="0"/>
              <a:buChar char="•"/>
            </a:pPr>
            <a:endParaRPr lang="en-US" sz="2800" baseline="0" dirty="0">
              <a:latin typeface="Arial" charset="0"/>
            </a:endParaRPr>
          </a:p>
        </p:txBody>
      </p:sp>
      <p:pic>
        <p:nvPicPr>
          <p:cNvPr id="29" name="Picture 1"/>
          <p:cNvPicPr>
            <a:picLocks noChangeAspect="1"/>
          </p:cNvPicPr>
          <p:nvPr/>
        </p:nvPicPr>
        <p:blipFill rotWithShape="1">
          <a:blip r:embed="rId3">
            <a:extLst>
              <a:ext uri="{28A0092B-C50C-407E-A947-70E740481C1C}">
                <a14:useLocalDpi xmlns:a14="http://schemas.microsoft.com/office/drawing/2010/main" val="0"/>
              </a:ext>
            </a:extLst>
          </a:blip>
          <a:srcRect b="8019"/>
          <a:stretch/>
        </p:blipFill>
        <p:spPr bwMode="auto">
          <a:xfrm>
            <a:off x="304800" y="1447800"/>
            <a:ext cx="40606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38200" y="76200"/>
            <a:ext cx="7772400" cy="1143000"/>
          </a:xfrm>
        </p:spPr>
        <p:txBody>
          <a:bodyPr/>
          <a:lstStyle/>
          <a:p>
            <a:pPr eaLnBrk="1" hangingPunct="1">
              <a:defRPr/>
            </a:pPr>
            <a:r>
              <a:rPr lang="en-US" sz="4000" dirty="0" smtClean="0"/>
              <a:t>Homologous Chromosomes</a:t>
            </a:r>
            <a:endParaRPr lang="en-US" dirty="0" smtClean="0"/>
          </a:p>
        </p:txBody>
      </p:sp>
      <p:pic>
        <p:nvPicPr>
          <p:cNvPr id="29" name="Picture 1"/>
          <p:cNvPicPr>
            <a:picLocks noChangeAspect="1"/>
          </p:cNvPicPr>
          <p:nvPr/>
        </p:nvPicPr>
        <p:blipFill rotWithShape="1">
          <a:blip r:embed="rId3">
            <a:extLst>
              <a:ext uri="{28A0092B-C50C-407E-A947-70E740481C1C}">
                <a14:useLocalDpi xmlns:a14="http://schemas.microsoft.com/office/drawing/2010/main" val="0"/>
              </a:ext>
            </a:extLst>
          </a:blip>
          <a:srcRect t="21268" b="8019"/>
          <a:stretch/>
        </p:blipFill>
        <p:spPr bwMode="auto">
          <a:xfrm>
            <a:off x="381000" y="1752600"/>
            <a:ext cx="4118091"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rotWithShape="1">
          <a:blip r:embed="rId4">
            <a:extLst>
              <a:ext uri="{28A0092B-C50C-407E-A947-70E740481C1C}">
                <a14:useLocalDpi xmlns:a14="http://schemas.microsoft.com/office/drawing/2010/main" val="0"/>
              </a:ext>
            </a:extLst>
          </a:blip>
          <a:srcRect l="33126" t="22655" r="30007" b="22507"/>
          <a:stretch/>
        </p:blipFill>
        <p:spPr bwMode="auto">
          <a:xfrm>
            <a:off x="6934200" y="1340560"/>
            <a:ext cx="1851517" cy="361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209800" y="2743200"/>
            <a:ext cx="685800" cy="990600"/>
          </a:xfrm>
          <a:prstGeom prst="rect">
            <a:avLst/>
          </a:prstGeom>
          <a:noFill/>
          <a:ln w="2857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pitchFamily="34" charset="0"/>
              <a:ea typeface="ＭＳ Ｐゴシック" pitchFamily="34" charset="-128"/>
            </a:endParaRPr>
          </a:p>
        </p:txBody>
      </p:sp>
      <p:sp>
        <p:nvSpPr>
          <p:cNvPr id="5" name="Rectangle 4"/>
          <p:cNvSpPr/>
          <p:nvPr/>
        </p:nvSpPr>
        <p:spPr>
          <a:xfrm>
            <a:off x="6629400" y="4953000"/>
            <a:ext cx="2514600" cy="461665"/>
          </a:xfrm>
          <a:prstGeom prst="rect">
            <a:avLst/>
          </a:prstGeom>
        </p:spPr>
        <p:txBody>
          <a:bodyPr wrap="square">
            <a:spAutoFit/>
          </a:bodyPr>
          <a:lstStyle/>
          <a:p>
            <a:r>
              <a:rPr lang="en-US" baseline="0" dirty="0" smtClean="0"/>
              <a:t>Type A    Type O </a:t>
            </a:r>
            <a:endParaRPr lang="en-US" dirty="0"/>
          </a:p>
        </p:txBody>
      </p:sp>
      <p:sp>
        <p:nvSpPr>
          <p:cNvPr id="7" name="TextBox 6"/>
          <p:cNvSpPr txBox="1"/>
          <p:nvPr/>
        </p:nvSpPr>
        <p:spPr>
          <a:xfrm>
            <a:off x="4491151" y="4114800"/>
            <a:ext cx="2557461" cy="461665"/>
          </a:xfrm>
          <a:prstGeom prst="rect">
            <a:avLst/>
          </a:prstGeom>
          <a:noFill/>
        </p:spPr>
        <p:txBody>
          <a:bodyPr wrap="none" rtlCol="0">
            <a:spAutoFit/>
          </a:bodyPr>
          <a:lstStyle/>
          <a:p>
            <a:r>
              <a:rPr lang="en-US" baseline="0" dirty="0" smtClean="0"/>
              <a:t>Blood Type Gene </a:t>
            </a:r>
            <a:endParaRPr lang="en-US" baseline="0" dirty="0"/>
          </a:p>
        </p:txBody>
      </p:sp>
      <p:sp>
        <p:nvSpPr>
          <p:cNvPr id="8" name="TextBox 7"/>
          <p:cNvSpPr txBox="1"/>
          <p:nvPr/>
        </p:nvSpPr>
        <p:spPr>
          <a:xfrm>
            <a:off x="457200" y="5634335"/>
            <a:ext cx="6096000" cy="830997"/>
          </a:xfrm>
          <a:prstGeom prst="rect">
            <a:avLst/>
          </a:prstGeom>
          <a:noFill/>
        </p:spPr>
        <p:txBody>
          <a:bodyPr wrap="square" rtlCol="0">
            <a:spAutoFit/>
          </a:bodyPr>
          <a:lstStyle/>
          <a:p>
            <a:pPr algn="l"/>
            <a:r>
              <a:rPr lang="en-US" baseline="0" dirty="0" smtClean="0"/>
              <a:t>What is the third allele for blood type?</a:t>
            </a:r>
          </a:p>
          <a:p>
            <a:pPr algn="l"/>
            <a:r>
              <a:rPr lang="en-US" baseline="0" dirty="0" smtClean="0"/>
              <a:t>Can a person have all three blood types? </a:t>
            </a:r>
            <a:endParaRPr lang="en-US" baseline="0" dirty="0"/>
          </a:p>
        </p:txBody>
      </p:sp>
    </p:spTree>
    <p:extLst>
      <p:ext uri="{BB962C8B-B14F-4D97-AF65-F5344CB8AC3E}">
        <p14:creationId xmlns:p14="http://schemas.microsoft.com/office/powerpoint/2010/main" val="20047683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152400"/>
            <a:ext cx="7772400" cy="1143000"/>
          </a:xfrm>
        </p:spPr>
        <p:txBody>
          <a:bodyPr/>
          <a:lstStyle/>
          <a:p>
            <a:pPr eaLnBrk="1" hangingPunct="1">
              <a:defRPr/>
            </a:pPr>
            <a:r>
              <a:rPr lang="en-US" sz="4000" dirty="0" smtClean="0"/>
              <a:t>Chromosome Structure</a:t>
            </a:r>
            <a:endParaRPr lang="en-US" dirty="0" smtClean="0"/>
          </a:p>
        </p:txBody>
      </p:sp>
      <p:pic>
        <p:nvPicPr>
          <p:cNvPr id="10" name="Picture 1"/>
          <p:cNvPicPr>
            <a:picLocks noChangeAspect="1"/>
          </p:cNvPicPr>
          <p:nvPr/>
        </p:nvPicPr>
        <p:blipFill rotWithShape="1">
          <a:blip r:embed="rId3">
            <a:extLst>
              <a:ext uri="{28A0092B-C50C-407E-A947-70E740481C1C}">
                <a14:useLocalDpi xmlns:a14="http://schemas.microsoft.com/office/drawing/2010/main" val="0"/>
              </a:ext>
            </a:extLst>
          </a:blip>
          <a:srcRect t="21827" r="50518" b="7200"/>
          <a:stretch/>
        </p:blipFill>
        <p:spPr bwMode="auto">
          <a:xfrm>
            <a:off x="2819400" y="1447800"/>
            <a:ext cx="272953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445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152400"/>
            <a:ext cx="7772400" cy="1143000"/>
          </a:xfrm>
        </p:spPr>
        <p:txBody>
          <a:bodyPr/>
          <a:lstStyle/>
          <a:p>
            <a:pPr eaLnBrk="1" hangingPunct="1">
              <a:defRPr/>
            </a:pPr>
            <a:r>
              <a:rPr lang="en-US" sz="4000" dirty="0" smtClean="0"/>
              <a:t>Chromosome Structure</a:t>
            </a:r>
            <a:endParaRPr lang="en-US" dirty="0" smtClean="0"/>
          </a:p>
        </p:txBody>
      </p:sp>
      <p:sp>
        <p:nvSpPr>
          <p:cNvPr id="9" name="Content Placeholder 1"/>
          <p:cNvSpPr txBox="1">
            <a:spLocks/>
          </p:cNvSpPr>
          <p:nvPr/>
        </p:nvSpPr>
        <p:spPr bwMode="auto">
          <a:xfrm>
            <a:off x="3276600" y="1371600"/>
            <a:ext cx="5715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57150" indent="0">
              <a:buNone/>
            </a:pPr>
            <a:r>
              <a:rPr lang="en-US" sz="2800" u="sng" baseline="0" dirty="0" smtClean="0">
                <a:latin typeface="Arial" charset="0"/>
              </a:rPr>
              <a:t>Telomeres</a:t>
            </a:r>
            <a:r>
              <a:rPr lang="en-US" sz="2800" baseline="0" dirty="0">
                <a:latin typeface="Arial" charset="0"/>
              </a:rPr>
              <a:t>: tips of a linear chromosome</a:t>
            </a:r>
          </a:p>
          <a:p>
            <a:pPr lvl="1">
              <a:buFont typeface="Times" charset="0"/>
              <a:buChar char="•"/>
            </a:pPr>
            <a:r>
              <a:rPr lang="en-US" baseline="0" dirty="0">
                <a:latin typeface="Arial" charset="0"/>
              </a:rPr>
              <a:t>Like cap of shoe laces</a:t>
            </a:r>
          </a:p>
          <a:p>
            <a:pPr lvl="1">
              <a:buFont typeface="Times" charset="0"/>
              <a:buChar char="•"/>
            </a:pPr>
            <a:r>
              <a:rPr lang="en-US" baseline="0" dirty="0">
                <a:latin typeface="Arial" charset="0"/>
              </a:rPr>
              <a:t>Protect chromosome ends during DNA </a:t>
            </a:r>
            <a:r>
              <a:rPr lang="en-US" baseline="0" dirty="0" smtClean="0">
                <a:latin typeface="Arial" charset="0"/>
              </a:rPr>
              <a:t>replication</a:t>
            </a:r>
          </a:p>
          <a:p>
            <a:pPr>
              <a:buFont typeface="Times" charset="0"/>
              <a:buChar char="•"/>
            </a:pPr>
            <a:r>
              <a:rPr lang="en-US" sz="2800" u="sng" baseline="0" dirty="0" smtClean="0">
                <a:latin typeface="Arial" charset="0"/>
              </a:rPr>
              <a:t>Kinetochore</a:t>
            </a:r>
            <a:r>
              <a:rPr lang="en-US" sz="2800" baseline="0" dirty="0" smtClean="0">
                <a:latin typeface="Arial" charset="0"/>
              </a:rPr>
              <a:t>: protein complex that forms at the centromere during cell division </a:t>
            </a:r>
          </a:p>
        </p:txBody>
      </p:sp>
      <p:pic>
        <p:nvPicPr>
          <p:cNvPr id="7" name="Picture 1"/>
          <p:cNvPicPr>
            <a:picLocks noChangeAspect="1"/>
          </p:cNvPicPr>
          <p:nvPr/>
        </p:nvPicPr>
        <p:blipFill rotWithShape="1">
          <a:blip r:embed="rId3">
            <a:extLst>
              <a:ext uri="{28A0092B-C50C-407E-A947-70E740481C1C}">
                <a14:useLocalDpi xmlns:a14="http://schemas.microsoft.com/office/drawing/2010/main" val="0"/>
              </a:ext>
            </a:extLst>
          </a:blip>
          <a:srcRect t="21827" r="50518" b="7200"/>
          <a:stretch/>
        </p:blipFill>
        <p:spPr bwMode="auto">
          <a:xfrm>
            <a:off x="304800" y="1295400"/>
            <a:ext cx="272953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402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2004:Templates:Presentations:Designs:Blank Presentation</Template>
  <TotalTime>3200</TotalTime>
  <Words>1134</Words>
  <Application>Microsoft Macintosh PowerPoint</Application>
  <PresentationFormat>On-screen Show (4:3)</PresentationFormat>
  <Paragraphs>178</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Blank Presentation</vt:lpstr>
      <vt:lpstr>Chromosomes &amp; The Cell Cycle</vt:lpstr>
      <vt:lpstr>Goals</vt:lpstr>
      <vt:lpstr>What is a Chromosome</vt:lpstr>
      <vt:lpstr>How is there so much DNA packed in there? </vt:lpstr>
      <vt:lpstr>Chromatin to Chromosomes</vt:lpstr>
      <vt:lpstr>Diploid vs Haploid Cells</vt:lpstr>
      <vt:lpstr>Homologous Chromosomes</vt:lpstr>
      <vt:lpstr>Chromosome Structure</vt:lpstr>
      <vt:lpstr>Chromosome Structure</vt:lpstr>
      <vt:lpstr>Concept Check</vt:lpstr>
      <vt:lpstr>Concept Check</vt:lpstr>
      <vt:lpstr>The Cell Cycle Overview</vt:lpstr>
      <vt:lpstr>The Cell Life Cycle</vt:lpstr>
      <vt:lpstr>PowerPoint Presentation</vt:lpstr>
      <vt:lpstr>Events and checkpoints: Interphase</vt:lpstr>
      <vt:lpstr>M Phase / Cell Division  Major events</vt:lpstr>
      <vt:lpstr>PowerPoint Presentation</vt:lpstr>
      <vt:lpstr>Cell Division Overview</vt:lpstr>
      <vt:lpstr>Prophase</vt:lpstr>
      <vt:lpstr>Prometaphase</vt:lpstr>
      <vt:lpstr>Metaphase</vt:lpstr>
      <vt:lpstr>Anaphase</vt:lpstr>
      <vt:lpstr>Telophase &amp; Cytokinesis</vt:lpstr>
      <vt:lpstr>Outcome of Mitosis</vt:lpstr>
      <vt:lpstr>PowerPoint Presentation</vt:lpstr>
      <vt:lpstr>Microtubules</vt:lpstr>
    </vt:vector>
  </TitlesOfParts>
  <Company>Melissa Yoder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100 Lab</dc:title>
  <dc:creator>Melissa Yoder</dc:creator>
  <cp:lastModifiedBy>Sandra Namoff</cp:lastModifiedBy>
  <cp:revision>350</cp:revision>
  <cp:lastPrinted>2018-08-28T16:29:00Z</cp:lastPrinted>
  <dcterms:created xsi:type="dcterms:W3CDTF">2013-01-12T22:16:48Z</dcterms:created>
  <dcterms:modified xsi:type="dcterms:W3CDTF">2018-08-31T00:12:08Z</dcterms:modified>
</cp:coreProperties>
</file>