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mp3" ContentType="audi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theme/theme9.xml" ContentType="application/vnd.openxmlformats-officedocument.theme+xml"/>
  <Override PartName="/ppt/slideLayouts/slideLayout14.xml" ContentType="application/vnd.openxmlformats-officedocument.presentationml.slideLayout+xml"/>
  <Override PartName="/ppt/theme/theme10.xml" ContentType="application/vnd.openxmlformats-officedocument.theme+xml"/>
  <Override PartName="/ppt/slideLayouts/slideLayout15.xml" ContentType="application/vnd.openxmlformats-officedocument.presentationml.slideLayout+xml"/>
  <Override PartName="/ppt/theme/theme11.xml" ContentType="application/vnd.openxmlformats-officedocument.theme+xml"/>
  <Override PartName="/ppt/slideLayouts/slideLayout16.xml" ContentType="application/vnd.openxmlformats-officedocument.presentationml.slideLayout+xml"/>
  <Override PartName="/ppt/theme/theme12.xml" ContentType="application/vnd.openxmlformats-officedocument.theme+xml"/>
  <Override PartName="/ppt/slideLayouts/slideLayout17.xml" ContentType="application/vnd.openxmlformats-officedocument.presentationml.slideLayout+xml"/>
  <Override PartName="/ppt/theme/theme13.xml" ContentType="application/vnd.openxmlformats-officedocument.theme+xml"/>
  <Override PartName="/ppt/slideLayouts/slideLayout18.xml" ContentType="application/vnd.openxmlformats-officedocument.presentationml.slideLayout+xml"/>
  <Override PartName="/ppt/theme/theme14.xml" ContentType="application/vnd.openxmlformats-officedocument.theme+xml"/>
  <Override PartName="/ppt/slideLayouts/slideLayout19.xml" ContentType="application/vnd.openxmlformats-officedocument.presentationml.slideLayout+xml"/>
  <Override PartName="/ppt/theme/theme15.xml" ContentType="application/vnd.openxmlformats-officedocument.theme+xml"/>
  <Override PartName="/ppt/slideLayouts/slideLayout20.xml" ContentType="application/vnd.openxmlformats-officedocument.presentationml.slideLayout+xml"/>
  <Override PartName="/ppt/theme/theme16.xml" ContentType="application/vnd.openxmlformats-officedocument.theme+xml"/>
  <Override PartName="/ppt/slideLayouts/slideLayout21.xml" ContentType="application/vnd.openxmlformats-officedocument.presentationml.slideLayout+xml"/>
  <Override PartName="/ppt/theme/theme17.xml" ContentType="application/vnd.openxmlformats-officedocument.theme+xml"/>
  <Override PartName="/ppt/slideLayouts/slideLayout22.xml" ContentType="application/vnd.openxmlformats-officedocument.presentationml.slideLayout+xml"/>
  <Override PartName="/ppt/theme/theme18.xml" ContentType="application/vnd.openxmlformats-officedocument.theme+xml"/>
  <Override PartName="/ppt/slideLayouts/slideLayout23.xml" ContentType="application/vnd.openxmlformats-officedocument.presentationml.slideLayout+xml"/>
  <Override PartName="/ppt/theme/theme19.xml" ContentType="application/vnd.openxmlformats-officedocument.theme+xml"/>
  <Override PartName="/ppt/slideLayouts/slideLayout24.xml" ContentType="application/vnd.openxmlformats-officedocument.presentationml.slideLayout+xml"/>
  <Override PartName="/ppt/theme/theme20.xml" ContentType="application/vnd.openxmlformats-officedocument.theme+xml"/>
  <Override PartName="/ppt/slideLayouts/slideLayout25.xml" ContentType="application/vnd.openxmlformats-officedocument.presentationml.slideLayout+xml"/>
  <Override PartName="/ppt/theme/theme21.xml" ContentType="application/vnd.openxmlformats-officedocument.theme+xml"/>
  <Override PartName="/ppt/slideLayouts/slideLayout26.xml" ContentType="application/vnd.openxmlformats-officedocument.presentationml.slideLayout+xml"/>
  <Override PartName="/ppt/theme/theme22.xml" ContentType="application/vnd.openxmlformats-officedocument.theme+xml"/>
  <Override PartName="/ppt/slideLayouts/slideLayout27.xml" ContentType="application/vnd.openxmlformats-officedocument.presentationml.slideLayout+xml"/>
  <Override PartName="/ppt/theme/theme23.xml" ContentType="application/vnd.openxmlformats-officedocument.theme+xml"/>
  <Override PartName="/ppt/slideLayouts/slideLayout28.xml" ContentType="application/vnd.openxmlformats-officedocument.presentationml.slideLayout+xml"/>
  <Override PartName="/ppt/theme/theme24.xml" ContentType="application/vnd.openxmlformats-officedocument.theme+xml"/>
  <Override PartName="/ppt/slideLayouts/slideLayout29.xml" ContentType="application/vnd.openxmlformats-officedocument.presentationml.slideLayout+xml"/>
  <Override PartName="/ppt/theme/theme25.xml" ContentType="application/vnd.openxmlformats-officedocument.theme+xml"/>
  <Override PartName="/ppt/slideLayouts/slideLayout30.xml" ContentType="application/vnd.openxmlformats-officedocument.presentationml.slideLayout+xml"/>
  <Override PartName="/ppt/theme/theme26.xml" ContentType="application/vnd.openxmlformats-officedocument.theme+xml"/>
  <Override PartName="/ppt/slideLayouts/slideLayout31.xml" ContentType="application/vnd.openxmlformats-officedocument.presentationml.slideLayout+xml"/>
  <Override PartName="/ppt/theme/theme27.xml" ContentType="application/vnd.openxmlformats-officedocument.theme+xml"/>
  <Override PartName="/ppt/slideLayouts/slideLayout32.xml" ContentType="application/vnd.openxmlformats-officedocument.presentationml.slideLayout+xml"/>
  <Override PartName="/ppt/theme/theme28.xml" ContentType="application/vnd.openxmlformats-officedocument.theme+xml"/>
  <Override PartName="/ppt/slideLayouts/slideLayout33.xml" ContentType="application/vnd.openxmlformats-officedocument.presentationml.slideLayout+xml"/>
  <Override PartName="/ppt/theme/theme29.xml" ContentType="application/vnd.openxmlformats-officedocument.theme+xml"/>
  <Override PartName="/ppt/slideLayouts/slideLayout34.xml" ContentType="application/vnd.openxmlformats-officedocument.presentationml.slideLayout+xml"/>
  <Override PartName="/ppt/theme/theme30.xml" ContentType="application/vnd.openxmlformats-officedocument.theme+xml"/>
  <Override PartName="/ppt/slideLayouts/slideLayout35.xml" ContentType="application/vnd.openxmlformats-officedocument.presentationml.slideLayout+xml"/>
  <Override PartName="/ppt/theme/theme31.xml" ContentType="application/vnd.openxmlformats-officedocument.theme+xml"/>
  <Override PartName="/ppt/slideLayouts/slideLayout36.xml" ContentType="application/vnd.openxmlformats-officedocument.presentationml.slideLayout+xml"/>
  <Override PartName="/ppt/theme/theme32.xml" ContentType="application/vnd.openxmlformats-officedocument.theme+xml"/>
  <Override PartName="/ppt/slideLayouts/slideLayout37.xml" ContentType="application/vnd.openxmlformats-officedocument.presentationml.slideLayout+xml"/>
  <Override PartName="/ppt/theme/theme33.xml" ContentType="application/vnd.openxmlformats-officedocument.theme+xml"/>
  <Override PartName="/ppt/slideLayouts/slideLayout38.xml" ContentType="application/vnd.openxmlformats-officedocument.presentationml.slideLayout+xml"/>
  <Override PartName="/ppt/theme/theme34.xml" ContentType="application/vnd.openxmlformats-officedocument.theme+xml"/>
  <Override PartName="/ppt/slideLayouts/slideLayout39.xml" ContentType="application/vnd.openxmlformats-officedocument.presentationml.slideLayout+xml"/>
  <Override PartName="/ppt/theme/theme35.xml" ContentType="application/vnd.openxmlformats-officedocument.theme+xml"/>
  <Override PartName="/ppt/slideLayouts/slideLayout40.xml" ContentType="application/vnd.openxmlformats-officedocument.presentationml.slideLayout+xml"/>
  <Override PartName="/ppt/theme/theme36.xml" ContentType="application/vnd.openxmlformats-officedocument.theme+xml"/>
  <Override PartName="/ppt/slideLayouts/slideLayout41.xml" ContentType="application/vnd.openxmlformats-officedocument.presentationml.slideLayout+xml"/>
  <Override PartName="/ppt/theme/theme37.xml" ContentType="application/vnd.openxmlformats-officedocument.theme+xml"/>
  <Override PartName="/ppt/slideLayouts/slideLayout42.xml" ContentType="application/vnd.openxmlformats-officedocument.presentationml.slideLayout+xml"/>
  <Override PartName="/ppt/theme/theme38.xml" ContentType="application/vnd.openxmlformats-officedocument.theme+xml"/>
  <Override PartName="/ppt/slideLayouts/slideLayout43.xml" ContentType="application/vnd.openxmlformats-officedocument.presentationml.slideLayout+xml"/>
  <Override PartName="/ppt/theme/theme39.xml" ContentType="application/vnd.openxmlformats-officedocument.theme+xml"/>
  <Override PartName="/ppt/slideLayouts/slideLayout44.xml" ContentType="application/vnd.openxmlformats-officedocument.presentationml.slideLayout+xml"/>
  <Override PartName="/ppt/theme/theme40.xml" ContentType="application/vnd.openxmlformats-officedocument.theme+xml"/>
  <Override PartName="/ppt/slideLayouts/slideLayout45.xml" ContentType="application/vnd.openxmlformats-officedocument.presentationml.slideLayout+xml"/>
  <Override PartName="/ppt/theme/theme41.xml" ContentType="application/vnd.openxmlformats-officedocument.theme+xml"/>
  <Override PartName="/ppt/slideLayouts/slideLayout46.xml" ContentType="application/vnd.openxmlformats-officedocument.presentationml.slideLayout+xml"/>
  <Override PartName="/ppt/theme/theme42.xml" ContentType="application/vnd.openxmlformats-officedocument.theme+xml"/>
  <Override PartName="/ppt/slideLayouts/slideLayout47.xml" ContentType="application/vnd.openxmlformats-officedocument.presentationml.slideLayout+xml"/>
  <Override PartName="/ppt/theme/theme43.xml" ContentType="application/vnd.openxmlformats-officedocument.theme+xml"/>
  <Override PartName="/ppt/slideLayouts/slideLayout48.xml" ContentType="application/vnd.openxmlformats-officedocument.presentationml.slideLayout+xml"/>
  <Override PartName="/ppt/theme/theme44.xml" ContentType="application/vnd.openxmlformats-officedocument.theme+xml"/>
  <Override PartName="/ppt/slideLayouts/slideLayout49.xml" ContentType="application/vnd.openxmlformats-officedocument.presentationml.slideLayout+xml"/>
  <Override PartName="/ppt/theme/theme45.xml" ContentType="application/vnd.openxmlformats-officedocument.theme+xml"/>
  <Override PartName="/ppt/slideLayouts/slideLayout50.xml" ContentType="application/vnd.openxmlformats-officedocument.presentationml.slideLayout+xml"/>
  <Override PartName="/ppt/theme/theme46.xml" ContentType="application/vnd.openxmlformats-officedocument.theme+xml"/>
  <Override PartName="/ppt/slideLayouts/slideLayout51.xml" ContentType="application/vnd.openxmlformats-officedocument.presentationml.slideLayout+xml"/>
  <Override PartName="/ppt/theme/theme47.xml" ContentType="application/vnd.openxmlformats-officedocument.theme+xml"/>
  <Override PartName="/ppt/slideLayouts/slideLayout52.xml" ContentType="application/vnd.openxmlformats-officedocument.presentationml.slideLayout+xml"/>
  <Override PartName="/ppt/theme/theme48.xml" ContentType="application/vnd.openxmlformats-officedocument.theme+xml"/>
  <Override PartName="/ppt/slideLayouts/slideLayout53.xml" ContentType="application/vnd.openxmlformats-officedocument.presentationml.slideLayout+xml"/>
  <Override PartName="/ppt/theme/theme49.xml" ContentType="application/vnd.openxmlformats-officedocument.theme+xml"/>
  <Override PartName="/ppt/slideLayouts/slideLayout54.xml" ContentType="application/vnd.openxmlformats-officedocument.presentationml.slideLayout+xml"/>
  <Override PartName="/ppt/theme/theme50.xml" ContentType="application/vnd.openxmlformats-officedocument.theme+xml"/>
  <Override PartName="/ppt/slideLayouts/slideLayout55.xml" ContentType="application/vnd.openxmlformats-officedocument.presentationml.slideLayout+xml"/>
  <Override PartName="/ppt/theme/theme51.xml" ContentType="application/vnd.openxmlformats-officedocument.theme+xml"/>
  <Override PartName="/ppt/slideLayouts/slideLayout56.xml" ContentType="application/vnd.openxmlformats-officedocument.presentationml.slideLayout+xml"/>
  <Override PartName="/ppt/theme/theme52.xml" ContentType="application/vnd.openxmlformats-officedocument.theme+xml"/>
  <Override PartName="/ppt/slideLayouts/slideLayout57.xml" ContentType="application/vnd.openxmlformats-officedocument.presentationml.slideLayout+xml"/>
  <Override PartName="/ppt/theme/theme53.xml" ContentType="application/vnd.openxmlformats-officedocument.theme+xml"/>
  <Override PartName="/ppt/slideLayouts/slideLayout58.xml" ContentType="application/vnd.openxmlformats-officedocument.presentationml.slideLayout+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8" r:id="rId1"/>
    <p:sldMasterId id="2147483699" r:id="rId2"/>
    <p:sldMasterId id="2147483701" r:id="rId3"/>
    <p:sldMasterId id="2147483703" r:id="rId4"/>
    <p:sldMasterId id="2147483705" r:id="rId5"/>
    <p:sldMasterId id="2147483707" r:id="rId6"/>
    <p:sldMasterId id="2147483709" r:id="rId7"/>
    <p:sldMasterId id="2147483711" r:id="rId8"/>
    <p:sldMasterId id="2147483713" r:id="rId9"/>
    <p:sldMasterId id="2147483715" r:id="rId10"/>
    <p:sldMasterId id="2147483717" r:id="rId11"/>
    <p:sldMasterId id="2147483719" r:id="rId12"/>
    <p:sldMasterId id="2147483721" r:id="rId13"/>
    <p:sldMasterId id="2147483723" r:id="rId14"/>
    <p:sldMasterId id="2147483725" r:id="rId15"/>
    <p:sldMasterId id="2147483727" r:id="rId16"/>
    <p:sldMasterId id="2147483729" r:id="rId17"/>
    <p:sldMasterId id="2147483731" r:id="rId18"/>
    <p:sldMasterId id="2147483733" r:id="rId19"/>
    <p:sldMasterId id="2147483735" r:id="rId20"/>
    <p:sldMasterId id="2147483737" r:id="rId21"/>
    <p:sldMasterId id="2147483739" r:id="rId22"/>
    <p:sldMasterId id="2147483741" r:id="rId23"/>
    <p:sldMasterId id="2147483743" r:id="rId24"/>
    <p:sldMasterId id="2147483745" r:id="rId25"/>
    <p:sldMasterId id="2147483747" r:id="rId26"/>
    <p:sldMasterId id="2147483749" r:id="rId27"/>
    <p:sldMasterId id="2147483751" r:id="rId28"/>
    <p:sldMasterId id="2147483753" r:id="rId29"/>
    <p:sldMasterId id="2147483755" r:id="rId30"/>
    <p:sldMasterId id="2147483757" r:id="rId31"/>
    <p:sldMasterId id="2147483759" r:id="rId32"/>
    <p:sldMasterId id="2147483761" r:id="rId33"/>
    <p:sldMasterId id="2147483763" r:id="rId34"/>
    <p:sldMasterId id="2147483765" r:id="rId35"/>
    <p:sldMasterId id="2147483767" r:id="rId36"/>
    <p:sldMasterId id="2147483769" r:id="rId37"/>
    <p:sldMasterId id="2147483771" r:id="rId38"/>
    <p:sldMasterId id="2147483773" r:id="rId39"/>
    <p:sldMasterId id="2147483775" r:id="rId40"/>
    <p:sldMasterId id="2147483777" r:id="rId41"/>
    <p:sldMasterId id="2147483779" r:id="rId42"/>
    <p:sldMasterId id="2147483781" r:id="rId43"/>
    <p:sldMasterId id="2147483783" r:id="rId44"/>
    <p:sldMasterId id="2147483785" r:id="rId45"/>
    <p:sldMasterId id="2147483787" r:id="rId46"/>
    <p:sldMasterId id="2147483789" r:id="rId47"/>
    <p:sldMasterId id="2147483791" r:id="rId48"/>
    <p:sldMasterId id="2147483793" r:id="rId49"/>
    <p:sldMasterId id="2147483795" r:id="rId50"/>
    <p:sldMasterId id="2147483797" r:id="rId51"/>
    <p:sldMasterId id="2147483799" r:id="rId52"/>
    <p:sldMasterId id="2147483801" r:id="rId53"/>
    <p:sldMasterId id="2147483805" r:id="rId54"/>
  </p:sldMasterIdLst>
  <p:notesMasterIdLst>
    <p:notesMasterId r:id="rId213"/>
  </p:notesMasterIdLst>
  <p:handoutMasterIdLst>
    <p:handoutMasterId r:id="rId214"/>
  </p:handoutMasterIdLst>
  <p:sldIdLst>
    <p:sldId id="686" r:id="rId55"/>
    <p:sldId id="687" r:id="rId56"/>
    <p:sldId id="685" r:id="rId57"/>
    <p:sldId id="669" r:id="rId58"/>
    <p:sldId id="267" r:id="rId59"/>
    <p:sldId id="479" r:id="rId60"/>
    <p:sldId id="509" r:id="rId61"/>
    <p:sldId id="480" r:id="rId62"/>
    <p:sldId id="510" r:id="rId63"/>
    <p:sldId id="611" r:id="rId64"/>
    <p:sldId id="672" r:id="rId65"/>
    <p:sldId id="671" r:id="rId66"/>
    <p:sldId id="681" r:id="rId67"/>
    <p:sldId id="673" r:id="rId68"/>
    <p:sldId id="670" r:id="rId69"/>
    <p:sldId id="520" r:id="rId70"/>
    <p:sldId id="612" r:id="rId71"/>
    <p:sldId id="517" r:id="rId72"/>
    <p:sldId id="518" r:id="rId73"/>
    <p:sldId id="600" r:id="rId74"/>
    <p:sldId id="614" r:id="rId75"/>
    <p:sldId id="615" r:id="rId76"/>
    <p:sldId id="522" r:id="rId77"/>
    <p:sldId id="523" r:id="rId78"/>
    <p:sldId id="602" r:id="rId79"/>
    <p:sldId id="616" r:id="rId80"/>
    <p:sldId id="617" r:id="rId81"/>
    <p:sldId id="618" r:id="rId82"/>
    <p:sldId id="674" r:id="rId83"/>
    <p:sldId id="688" r:id="rId84"/>
    <p:sldId id="689" r:id="rId85"/>
    <p:sldId id="272" r:id="rId86"/>
    <p:sldId id="623" r:id="rId87"/>
    <p:sldId id="528" r:id="rId88"/>
    <p:sldId id="481" r:id="rId89"/>
    <p:sldId id="682" r:id="rId90"/>
    <p:sldId id="276" r:id="rId91"/>
    <p:sldId id="625" r:id="rId92"/>
    <p:sldId id="484" r:id="rId93"/>
    <p:sldId id="485" r:id="rId94"/>
    <p:sldId id="626" r:id="rId95"/>
    <p:sldId id="529" r:id="rId96"/>
    <p:sldId id="629" r:id="rId97"/>
    <p:sldId id="530" r:id="rId98"/>
    <p:sldId id="531" r:id="rId99"/>
    <p:sldId id="683" r:id="rId100"/>
    <p:sldId id="532" r:id="rId101"/>
    <p:sldId id="633" r:id="rId102"/>
    <p:sldId id="634" r:id="rId103"/>
    <p:sldId id="534" r:id="rId104"/>
    <p:sldId id="536" r:id="rId105"/>
    <p:sldId id="535" r:id="rId106"/>
    <p:sldId id="691" r:id="rId107"/>
    <p:sldId id="680" r:id="rId108"/>
    <p:sldId id="690" r:id="rId109"/>
    <p:sldId id="313" r:id="rId110"/>
    <p:sldId id="635" r:id="rId111"/>
    <p:sldId id="321" r:id="rId112"/>
    <p:sldId id="538" r:id="rId113"/>
    <p:sldId id="636" r:id="rId114"/>
    <p:sldId id="540" r:id="rId115"/>
    <p:sldId id="541" r:id="rId116"/>
    <p:sldId id="675" r:id="rId117"/>
    <p:sldId id="676" r:id="rId118"/>
    <p:sldId id="677" r:id="rId119"/>
    <p:sldId id="678" r:id="rId120"/>
    <p:sldId id="323" r:id="rId121"/>
    <p:sldId id="324" r:id="rId122"/>
    <p:sldId id="542" r:id="rId123"/>
    <p:sldId id="637" r:id="rId124"/>
    <p:sldId id="543" r:id="rId125"/>
    <p:sldId id="638" r:id="rId126"/>
    <p:sldId id="544" r:id="rId127"/>
    <p:sldId id="547" r:id="rId128"/>
    <p:sldId id="639" r:id="rId129"/>
    <p:sldId id="548" r:id="rId130"/>
    <p:sldId id="334" r:id="rId131"/>
    <p:sldId id="553" r:id="rId132"/>
    <p:sldId id="642" r:id="rId133"/>
    <p:sldId id="554" r:id="rId134"/>
    <p:sldId id="643" r:id="rId135"/>
    <p:sldId id="644" r:id="rId136"/>
    <p:sldId id="556" r:id="rId137"/>
    <p:sldId id="557" r:id="rId138"/>
    <p:sldId id="558" r:id="rId139"/>
    <p:sldId id="645" r:id="rId140"/>
    <p:sldId id="646" r:id="rId141"/>
    <p:sldId id="647" r:id="rId142"/>
    <p:sldId id="648" r:id="rId143"/>
    <p:sldId id="559" r:id="rId144"/>
    <p:sldId id="561" r:id="rId145"/>
    <p:sldId id="696" r:id="rId146"/>
    <p:sldId id="708" r:id="rId147"/>
    <p:sldId id="698" r:id="rId148"/>
    <p:sldId id="699" r:id="rId149"/>
    <p:sldId id="700" r:id="rId150"/>
    <p:sldId id="703" r:id="rId151"/>
    <p:sldId id="704" r:id="rId152"/>
    <p:sldId id="705" r:id="rId153"/>
    <p:sldId id="706" r:id="rId154"/>
    <p:sldId id="701" r:id="rId155"/>
    <p:sldId id="702" r:id="rId156"/>
    <p:sldId id="697" r:id="rId157"/>
    <p:sldId id="491" r:id="rId158"/>
    <p:sldId id="598" r:id="rId159"/>
    <p:sldId id="492" r:id="rId160"/>
    <p:sldId id="562" r:id="rId161"/>
    <p:sldId id="565" r:id="rId162"/>
    <p:sldId id="563" r:id="rId163"/>
    <p:sldId id="564" r:id="rId164"/>
    <p:sldId id="649" r:id="rId165"/>
    <p:sldId id="566" r:id="rId166"/>
    <p:sldId id="351" r:id="rId167"/>
    <p:sldId id="499" r:id="rId168"/>
    <p:sldId id="500" r:id="rId169"/>
    <p:sldId id="585" r:id="rId170"/>
    <p:sldId id="709" r:id="rId171"/>
    <p:sldId id="710" r:id="rId172"/>
    <p:sldId id="578" r:id="rId173"/>
    <p:sldId id="651" r:id="rId174"/>
    <p:sldId id="579" r:id="rId175"/>
    <p:sldId id="580" r:id="rId176"/>
    <p:sldId id="575" r:id="rId177"/>
    <p:sldId id="586" r:id="rId178"/>
    <p:sldId id="356" r:id="rId179"/>
    <p:sldId id="576" r:id="rId180"/>
    <p:sldId id="587" r:id="rId181"/>
    <p:sldId id="577" r:id="rId182"/>
    <p:sldId id="363" r:id="rId183"/>
    <p:sldId id="504" r:id="rId184"/>
    <p:sldId id="654" r:id="rId185"/>
    <p:sldId id="366" r:id="rId186"/>
    <p:sldId id="655" r:id="rId187"/>
    <p:sldId id="589" r:id="rId188"/>
    <p:sldId id="505" r:id="rId189"/>
    <p:sldId id="506" r:id="rId190"/>
    <p:sldId id="694" r:id="rId191"/>
    <p:sldId id="695" r:id="rId192"/>
    <p:sldId id="707" r:id="rId193"/>
    <p:sldId id="590" r:id="rId194"/>
    <p:sldId id="591" r:id="rId195"/>
    <p:sldId id="370" r:id="rId196"/>
    <p:sldId id="507" r:id="rId197"/>
    <p:sldId id="593" r:id="rId198"/>
    <p:sldId id="693" r:id="rId199"/>
    <p:sldId id="592" r:id="rId200"/>
    <p:sldId id="656" r:id="rId201"/>
    <p:sldId id="594" r:id="rId202"/>
    <p:sldId id="595" r:id="rId203"/>
    <p:sldId id="373" r:id="rId204"/>
    <p:sldId id="374" r:id="rId205"/>
    <p:sldId id="658" r:id="rId206"/>
    <p:sldId id="659" r:id="rId207"/>
    <p:sldId id="660" r:id="rId208"/>
    <p:sldId id="661" r:id="rId209"/>
    <p:sldId id="662" r:id="rId210"/>
    <p:sldId id="663" r:id="rId211"/>
    <p:sldId id="664" r:id="rId212"/>
  </p:sldIdLst>
  <p:sldSz cx="9144000" cy="6858000" type="screen4x3"/>
  <p:notesSz cx="12115800" cy="18973800"/>
  <p:custDataLst>
    <p:tags r:id="rId216"/>
  </p:custDataLst>
  <p:defaultTextStyle>
    <a:defPPr>
      <a:defRPr lang="en-US"/>
    </a:defPPr>
    <a:lvl1pPr algn="l" rtl="0" fontAlgn="base">
      <a:spcBef>
        <a:spcPct val="0"/>
      </a:spcBef>
      <a:spcAft>
        <a:spcPct val="0"/>
      </a:spcAft>
      <a:defRPr sz="2400" kern="1200">
        <a:solidFill>
          <a:schemeClr val="tx1"/>
        </a:solidFill>
        <a:latin typeface="Arial" pitchFamily="-108" charset="0"/>
        <a:ea typeface="Arial" pitchFamily="-108" charset="0"/>
        <a:cs typeface="Arial" pitchFamily="-108" charset="0"/>
      </a:defRPr>
    </a:lvl1pPr>
    <a:lvl2pPr marL="457200" algn="l" rtl="0" fontAlgn="base">
      <a:spcBef>
        <a:spcPct val="0"/>
      </a:spcBef>
      <a:spcAft>
        <a:spcPct val="0"/>
      </a:spcAft>
      <a:defRPr sz="2400" kern="1200">
        <a:solidFill>
          <a:schemeClr val="tx1"/>
        </a:solidFill>
        <a:latin typeface="Arial" pitchFamily="-108" charset="0"/>
        <a:ea typeface="Arial" pitchFamily="-108" charset="0"/>
        <a:cs typeface="Arial" pitchFamily="-108" charset="0"/>
      </a:defRPr>
    </a:lvl2pPr>
    <a:lvl3pPr marL="914400" algn="l" rtl="0" fontAlgn="base">
      <a:spcBef>
        <a:spcPct val="0"/>
      </a:spcBef>
      <a:spcAft>
        <a:spcPct val="0"/>
      </a:spcAft>
      <a:defRPr sz="2400" kern="1200">
        <a:solidFill>
          <a:schemeClr val="tx1"/>
        </a:solidFill>
        <a:latin typeface="Arial" pitchFamily="-108" charset="0"/>
        <a:ea typeface="Arial" pitchFamily="-108" charset="0"/>
        <a:cs typeface="Arial" pitchFamily="-108" charset="0"/>
      </a:defRPr>
    </a:lvl3pPr>
    <a:lvl4pPr marL="1371600" algn="l" rtl="0" fontAlgn="base">
      <a:spcBef>
        <a:spcPct val="0"/>
      </a:spcBef>
      <a:spcAft>
        <a:spcPct val="0"/>
      </a:spcAft>
      <a:defRPr sz="2400" kern="1200">
        <a:solidFill>
          <a:schemeClr val="tx1"/>
        </a:solidFill>
        <a:latin typeface="Arial" pitchFamily="-108" charset="0"/>
        <a:ea typeface="Arial" pitchFamily="-108" charset="0"/>
        <a:cs typeface="Arial" pitchFamily="-108" charset="0"/>
      </a:defRPr>
    </a:lvl4pPr>
    <a:lvl5pPr marL="1828800" algn="l" rtl="0" fontAlgn="base">
      <a:spcBef>
        <a:spcPct val="0"/>
      </a:spcBef>
      <a:spcAft>
        <a:spcPct val="0"/>
      </a:spcAft>
      <a:defRPr sz="2400" kern="1200">
        <a:solidFill>
          <a:schemeClr val="tx1"/>
        </a:solidFill>
        <a:latin typeface="Arial" pitchFamily="-108" charset="0"/>
        <a:ea typeface="Arial" pitchFamily="-108" charset="0"/>
        <a:cs typeface="Arial" pitchFamily="-108" charset="0"/>
      </a:defRPr>
    </a:lvl5pPr>
    <a:lvl6pPr marL="2286000" algn="l" defTabSz="457200" rtl="0" eaLnBrk="1" latinLnBrk="0" hangingPunct="1">
      <a:defRPr sz="2400" kern="1200">
        <a:solidFill>
          <a:schemeClr val="tx1"/>
        </a:solidFill>
        <a:latin typeface="Arial" pitchFamily="-108" charset="0"/>
        <a:ea typeface="Arial" pitchFamily="-108" charset="0"/>
        <a:cs typeface="Arial" pitchFamily="-108" charset="0"/>
      </a:defRPr>
    </a:lvl6pPr>
    <a:lvl7pPr marL="2743200" algn="l" defTabSz="457200" rtl="0" eaLnBrk="1" latinLnBrk="0" hangingPunct="1">
      <a:defRPr sz="2400" kern="1200">
        <a:solidFill>
          <a:schemeClr val="tx1"/>
        </a:solidFill>
        <a:latin typeface="Arial" pitchFamily="-108" charset="0"/>
        <a:ea typeface="Arial" pitchFamily="-108" charset="0"/>
        <a:cs typeface="Arial" pitchFamily="-108" charset="0"/>
      </a:defRPr>
    </a:lvl7pPr>
    <a:lvl8pPr marL="3200400" algn="l" defTabSz="457200" rtl="0" eaLnBrk="1" latinLnBrk="0" hangingPunct="1">
      <a:defRPr sz="2400" kern="1200">
        <a:solidFill>
          <a:schemeClr val="tx1"/>
        </a:solidFill>
        <a:latin typeface="Arial" pitchFamily="-108" charset="0"/>
        <a:ea typeface="Arial" pitchFamily="-108" charset="0"/>
        <a:cs typeface="Arial" pitchFamily="-108" charset="0"/>
      </a:defRPr>
    </a:lvl8pPr>
    <a:lvl9pPr marL="3657600" algn="l" defTabSz="457200" rtl="0" eaLnBrk="1" latinLnBrk="0" hangingPunct="1">
      <a:defRPr sz="2400" kern="1200">
        <a:solidFill>
          <a:schemeClr val="tx1"/>
        </a:solidFill>
        <a:latin typeface="Arial" pitchFamily="-108" charset="0"/>
        <a:ea typeface="Arial" pitchFamily="-108" charset="0"/>
        <a:cs typeface="Arial" pitchFamily="-108" charset="0"/>
      </a:defRPr>
    </a:lvl9pPr>
  </p:defaultTextStyle>
  <p:extLst>
    <p:ext uri="{EFAFB233-063F-42B5-8137-9DF3F51BA10A}">
      <p15:sldGuideLst xmlns:p15="http://schemas.microsoft.com/office/powerpoint/2012/main" xmlns="">
        <p15:guide id="8" pos="2875">
          <p15:clr>
            <a:srgbClr val="A4A3A4"/>
          </p15:clr>
        </p15:guide>
        <p15:guide id="12" orient="horz" pos="3551">
          <p15:clr>
            <a:srgbClr val="A4A3A4"/>
          </p15:clr>
        </p15:guide>
        <p15:guide id="13" orient="horz" pos="2112" userDrawn="1">
          <p15:clr>
            <a:srgbClr val="A4A3A4"/>
          </p15:clr>
        </p15:guide>
        <p15:guide id="14" pos="2880">
          <p15:clr>
            <a:srgbClr val="A4A3A4"/>
          </p15:clr>
        </p15:guide>
      </p15:sldGuideLst>
    </p:ext>
    <p:ext uri="{2D200454-40CA-4A62-9FC3-DE9A4176ACB9}">
      <p15:notesGuideLst xmlns:p15="http://schemas.microsoft.com/office/powerpoint/2012/main" xmlns="">
        <p15:guide id="1" orient="horz" pos="5976">
          <p15:clr>
            <a:srgbClr val="A4A3A4"/>
          </p15:clr>
        </p15:guide>
        <p15:guide id="2" pos="38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7278"/>
    <a:srgbClr val="C39150"/>
    <a:srgbClr val="58662E"/>
    <a:srgbClr val="F7F7F7"/>
    <a:srgbClr val="4473B8"/>
    <a:srgbClr val="85B0DE"/>
    <a:srgbClr val="008B5D"/>
    <a:srgbClr val="0078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00" autoAdjust="0"/>
    <p:restoredTop sz="96296" autoAdjust="0"/>
  </p:normalViewPr>
  <p:slideViewPr>
    <p:cSldViewPr snapToGrid="0">
      <p:cViewPr varScale="1">
        <p:scale>
          <a:sx n="90" d="100"/>
          <a:sy n="90" d="100"/>
        </p:scale>
        <p:origin x="-760" y="-96"/>
      </p:cViewPr>
      <p:guideLst>
        <p:guide orient="horz" pos="3551"/>
        <p:guide orient="horz" pos="2112"/>
        <p:guide pos="2875"/>
        <p:guide pos="2880"/>
      </p:guideLst>
    </p:cSldViewPr>
  </p:slideViewPr>
  <p:outlineViewPr>
    <p:cViewPr>
      <p:scale>
        <a:sx n="33" d="100"/>
        <a:sy n="33" d="100"/>
      </p:scale>
      <p:origin x="0" y="171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Lst>
  </p:outlineViewPr>
  <p:notesTextViewPr>
    <p:cViewPr>
      <p:scale>
        <a:sx n="100" d="100"/>
        <a:sy n="100" d="100"/>
      </p:scale>
      <p:origin x="0" y="0"/>
    </p:cViewPr>
  </p:notesTextViewPr>
  <p:sorterViewPr>
    <p:cViewPr>
      <p:scale>
        <a:sx n="180" d="100"/>
        <a:sy n="180" d="100"/>
      </p:scale>
      <p:origin x="0" y="158688"/>
    </p:cViewPr>
  </p:sorterViewPr>
  <p:notesViewPr>
    <p:cSldViewPr snapToGrid="0">
      <p:cViewPr>
        <p:scale>
          <a:sx n="100" d="100"/>
          <a:sy n="100" d="100"/>
        </p:scale>
        <p:origin x="-1848" y="3544"/>
      </p:cViewPr>
      <p:guideLst>
        <p:guide orient="horz" pos="5976"/>
        <p:guide pos="3816"/>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88.xml"/><Relationship Id="rId143" Type="http://schemas.openxmlformats.org/officeDocument/2006/relationships/slide" Target="slides/slide89.xml"/><Relationship Id="rId144" Type="http://schemas.openxmlformats.org/officeDocument/2006/relationships/slide" Target="slides/slide90.xml"/><Relationship Id="rId145" Type="http://schemas.openxmlformats.org/officeDocument/2006/relationships/slide" Target="slides/slide91.xml"/><Relationship Id="rId146" Type="http://schemas.openxmlformats.org/officeDocument/2006/relationships/slide" Target="slides/slide92.xml"/><Relationship Id="rId147" Type="http://schemas.openxmlformats.org/officeDocument/2006/relationships/slide" Target="slides/slide93.xml"/><Relationship Id="rId148" Type="http://schemas.openxmlformats.org/officeDocument/2006/relationships/slide" Target="slides/slide94.xml"/><Relationship Id="rId149" Type="http://schemas.openxmlformats.org/officeDocument/2006/relationships/slide" Target="slides/slide95.xml"/><Relationship Id="rId180" Type="http://schemas.openxmlformats.org/officeDocument/2006/relationships/slide" Target="slides/slide126.xml"/><Relationship Id="rId181" Type="http://schemas.openxmlformats.org/officeDocument/2006/relationships/slide" Target="slides/slide127.xml"/><Relationship Id="rId182" Type="http://schemas.openxmlformats.org/officeDocument/2006/relationships/slide" Target="slides/slide128.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83" Type="http://schemas.openxmlformats.org/officeDocument/2006/relationships/slide" Target="slides/slide129.xml"/><Relationship Id="rId184" Type="http://schemas.openxmlformats.org/officeDocument/2006/relationships/slide" Target="slides/slide130.xml"/><Relationship Id="rId185" Type="http://schemas.openxmlformats.org/officeDocument/2006/relationships/slide" Target="slides/slide131.xml"/><Relationship Id="rId186" Type="http://schemas.openxmlformats.org/officeDocument/2006/relationships/slide" Target="slides/slide132.xml"/><Relationship Id="rId187" Type="http://schemas.openxmlformats.org/officeDocument/2006/relationships/slide" Target="slides/slide133.xml"/><Relationship Id="rId188" Type="http://schemas.openxmlformats.org/officeDocument/2006/relationships/slide" Target="slides/slide134.xml"/><Relationship Id="rId189" Type="http://schemas.openxmlformats.org/officeDocument/2006/relationships/slide" Target="slides/slide135.xml"/><Relationship Id="rId220" Type="http://schemas.openxmlformats.org/officeDocument/2006/relationships/tableStyles" Target="tableStyles.xml"/><Relationship Id="rId80" Type="http://schemas.openxmlformats.org/officeDocument/2006/relationships/slide" Target="slides/slide26.xml"/><Relationship Id="rId81" Type="http://schemas.openxmlformats.org/officeDocument/2006/relationships/slide" Target="slides/slide27.xml"/><Relationship Id="rId82" Type="http://schemas.openxmlformats.org/officeDocument/2006/relationships/slide" Target="slides/slide28.xml"/><Relationship Id="rId83" Type="http://schemas.openxmlformats.org/officeDocument/2006/relationships/slide" Target="slides/slide29.xml"/><Relationship Id="rId84" Type="http://schemas.openxmlformats.org/officeDocument/2006/relationships/slide" Target="slides/slide30.xml"/><Relationship Id="rId85" Type="http://schemas.openxmlformats.org/officeDocument/2006/relationships/slide" Target="slides/slide31.xml"/><Relationship Id="rId86" Type="http://schemas.openxmlformats.org/officeDocument/2006/relationships/slide" Target="slides/slide32.xml"/><Relationship Id="rId87" Type="http://schemas.openxmlformats.org/officeDocument/2006/relationships/slide" Target="slides/slide33.xml"/><Relationship Id="rId88" Type="http://schemas.openxmlformats.org/officeDocument/2006/relationships/slide" Target="slides/slide34.xml"/><Relationship Id="rId89" Type="http://schemas.openxmlformats.org/officeDocument/2006/relationships/slide" Target="slides/slide35.xml"/><Relationship Id="rId110" Type="http://schemas.openxmlformats.org/officeDocument/2006/relationships/slide" Target="slides/slide56.xml"/><Relationship Id="rId111" Type="http://schemas.openxmlformats.org/officeDocument/2006/relationships/slide" Target="slides/slide57.xml"/><Relationship Id="rId112" Type="http://schemas.openxmlformats.org/officeDocument/2006/relationships/slide" Target="slides/slide58.xml"/><Relationship Id="rId113" Type="http://schemas.openxmlformats.org/officeDocument/2006/relationships/slide" Target="slides/slide59.xml"/><Relationship Id="rId114" Type="http://schemas.openxmlformats.org/officeDocument/2006/relationships/slide" Target="slides/slide60.xml"/><Relationship Id="rId115" Type="http://schemas.openxmlformats.org/officeDocument/2006/relationships/slide" Target="slides/slide61.xml"/><Relationship Id="rId116" Type="http://schemas.openxmlformats.org/officeDocument/2006/relationships/slide" Target="slides/slide62.xml"/><Relationship Id="rId117" Type="http://schemas.openxmlformats.org/officeDocument/2006/relationships/slide" Target="slides/slide63.xml"/><Relationship Id="rId118" Type="http://schemas.openxmlformats.org/officeDocument/2006/relationships/slide" Target="slides/slide64.xml"/><Relationship Id="rId119" Type="http://schemas.openxmlformats.org/officeDocument/2006/relationships/slide" Target="slides/slide65.xml"/><Relationship Id="rId150" Type="http://schemas.openxmlformats.org/officeDocument/2006/relationships/slide" Target="slides/slide96.xml"/><Relationship Id="rId151" Type="http://schemas.openxmlformats.org/officeDocument/2006/relationships/slide" Target="slides/slide97.xml"/><Relationship Id="rId152" Type="http://schemas.openxmlformats.org/officeDocument/2006/relationships/slide" Target="slides/slide98.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99.xml"/><Relationship Id="rId154" Type="http://schemas.openxmlformats.org/officeDocument/2006/relationships/slide" Target="slides/slide100.xml"/><Relationship Id="rId155" Type="http://schemas.openxmlformats.org/officeDocument/2006/relationships/slide" Target="slides/slide101.xml"/><Relationship Id="rId156" Type="http://schemas.openxmlformats.org/officeDocument/2006/relationships/slide" Target="slides/slide102.xml"/><Relationship Id="rId157" Type="http://schemas.openxmlformats.org/officeDocument/2006/relationships/slide" Target="slides/slide103.xml"/><Relationship Id="rId158" Type="http://schemas.openxmlformats.org/officeDocument/2006/relationships/slide" Target="slides/slide104.xml"/><Relationship Id="rId159" Type="http://schemas.openxmlformats.org/officeDocument/2006/relationships/slide" Target="slides/slide105.xml"/><Relationship Id="rId190" Type="http://schemas.openxmlformats.org/officeDocument/2006/relationships/slide" Target="slides/slide136.xml"/><Relationship Id="rId191" Type="http://schemas.openxmlformats.org/officeDocument/2006/relationships/slide" Target="slides/slide137.xml"/><Relationship Id="rId192" Type="http://schemas.openxmlformats.org/officeDocument/2006/relationships/slide" Target="slides/slide138.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 Target="slides/slide1.xml"/><Relationship Id="rId56" Type="http://schemas.openxmlformats.org/officeDocument/2006/relationships/slide" Target="slides/slide2.xml"/><Relationship Id="rId57" Type="http://schemas.openxmlformats.org/officeDocument/2006/relationships/slide" Target="slides/slide3.xml"/><Relationship Id="rId58" Type="http://schemas.openxmlformats.org/officeDocument/2006/relationships/slide" Target="slides/slide4.xml"/><Relationship Id="rId59" Type="http://schemas.openxmlformats.org/officeDocument/2006/relationships/slide" Target="slides/slide5.xml"/><Relationship Id="rId193" Type="http://schemas.openxmlformats.org/officeDocument/2006/relationships/slide" Target="slides/slide139.xml"/><Relationship Id="rId194" Type="http://schemas.openxmlformats.org/officeDocument/2006/relationships/slide" Target="slides/slide140.xml"/><Relationship Id="rId195" Type="http://schemas.openxmlformats.org/officeDocument/2006/relationships/slide" Target="slides/slide141.xml"/><Relationship Id="rId196" Type="http://schemas.openxmlformats.org/officeDocument/2006/relationships/slide" Target="slides/slide142.xml"/><Relationship Id="rId197" Type="http://schemas.openxmlformats.org/officeDocument/2006/relationships/slide" Target="slides/slide143.xml"/><Relationship Id="rId198" Type="http://schemas.openxmlformats.org/officeDocument/2006/relationships/slide" Target="slides/slide144.xml"/><Relationship Id="rId199" Type="http://schemas.openxmlformats.org/officeDocument/2006/relationships/slide" Target="slides/slide145.xml"/><Relationship Id="rId90" Type="http://schemas.openxmlformats.org/officeDocument/2006/relationships/slide" Target="slides/slide36.xml"/><Relationship Id="rId91" Type="http://schemas.openxmlformats.org/officeDocument/2006/relationships/slide" Target="slides/slide37.xml"/><Relationship Id="rId92" Type="http://schemas.openxmlformats.org/officeDocument/2006/relationships/slide" Target="slides/slide38.xml"/><Relationship Id="rId93" Type="http://schemas.openxmlformats.org/officeDocument/2006/relationships/slide" Target="slides/slide39.xml"/><Relationship Id="rId94" Type="http://schemas.openxmlformats.org/officeDocument/2006/relationships/slide" Target="slides/slide40.xml"/><Relationship Id="rId95" Type="http://schemas.openxmlformats.org/officeDocument/2006/relationships/slide" Target="slides/slide41.xml"/><Relationship Id="rId96" Type="http://schemas.openxmlformats.org/officeDocument/2006/relationships/slide" Target="slides/slide42.xml"/><Relationship Id="rId97" Type="http://schemas.openxmlformats.org/officeDocument/2006/relationships/slide" Target="slides/slide43.xml"/><Relationship Id="rId98" Type="http://schemas.openxmlformats.org/officeDocument/2006/relationships/slide" Target="slides/slide44.xml"/><Relationship Id="rId99" Type="http://schemas.openxmlformats.org/officeDocument/2006/relationships/slide" Target="slides/slide45.xml"/><Relationship Id="rId120" Type="http://schemas.openxmlformats.org/officeDocument/2006/relationships/slide" Target="slides/slide66.xml"/><Relationship Id="rId121" Type="http://schemas.openxmlformats.org/officeDocument/2006/relationships/slide" Target="slides/slide67.xml"/><Relationship Id="rId122" Type="http://schemas.openxmlformats.org/officeDocument/2006/relationships/slide" Target="slides/slide68.xml"/><Relationship Id="rId123" Type="http://schemas.openxmlformats.org/officeDocument/2006/relationships/slide" Target="slides/slide69.xml"/><Relationship Id="rId124" Type="http://schemas.openxmlformats.org/officeDocument/2006/relationships/slide" Target="slides/slide70.xml"/><Relationship Id="rId125" Type="http://schemas.openxmlformats.org/officeDocument/2006/relationships/slide" Target="slides/slide71.xml"/><Relationship Id="rId126" Type="http://schemas.openxmlformats.org/officeDocument/2006/relationships/slide" Target="slides/slide72.xml"/><Relationship Id="rId127" Type="http://schemas.openxmlformats.org/officeDocument/2006/relationships/slide" Target="slides/slide73.xml"/><Relationship Id="rId128" Type="http://schemas.openxmlformats.org/officeDocument/2006/relationships/slide" Target="slides/slide74.xml"/><Relationship Id="rId129" Type="http://schemas.openxmlformats.org/officeDocument/2006/relationships/slide" Target="slides/slide75.xml"/><Relationship Id="rId160" Type="http://schemas.openxmlformats.org/officeDocument/2006/relationships/slide" Target="slides/slide106.xml"/><Relationship Id="rId161" Type="http://schemas.openxmlformats.org/officeDocument/2006/relationships/slide" Target="slides/slide107.xml"/><Relationship Id="rId162" Type="http://schemas.openxmlformats.org/officeDocument/2006/relationships/slide" Target="slides/slide108.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109.xml"/><Relationship Id="rId164" Type="http://schemas.openxmlformats.org/officeDocument/2006/relationships/slide" Target="slides/slide110.xml"/><Relationship Id="rId165" Type="http://schemas.openxmlformats.org/officeDocument/2006/relationships/slide" Target="slides/slide111.xml"/><Relationship Id="rId166" Type="http://schemas.openxmlformats.org/officeDocument/2006/relationships/slide" Target="slides/slide112.xml"/><Relationship Id="rId167" Type="http://schemas.openxmlformats.org/officeDocument/2006/relationships/slide" Target="slides/slide113.xml"/><Relationship Id="rId168" Type="http://schemas.openxmlformats.org/officeDocument/2006/relationships/slide" Target="slides/slide114.xml"/><Relationship Id="rId169" Type="http://schemas.openxmlformats.org/officeDocument/2006/relationships/slide" Target="slides/slide115.xml"/><Relationship Id="rId200" Type="http://schemas.openxmlformats.org/officeDocument/2006/relationships/slide" Target="slides/slide146.xml"/><Relationship Id="rId201" Type="http://schemas.openxmlformats.org/officeDocument/2006/relationships/slide" Target="slides/slide147.xml"/><Relationship Id="rId202" Type="http://schemas.openxmlformats.org/officeDocument/2006/relationships/slide" Target="slides/slide148.xml"/><Relationship Id="rId203" Type="http://schemas.openxmlformats.org/officeDocument/2006/relationships/slide" Target="slides/slide149.xml"/><Relationship Id="rId60" Type="http://schemas.openxmlformats.org/officeDocument/2006/relationships/slide" Target="slides/slide6.xml"/><Relationship Id="rId61" Type="http://schemas.openxmlformats.org/officeDocument/2006/relationships/slide" Target="slides/slide7.xml"/><Relationship Id="rId62" Type="http://schemas.openxmlformats.org/officeDocument/2006/relationships/slide" Target="slides/slide8.xml"/><Relationship Id="rId63" Type="http://schemas.openxmlformats.org/officeDocument/2006/relationships/slide" Target="slides/slide9.xml"/><Relationship Id="rId64" Type="http://schemas.openxmlformats.org/officeDocument/2006/relationships/slide" Target="slides/slide10.xml"/><Relationship Id="rId65" Type="http://schemas.openxmlformats.org/officeDocument/2006/relationships/slide" Target="slides/slide11.xml"/><Relationship Id="rId66" Type="http://schemas.openxmlformats.org/officeDocument/2006/relationships/slide" Target="slides/slide12.xml"/><Relationship Id="rId67" Type="http://schemas.openxmlformats.org/officeDocument/2006/relationships/slide" Target="slides/slide13.xml"/><Relationship Id="rId68" Type="http://schemas.openxmlformats.org/officeDocument/2006/relationships/slide" Target="slides/slide14.xml"/><Relationship Id="rId69" Type="http://schemas.openxmlformats.org/officeDocument/2006/relationships/slide" Target="slides/slide15.xml"/><Relationship Id="rId204" Type="http://schemas.openxmlformats.org/officeDocument/2006/relationships/slide" Target="slides/slide150.xml"/><Relationship Id="rId205" Type="http://schemas.openxmlformats.org/officeDocument/2006/relationships/slide" Target="slides/slide151.xml"/><Relationship Id="rId206" Type="http://schemas.openxmlformats.org/officeDocument/2006/relationships/slide" Target="slides/slide152.xml"/><Relationship Id="rId207" Type="http://schemas.openxmlformats.org/officeDocument/2006/relationships/slide" Target="slides/slide153.xml"/><Relationship Id="rId208" Type="http://schemas.openxmlformats.org/officeDocument/2006/relationships/slide" Target="slides/slide154.xml"/><Relationship Id="rId209" Type="http://schemas.openxmlformats.org/officeDocument/2006/relationships/slide" Target="slides/slide155.xml"/><Relationship Id="rId130" Type="http://schemas.openxmlformats.org/officeDocument/2006/relationships/slide" Target="slides/slide76.xml"/><Relationship Id="rId131" Type="http://schemas.openxmlformats.org/officeDocument/2006/relationships/slide" Target="slides/slide77.xml"/><Relationship Id="rId132" Type="http://schemas.openxmlformats.org/officeDocument/2006/relationships/slide" Target="slides/slide78.xml"/><Relationship Id="rId133" Type="http://schemas.openxmlformats.org/officeDocument/2006/relationships/slide" Target="slides/slide79.xml"/><Relationship Id="rId134" Type="http://schemas.openxmlformats.org/officeDocument/2006/relationships/slide" Target="slides/slide80.xml"/><Relationship Id="rId135" Type="http://schemas.openxmlformats.org/officeDocument/2006/relationships/slide" Target="slides/slide81.xml"/><Relationship Id="rId136" Type="http://schemas.openxmlformats.org/officeDocument/2006/relationships/slide" Target="slides/slide82.xml"/><Relationship Id="rId137" Type="http://schemas.openxmlformats.org/officeDocument/2006/relationships/slide" Target="slides/slide83.xml"/><Relationship Id="rId138" Type="http://schemas.openxmlformats.org/officeDocument/2006/relationships/slide" Target="slides/slide84.xml"/><Relationship Id="rId139" Type="http://schemas.openxmlformats.org/officeDocument/2006/relationships/slide" Target="slides/slide85.xml"/><Relationship Id="rId170" Type="http://schemas.openxmlformats.org/officeDocument/2006/relationships/slide" Target="slides/slide116.xml"/><Relationship Id="rId171" Type="http://schemas.openxmlformats.org/officeDocument/2006/relationships/slide" Target="slides/slide117.xml"/><Relationship Id="rId172" Type="http://schemas.openxmlformats.org/officeDocument/2006/relationships/slide" Target="slides/slide118.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73" Type="http://schemas.openxmlformats.org/officeDocument/2006/relationships/slide" Target="slides/slide119.xml"/><Relationship Id="rId174" Type="http://schemas.openxmlformats.org/officeDocument/2006/relationships/slide" Target="slides/slide120.xml"/><Relationship Id="rId175" Type="http://schemas.openxmlformats.org/officeDocument/2006/relationships/slide" Target="slides/slide121.xml"/><Relationship Id="rId176" Type="http://schemas.openxmlformats.org/officeDocument/2006/relationships/slide" Target="slides/slide122.xml"/><Relationship Id="rId177" Type="http://schemas.openxmlformats.org/officeDocument/2006/relationships/slide" Target="slides/slide123.xml"/><Relationship Id="rId178" Type="http://schemas.openxmlformats.org/officeDocument/2006/relationships/slide" Target="slides/slide124.xml"/><Relationship Id="rId179" Type="http://schemas.openxmlformats.org/officeDocument/2006/relationships/slide" Target="slides/slide125.xml"/><Relationship Id="rId210" Type="http://schemas.openxmlformats.org/officeDocument/2006/relationships/slide" Target="slides/slide156.xml"/><Relationship Id="rId211" Type="http://schemas.openxmlformats.org/officeDocument/2006/relationships/slide" Target="slides/slide157.xml"/><Relationship Id="rId212" Type="http://schemas.openxmlformats.org/officeDocument/2006/relationships/slide" Target="slides/slide158.xml"/><Relationship Id="rId213" Type="http://schemas.openxmlformats.org/officeDocument/2006/relationships/notesMaster" Target="notesMasters/notesMaster1.xml"/><Relationship Id="rId70" Type="http://schemas.openxmlformats.org/officeDocument/2006/relationships/slide" Target="slides/slide16.xml"/><Relationship Id="rId71" Type="http://schemas.openxmlformats.org/officeDocument/2006/relationships/slide" Target="slides/slide17.xml"/><Relationship Id="rId72" Type="http://schemas.openxmlformats.org/officeDocument/2006/relationships/slide" Target="slides/slide18.xml"/><Relationship Id="rId73" Type="http://schemas.openxmlformats.org/officeDocument/2006/relationships/slide" Target="slides/slide19.xml"/><Relationship Id="rId74" Type="http://schemas.openxmlformats.org/officeDocument/2006/relationships/slide" Target="slides/slide20.xml"/><Relationship Id="rId75" Type="http://schemas.openxmlformats.org/officeDocument/2006/relationships/slide" Target="slides/slide21.xml"/><Relationship Id="rId76" Type="http://schemas.openxmlformats.org/officeDocument/2006/relationships/slide" Target="slides/slide22.xml"/><Relationship Id="rId77" Type="http://schemas.openxmlformats.org/officeDocument/2006/relationships/slide" Target="slides/slide23.xml"/><Relationship Id="rId78" Type="http://schemas.openxmlformats.org/officeDocument/2006/relationships/slide" Target="slides/slide24.xml"/><Relationship Id="rId79" Type="http://schemas.openxmlformats.org/officeDocument/2006/relationships/slide" Target="slides/slide25.xml"/><Relationship Id="rId214" Type="http://schemas.openxmlformats.org/officeDocument/2006/relationships/handoutMaster" Target="handoutMasters/handoutMaster1.xml"/><Relationship Id="rId215" Type="http://schemas.openxmlformats.org/officeDocument/2006/relationships/printerSettings" Target="printerSettings/printerSettings1.bin"/><Relationship Id="rId216" Type="http://schemas.openxmlformats.org/officeDocument/2006/relationships/tags" Target="tags/tag1.xml"/><Relationship Id="rId217" Type="http://schemas.openxmlformats.org/officeDocument/2006/relationships/presProps" Target="presProps.xml"/><Relationship Id="rId218" Type="http://schemas.openxmlformats.org/officeDocument/2006/relationships/viewProps" Target="viewProps.xml"/><Relationship Id="rId2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46.xml"/><Relationship Id="rId101" Type="http://schemas.openxmlformats.org/officeDocument/2006/relationships/slide" Target="slides/slide47.xml"/><Relationship Id="rId102" Type="http://schemas.openxmlformats.org/officeDocument/2006/relationships/slide" Target="slides/slide48.xml"/><Relationship Id="rId103" Type="http://schemas.openxmlformats.org/officeDocument/2006/relationships/slide" Target="slides/slide49.xml"/><Relationship Id="rId104" Type="http://schemas.openxmlformats.org/officeDocument/2006/relationships/slide" Target="slides/slide50.xml"/><Relationship Id="rId105" Type="http://schemas.openxmlformats.org/officeDocument/2006/relationships/slide" Target="slides/slide51.xml"/><Relationship Id="rId106" Type="http://schemas.openxmlformats.org/officeDocument/2006/relationships/slide" Target="slides/slide52.xml"/><Relationship Id="rId107" Type="http://schemas.openxmlformats.org/officeDocument/2006/relationships/slide" Target="slides/slide53.xml"/><Relationship Id="rId108" Type="http://schemas.openxmlformats.org/officeDocument/2006/relationships/slide" Target="slides/slide54.xml"/><Relationship Id="rId109" Type="http://schemas.openxmlformats.org/officeDocument/2006/relationships/slide" Target="slides/slide55.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86.xml"/><Relationship Id="rId141" Type="http://schemas.openxmlformats.org/officeDocument/2006/relationships/slide" Target="slides/slide87.xml"/></Relationships>
</file>

<file path=ppt/_rels/viewProps.xml.rels><?xml version="1.0" encoding="UTF-8" standalone="yes"?>
<Relationships xmlns="http://schemas.openxmlformats.org/package/2006/relationships"><Relationship Id="rId46" Type="http://schemas.openxmlformats.org/officeDocument/2006/relationships/slide" Target="slides/slide155.xml"/><Relationship Id="rId47" Type="http://schemas.openxmlformats.org/officeDocument/2006/relationships/slide" Target="slides/slide156.xml"/><Relationship Id="rId48" Type="http://schemas.openxmlformats.org/officeDocument/2006/relationships/slide" Target="slides/slide157.xml"/><Relationship Id="rId49" Type="http://schemas.openxmlformats.org/officeDocument/2006/relationships/slide" Target="slides/slide158.xml"/><Relationship Id="rId20" Type="http://schemas.openxmlformats.org/officeDocument/2006/relationships/slide" Target="slides/slide70.xml"/><Relationship Id="rId21" Type="http://schemas.openxmlformats.org/officeDocument/2006/relationships/slide" Target="slides/slide72.xml"/><Relationship Id="rId22" Type="http://schemas.openxmlformats.org/officeDocument/2006/relationships/slide" Target="slides/slide75.xml"/><Relationship Id="rId23" Type="http://schemas.openxmlformats.org/officeDocument/2006/relationships/slide" Target="slides/slide79.xml"/><Relationship Id="rId24" Type="http://schemas.openxmlformats.org/officeDocument/2006/relationships/slide" Target="slides/slide81.xml"/><Relationship Id="rId25" Type="http://schemas.openxmlformats.org/officeDocument/2006/relationships/slide" Target="slides/slide82.xml"/><Relationship Id="rId26" Type="http://schemas.openxmlformats.org/officeDocument/2006/relationships/slide" Target="slides/slide86.xml"/><Relationship Id="rId27" Type="http://schemas.openxmlformats.org/officeDocument/2006/relationships/slide" Target="slides/slide87.xml"/><Relationship Id="rId28" Type="http://schemas.openxmlformats.org/officeDocument/2006/relationships/slide" Target="slides/slide88.xml"/><Relationship Id="rId29" Type="http://schemas.openxmlformats.org/officeDocument/2006/relationships/slide" Target="slides/slide89.xml"/><Relationship Id="rId1" Type="http://schemas.openxmlformats.org/officeDocument/2006/relationships/slide" Target="slides/slide10.xml"/><Relationship Id="rId2" Type="http://schemas.openxmlformats.org/officeDocument/2006/relationships/slide" Target="slides/slide17.xml"/><Relationship Id="rId3" Type="http://schemas.openxmlformats.org/officeDocument/2006/relationships/slide" Target="slides/slide21.xml"/><Relationship Id="rId4" Type="http://schemas.openxmlformats.org/officeDocument/2006/relationships/slide" Target="slides/slide22.xml"/><Relationship Id="rId5" Type="http://schemas.openxmlformats.org/officeDocument/2006/relationships/slide" Target="slides/slide26.xml"/><Relationship Id="rId30" Type="http://schemas.openxmlformats.org/officeDocument/2006/relationships/slide" Target="slides/slide95.xml"/><Relationship Id="rId31" Type="http://schemas.openxmlformats.org/officeDocument/2006/relationships/slide" Target="slides/slide96.xml"/><Relationship Id="rId32" Type="http://schemas.openxmlformats.org/officeDocument/2006/relationships/slide" Target="slides/slide98.xml"/><Relationship Id="rId9" Type="http://schemas.openxmlformats.org/officeDocument/2006/relationships/slide" Target="slides/slide33.xml"/><Relationship Id="rId6" Type="http://schemas.openxmlformats.org/officeDocument/2006/relationships/slide" Target="slides/slide27.xml"/><Relationship Id="rId7" Type="http://schemas.openxmlformats.org/officeDocument/2006/relationships/slide" Target="slides/slide28.xml"/><Relationship Id="rId8" Type="http://schemas.openxmlformats.org/officeDocument/2006/relationships/slide" Target="slides/slide31.xml"/><Relationship Id="rId33" Type="http://schemas.openxmlformats.org/officeDocument/2006/relationships/slide" Target="slides/slide99.xml"/><Relationship Id="rId34" Type="http://schemas.openxmlformats.org/officeDocument/2006/relationships/slide" Target="slides/slide100.xml"/><Relationship Id="rId35" Type="http://schemas.openxmlformats.org/officeDocument/2006/relationships/slide" Target="slides/slide101.xml"/><Relationship Id="rId36" Type="http://schemas.openxmlformats.org/officeDocument/2006/relationships/slide" Target="slides/slide102.xml"/><Relationship Id="rId10" Type="http://schemas.openxmlformats.org/officeDocument/2006/relationships/slide" Target="slides/slide38.xml"/><Relationship Id="rId11" Type="http://schemas.openxmlformats.org/officeDocument/2006/relationships/slide" Target="slides/slide41.xml"/><Relationship Id="rId12" Type="http://schemas.openxmlformats.org/officeDocument/2006/relationships/slide" Target="slides/slide43.xml"/><Relationship Id="rId13" Type="http://schemas.openxmlformats.org/officeDocument/2006/relationships/slide" Target="slides/slide48.xml"/><Relationship Id="rId14" Type="http://schemas.openxmlformats.org/officeDocument/2006/relationships/slide" Target="slides/slide49.xml"/><Relationship Id="rId15" Type="http://schemas.openxmlformats.org/officeDocument/2006/relationships/slide" Target="slides/slide57.xml"/><Relationship Id="rId16" Type="http://schemas.openxmlformats.org/officeDocument/2006/relationships/slide" Target="slides/slide60.xml"/><Relationship Id="rId17" Type="http://schemas.openxmlformats.org/officeDocument/2006/relationships/slide" Target="slides/slide64.xml"/><Relationship Id="rId18" Type="http://schemas.openxmlformats.org/officeDocument/2006/relationships/slide" Target="slides/slide65.xml"/><Relationship Id="rId19" Type="http://schemas.openxmlformats.org/officeDocument/2006/relationships/slide" Target="slides/slide66.xml"/><Relationship Id="rId37" Type="http://schemas.openxmlformats.org/officeDocument/2006/relationships/slide" Target="slides/slide111.xml"/><Relationship Id="rId38" Type="http://schemas.openxmlformats.org/officeDocument/2006/relationships/slide" Target="slides/slide120.xml"/><Relationship Id="rId39" Type="http://schemas.openxmlformats.org/officeDocument/2006/relationships/slide" Target="slides/slide131.xml"/><Relationship Id="rId40" Type="http://schemas.openxmlformats.org/officeDocument/2006/relationships/slide" Target="slides/slide133.xml"/><Relationship Id="rId41" Type="http://schemas.openxmlformats.org/officeDocument/2006/relationships/slide" Target="slides/slide145.xml"/><Relationship Id="rId42" Type="http://schemas.openxmlformats.org/officeDocument/2006/relationships/slide" Target="slides/slide147.xml"/><Relationship Id="rId43" Type="http://schemas.openxmlformats.org/officeDocument/2006/relationships/slide" Target="slides/slide152.xml"/><Relationship Id="rId44" Type="http://schemas.openxmlformats.org/officeDocument/2006/relationships/slide" Target="slides/slide153.xml"/><Relationship Id="rId45" Type="http://schemas.openxmlformats.org/officeDocument/2006/relationships/slide" Target="slides/slide1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2850" name="Rectangle 2"/>
          <p:cNvSpPr>
            <a:spLocks noGrp="1" noChangeArrowheads="1"/>
          </p:cNvSpPr>
          <p:nvPr>
            <p:ph type="hdr" sz="quarter"/>
          </p:nvPr>
        </p:nvSpPr>
        <p:spPr bwMode="auto">
          <a:xfrm>
            <a:off x="0" y="0"/>
            <a:ext cx="5249863" cy="94773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lvl1pPr algn="l" defTabSz="1528763" eaLnBrk="0" hangingPunct="0">
              <a:defRPr sz="2000">
                <a:latin typeface="Times New Roman" charset="0"/>
                <a:ea typeface="+mn-ea"/>
                <a:cs typeface="+mn-cs"/>
              </a:defRPr>
            </a:lvl1pPr>
          </a:lstStyle>
          <a:p>
            <a:pPr>
              <a:defRPr/>
            </a:pPr>
            <a:endParaRPr lang="en-US" dirty="0"/>
          </a:p>
        </p:txBody>
      </p:sp>
      <p:sp>
        <p:nvSpPr>
          <p:cNvPr id="462851" name="Rectangle 3"/>
          <p:cNvSpPr>
            <a:spLocks noGrp="1" noChangeArrowheads="1"/>
          </p:cNvSpPr>
          <p:nvPr>
            <p:ph type="dt" sz="quarter" idx="1"/>
          </p:nvPr>
        </p:nvSpPr>
        <p:spPr bwMode="auto">
          <a:xfrm>
            <a:off x="6862763" y="0"/>
            <a:ext cx="5248275" cy="94773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lvl1pPr algn="r" defTabSz="1528763" eaLnBrk="0" hangingPunct="0">
              <a:defRPr sz="2000">
                <a:latin typeface="Times New Roman" charset="0"/>
                <a:ea typeface="+mn-ea"/>
                <a:cs typeface="+mn-cs"/>
              </a:defRPr>
            </a:lvl1pPr>
          </a:lstStyle>
          <a:p>
            <a:pPr>
              <a:defRPr/>
            </a:pPr>
            <a:endParaRPr lang="en-US" dirty="0"/>
          </a:p>
        </p:txBody>
      </p:sp>
      <p:sp>
        <p:nvSpPr>
          <p:cNvPr id="462852" name="Rectangle 4"/>
          <p:cNvSpPr>
            <a:spLocks noGrp="1" noChangeArrowheads="1"/>
          </p:cNvSpPr>
          <p:nvPr>
            <p:ph type="ftr" sz="quarter" idx="2"/>
          </p:nvPr>
        </p:nvSpPr>
        <p:spPr bwMode="auto">
          <a:xfrm>
            <a:off x="0" y="18019713"/>
            <a:ext cx="5249863" cy="949325"/>
          </a:xfrm>
          <a:prstGeom prst="rect">
            <a:avLst/>
          </a:prstGeom>
          <a:noFill/>
          <a:ln w="9525">
            <a:noFill/>
            <a:miter lim="800000"/>
            <a:headEnd/>
            <a:tailEnd/>
          </a:ln>
          <a:effectLst/>
        </p:spPr>
        <p:txBody>
          <a:bodyPr vert="horz" wrap="square" lIns="152808" tIns="76403" rIns="152808" bIns="76403" numCol="1" anchor="b" anchorCtr="0" compatLnSpc="1">
            <a:prstTxWarp prst="textNoShape">
              <a:avLst/>
            </a:prstTxWarp>
          </a:bodyPr>
          <a:lstStyle>
            <a:lvl1pPr algn="l" defTabSz="1528763" eaLnBrk="0" hangingPunct="0">
              <a:defRPr sz="2000">
                <a:latin typeface="Times New Roman" charset="0"/>
                <a:ea typeface="+mn-ea"/>
                <a:cs typeface="+mn-cs"/>
              </a:defRPr>
            </a:lvl1pPr>
          </a:lstStyle>
          <a:p>
            <a:pPr>
              <a:defRPr/>
            </a:pPr>
            <a:endParaRPr lang="en-US" dirty="0"/>
          </a:p>
        </p:txBody>
      </p:sp>
      <p:sp>
        <p:nvSpPr>
          <p:cNvPr id="462853" name="Rectangle 5"/>
          <p:cNvSpPr>
            <a:spLocks noGrp="1" noChangeArrowheads="1"/>
          </p:cNvSpPr>
          <p:nvPr>
            <p:ph type="sldNum" sz="quarter" idx="3"/>
          </p:nvPr>
        </p:nvSpPr>
        <p:spPr bwMode="auto">
          <a:xfrm>
            <a:off x="6862763" y="18019713"/>
            <a:ext cx="5248275" cy="949325"/>
          </a:xfrm>
          <a:prstGeom prst="rect">
            <a:avLst/>
          </a:prstGeom>
          <a:noFill/>
          <a:ln w="9525">
            <a:noFill/>
            <a:miter lim="800000"/>
            <a:headEnd/>
            <a:tailEnd/>
          </a:ln>
          <a:effectLst/>
        </p:spPr>
        <p:txBody>
          <a:bodyPr vert="horz" wrap="square" lIns="152808" tIns="76403" rIns="152808" bIns="76403" numCol="1" anchor="b" anchorCtr="0" compatLnSpc="1">
            <a:prstTxWarp prst="textNoShape">
              <a:avLst/>
            </a:prstTxWarp>
          </a:bodyPr>
          <a:lstStyle>
            <a:lvl1pPr algn="r" defTabSz="1528763" eaLnBrk="0" hangingPunct="0">
              <a:defRPr sz="2000">
                <a:latin typeface="Times New Roman" pitchFamily="-108" charset="0"/>
              </a:defRPr>
            </a:lvl1pPr>
          </a:lstStyle>
          <a:p>
            <a:fld id="{CFB6F628-4D34-9744-82E9-03BC0122F360}" type="slidenum">
              <a:rPr lang="en-US"/>
              <a:pPr/>
              <a:t>‹#›</a:t>
            </a:fld>
            <a:endParaRPr lang="en-US" dirty="0"/>
          </a:p>
        </p:txBody>
      </p:sp>
    </p:spTree>
    <p:extLst>
      <p:ext uri="{BB962C8B-B14F-4D97-AF65-F5344CB8AC3E}">
        <p14:creationId xmlns:p14="http://schemas.microsoft.com/office/powerpoint/2010/main" val="98693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1634" name="Rectangle 2"/>
          <p:cNvSpPr>
            <a:spLocks noGrp="1" noChangeArrowheads="1"/>
          </p:cNvSpPr>
          <p:nvPr>
            <p:ph type="hdr" sz="quarter"/>
          </p:nvPr>
        </p:nvSpPr>
        <p:spPr bwMode="auto">
          <a:xfrm>
            <a:off x="0" y="0"/>
            <a:ext cx="5249863" cy="94773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lvl1pPr algn="l" defTabSz="1528763" eaLnBrk="0" hangingPunct="0">
              <a:defRPr sz="2000">
                <a:latin typeface="Arial" charset="0"/>
                <a:ea typeface="+mn-ea"/>
                <a:cs typeface="+mn-cs"/>
              </a:defRPr>
            </a:lvl1pPr>
          </a:lstStyle>
          <a:p>
            <a:pPr>
              <a:defRPr/>
            </a:pPr>
            <a:endParaRPr lang="en-US" dirty="0"/>
          </a:p>
        </p:txBody>
      </p:sp>
      <p:sp>
        <p:nvSpPr>
          <p:cNvPr id="581635" name="Rectangle 3"/>
          <p:cNvSpPr>
            <a:spLocks noGrp="1" noChangeArrowheads="1"/>
          </p:cNvSpPr>
          <p:nvPr>
            <p:ph type="dt" idx="1"/>
          </p:nvPr>
        </p:nvSpPr>
        <p:spPr bwMode="auto">
          <a:xfrm>
            <a:off x="6865938" y="0"/>
            <a:ext cx="5249862" cy="94773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lvl1pPr algn="r" defTabSz="1528763" eaLnBrk="0" hangingPunct="0">
              <a:defRPr sz="2000">
                <a:latin typeface="Arial" charset="0"/>
                <a:ea typeface="+mn-ea"/>
                <a:cs typeface="+mn-cs"/>
              </a:defRPr>
            </a:lvl1pPr>
          </a:lstStyle>
          <a:p>
            <a:pPr>
              <a:defRPr/>
            </a:pPr>
            <a:endParaRPr lang="en-US" dirty="0"/>
          </a:p>
        </p:txBody>
      </p:sp>
      <p:sp>
        <p:nvSpPr>
          <p:cNvPr id="5124" name="Rectangle 4"/>
          <p:cNvSpPr>
            <a:spLocks noGrp="1" noRot="1" noChangeAspect="1" noChangeArrowheads="1" noTextEdit="1"/>
          </p:cNvSpPr>
          <p:nvPr>
            <p:ph type="sldImg" idx="2"/>
          </p:nvPr>
        </p:nvSpPr>
        <p:spPr bwMode="auto">
          <a:xfrm>
            <a:off x="1314450" y="1423988"/>
            <a:ext cx="9486900" cy="7115175"/>
          </a:xfrm>
          <a:prstGeom prst="rect">
            <a:avLst/>
          </a:prstGeom>
          <a:noFill/>
          <a:ln w="9525">
            <a:solidFill>
              <a:srgbClr val="000000"/>
            </a:solidFill>
            <a:miter lim="800000"/>
            <a:headEnd/>
            <a:tailEnd/>
          </a:ln>
        </p:spPr>
      </p:sp>
      <p:sp>
        <p:nvSpPr>
          <p:cNvPr id="581637" name="Rectangle 5"/>
          <p:cNvSpPr>
            <a:spLocks noGrp="1" noChangeArrowheads="1"/>
          </p:cNvSpPr>
          <p:nvPr>
            <p:ph type="body" sz="quarter" idx="3"/>
          </p:nvPr>
        </p:nvSpPr>
        <p:spPr bwMode="auto">
          <a:xfrm>
            <a:off x="1614488" y="9013825"/>
            <a:ext cx="8886825" cy="8535988"/>
          </a:xfrm>
          <a:prstGeom prst="rect">
            <a:avLst/>
          </a:prstGeom>
          <a:noFill/>
          <a:ln w="9525">
            <a:noFill/>
            <a:miter lim="800000"/>
            <a:headEnd/>
            <a:tailEnd/>
          </a:ln>
          <a:effectLst/>
        </p:spPr>
        <p:txBody>
          <a:bodyPr vert="horz" wrap="square" lIns="152808" tIns="76403" rIns="152808" bIns="7640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1638" name="Rectangle 6"/>
          <p:cNvSpPr>
            <a:spLocks noGrp="1" noChangeArrowheads="1"/>
          </p:cNvSpPr>
          <p:nvPr>
            <p:ph type="ftr" sz="quarter" idx="4"/>
          </p:nvPr>
        </p:nvSpPr>
        <p:spPr bwMode="auto">
          <a:xfrm>
            <a:off x="0" y="18026063"/>
            <a:ext cx="5249863" cy="947737"/>
          </a:xfrm>
          <a:prstGeom prst="rect">
            <a:avLst/>
          </a:prstGeom>
          <a:noFill/>
          <a:ln w="9525">
            <a:noFill/>
            <a:miter lim="800000"/>
            <a:headEnd/>
            <a:tailEnd/>
          </a:ln>
          <a:effectLst/>
        </p:spPr>
        <p:txBody>
          <a:bodyPr vert="horz" wrap="square" lIns="152808" tIns="76403" rIns="152808" bIns="76403" numCol="1" anchor="b" anchorCtr="0" compatLnSpc="1">
            <a:prstTxWarp prst="textNoShape">
              <a:avLst/>
            </a:prstTxWarp>
          </a:bodyPr>
          <a:lstStyle>
            <a:lvl1pPr algn="l" defTabSz="1528763" eaLnBrk="0" hangingPunct="0">
              <a:defRPr sz="2000">
                <a:latin typeface="Arial" charset="0"/>
                <a:ea typeface="+mn-ea"/>
                <a:cs typeface="+mn-cs"/>
              </a:defRPr>
            </a:lvl1pPr>
          </a:lstStyle>
          <a:p>
            <a:pPr>
              <a:defRPr/>
            </a:pPr>
            <a:endParaRPr lang="en-US" dirty="0"/>
          </a:p>
        </p:txBody>
      </p:sp>
      <p:sp>
        <p:nvSpPr>
          <p:cNvPr id="581639" name="Rectangle 7"/>
          <p:cNvSpPr>
            <a:spLocks noGrp="1" noChangeArrowheads="1"/>
          </p:cNvSpPr>
          <p:nvPr>
            <p:ph type="sldNum" sz="quarter" idx="5"/>
          </p:nvPr>
        </p:nvSpPr>
        <p:spPr bwMode="auto">
          <a:xfrm>
            <a:off x="6865938" y="18026063"/>
            <a:ext cx="5249862" cy="947737"/>
          </a:xfrm>
          <a:prstGeom prst="rect">
            <a:avLst/>
          </a:prstGeom>
          <a:noFill/>
          <a:ln w="9525">
            <a:noFill/>
            <a:miter lim="800000"/>
            <a:headEnd/>
            <a:tailEnd/>
          </a:ln>
          <a:effectLst/>
        </p:spPr>
        <p:txBody>
          <a:bodyPr vert="horz" wrap="square" lIns="152808" tIns="76403" rIns="152808" bIns="76403" numCol="1" anchor="b" anchorCtr="0" compatLnSpc="1">
            <a:prstTxWarp prst="textNoShape">
              <a:avLst/>
            </a:prstTxWarp>
          </a:bodyPr>
          <a:lstStyle>
            <a:lvl1pPr algn="r" defTabSz="1528763" eaLnBrk="0" hangingPunct="0">
              <a:defRPr sz="2000"/>
            </a:lvl1pPr>
          </a:lstStyle>
          <a:p>
            <a:fld id="{E36CEDEE-7AAD-424A-9B6E-34E6F7C1D77C}" type="slidenum">
              <a:rPr lang="en-US"/>
              <a:pPr/>
              <a:t>‹#›</a:t>
            </a:fld>
            <a:endParaRPr lang="en-US" dirty="0"/>
          </a:p>
        </p:txBody>
      </p:sp>
    </p:spTree>
    <p:extLst>
      <p:ext uri="{BB962C8B-B14F-4D97-AF65-F5344CB8AC3E}">
        <p14:creationId xmlns:p14="http://schemas.microsoft.com/office/powerpoint/2010/main" val="41626645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pitchFamily="-108" charset="-128"/>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11.16 How a proto-oncogene can become an oncogene</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1</a:t>
            </a:fld>
            <a:endParaRPr lang="en-US" dirty="0">
              <a:solidFill>
                <a:srgbClr val="000000"/>
              </a:solidFill>
            </a:endParaRPr>
          </a:p>
        </p:txBody>
      </p:sp>
    </p:spTree>
    <p:extLst>
      <p:ext uri="{BB962C8B-B14F-4D97-AF65-F5344CB8AC3E}">
        <p14:creationId xmlns:p14="http://schemas.microsoft.com/office/powerpoint/2010/main" val="3903797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9549151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5C54A4E-F80A-044D-8EAE-9945C8D8D92E}" type="slidenum">
              <a:rPr lang="en-US" sz="2300"/>
              <a:pPr algn="r" defTabSz="1776413" eaLnBrk="0" hangingPunct="0"/>
              <a:t>113</a:t>
            </a:fld>
            <a:endParaRPr lang="en-US" sz="2300" dirty="0"/>
          </a:p>
        </p:txBody>
      </p:sp>
      <p:sp>
        <p:nvSpPr>
          <p:cNvPr id="1996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996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72678677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5C54A4E-F80A-044D-8EAE-9945C8D8D92E}" type="slidenum">
              <a:rPr lang="en-US" sz="2300"/>
              <a:pPr algn="r" defTabSz="1776413" eaLnBrk="0" hangingPunct="0"/>
              <a:t>114</a:t>
            </a:fld>
            <a:endParaRPr lang="en-US" sz="2300" dirty="0"/>
          </a:p>
        </p:txBody>
      </p:sp>
      <p:sp>
        <p:nvSpPr>
          <p:cNvPr id="1996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996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85887762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5C54A4E-F80A-044D-8EAE-9945C8D8D92E}" type="slidenum">
              <a:rPr lang="en-US" sz="2300"/>
              <a:pPr algn="r" defTabSz="1776413" eaLnBrk="0" hangingPunct="0"/>
              <a:t>115</a:t>
            </a:fld>
            <a:endParaRPr lang="en-US" sz="2300" dirty="0"/>
          </a:p>
        </p:txBody>
      </p:sp>
      <p:sp>
        <p:nvSpPr>
          <p:cNvPr id="1996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996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8364301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5C54A4E-F80A-044D-8EAE-9945C8D8D92E}" type="slidenum">
              <a:rPr lang="en-US" sz="2300"/>
              <a:pPr algn="r" defTabSz="1776413" eaLnBrk="0" hangingPunct="0"/>
              <a:t>116</a:t>
            </a:fld>
            <a:endParaRPr lang="en-US" sz="2300" dirty="0"/>
          </a:p>
        </p:txBody>
      </p:sp>
      <p:sp>
        <p:nvSpPr>
          <p:cNvPr id="1996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996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771756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1880FFC-07FB-7349-B7B2-1EC4F130DCB5}" type="slidenum">
              <a:rPr lang="en-US" sz="2300"/>
              <a:pPr algn="r" defTabSz="1776413" eaLnBrk="0" hangingPunct="0"/>
              <a:t>119</a:t>
            </a:fld>
            <a:endParaRPr lang="en-US" sz="2300" dirty="0"/>
          </a:p>
        </p:txBody>
      </p:sp>
      <p:sp>
        <p:nvSpPr>
          <p:cNvPr id="20992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992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66175711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120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12.22 The 2001 anthrax attacks</a:t>
            </a:r>
            <a:endParaRPr lang="en-US" dirty="0">
              <a:latin typeface="Arial" pitchFamily="34" charset="0"/>
              <a:cs typeface="Arial" pitchFamily="34" charset="0"/>
            </a:endParaRPr>
          </a:p>
        </p:txBody>
      </p:sp>
    </p:spTree>
    <p:extLst>
      <p:ext uri="{BB962C8B-B14F-4D97-AF65-F5344CB8AC3E}">
        <p14:creationId xmlns:p14="http://schemas.microsoft.com/office/powerpoint/2010/main" val="13188441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1880FFC-07FB-7349-B7B2-1EC4F130DCB5}" type="slidenum">
              <a:rPr lang="en-US" sz="2300"/>
              <a:pPr algn="r" defTabSz="1776413" eaLnBrk="0" hangingPunct="0"/>
              <a:t>121</a:t>
            </a:fld>
            <a:endParaRPr lang="en-US" sz="2300" dirty="0"/>
          </a:p>
        </p:txBody>
      </p:sp>
      <p:sp>
        <p:nvSpPr>
          <p:cNvPr id="20992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992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7577232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1880FFC-07FB-7349-B7B2-1EC4F130DCB5}" type="slidenum">
              <a:rPr lang="en-US" sz="2300"/>
              <a:pPr algn="r" defTabSz="1776413" eaLnBrk="0" hangingPunct="0"/>
              <a:t>122</a:t>
            </a:fld>
            <a:endParaRPr lang="en-US" sz="2300" dirty="0"/>
          </a:p>
        </p:txBody>
      </p:sp>
      <p:sp>
        <p:nvSpPr>
          <p:cNvPr id="20992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992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810537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1880FFC-07FB-7349-B7B2-1EC4F130DCB5}" type="slidenum">
              <a:rPr lang="en-US" sz="2300"/>
              <a:pPr algn="r" defTabSz="1776413" eaLnBrk="0" hangingPunct="0"/>
              <a:t>123</a:t>
            </a:fld>
            <a:endParaRPr lang="en-US" sz="2300" dirty="0"/>
          </a:p>
        </p:txBody>
      </p:sp>
      <p:sp>
        <p:nvSpPr>
          <p:cNvPr id="20992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992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37278878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1880FFC-07FB-7349-B7B2-1EC4F130DCB5}" type="slidenum">
              <a:rPr lang="en-US" sz="2300"/>
              <a:pPr algn="r" defTabSz="1776413" eaLnBrk="0" hangingPunct="0"/>
              <a:t>124</a:t>
            </a:fld>
            <a:endParaRPr lang="en-US" sz="2300" dirty="0"/>
          </a:p>
        </p:txBody>
      </p:sp>
      <p:sp>
        <p:nvSpPr>
          <p:cNvPr id="20992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992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4470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GFP has been expressed in many species, including bacteria, yeasts, fungi, fish and mammals, including in human cells. </a:t>
            </a:r>
          </a:p>
          <a:p>
            <a:r>
              <a:rPr lang="en-US" sz="2000" dirty="0" smtClean="0"/>
              <a:t>Scientists Roger Y. </a:t>
            </a:r>
            <a:r>
              <a:rPr lang="en-US" sz="2000" dirty="0" err="1" smtClean="0"/>
              <a:t>Tsien</a:t>
            </a:r>
            <a:r>
              <a:rPr lang="en-US" sz="2000" dirty="0" smtClean="0"/>
              <a:t>, Osamu Shimomura, and Martin </a:t>
            </a:r>
            <a:r>
              <a:rPr lang="en-US" sz="2000" dirty="0" err="1" smtClean="0"/>
              <a:t>Chalfie</a:t>
            </a:r>
            <a:r>
              <a:rPr lang="en-US" sz="2000" dirty="0" smtClean="0"/>
              <a:t> were awarded the 2008 Nobel Prize in Chemistry on 10 October 2008 for their discovery and development of the green fluorescent protein.</a:t>
            </a:r>
            <a:endParaRPr lang="en-US" sz="2000" dirty="0"/>
          </a:p>
        </p:txBody>
      </p:sp>
      <p:sp>
        <p:nvSpPr>
          <p:cNvPr id="4" name="Slide Number Placeholder 3"/>
          <p:cNvSpPr>
            <a:spLocks noGrp="1"/>
          </p:cNvSpPr>
          <p:nvPr>
            <p:ph type="sldNum" sz="quarter" idx="10"/>
          </p:nvPr>
        </p:nvSpPr>
        <p:spPr/>
        <p:txBody>
          <a:bodyPr/>
          <a:lstStyle/>
          <a:p>
            <a:fld id="{E36CEDEE-7AAD-424A-9B6E-34E6F7C1D77C}" type="slidenum">
              <a:rPr lang="en-US" smtClean="0"/>
              <a:pPr/>
              <a:t>12</a:t>
            </a:fld>
            <a:endParaRPr lang="en-US" dirty="0"/>
          </a:p>
        </p:txBody>
      </p:sp>
    </p:spTree>
    <p:extLst>
      <p:ext uri="{BB962C8B-B14F-4D97-AF65-F5344CB8AC3E}">
        <p14:creationId xmlns:p14="http://schemas.microsoft.com/office/powerpoint/2010/main" val="11572760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1880FFC-07FB-7349-B7B2-1EC4F130DCB5}" type="slidenum">
              <a:rPr lang="en-US" sz="2300"/>
              <a:pPr algn="r" defTabSz="1776413" eaLnBrk="0" hangingPunct="0"/>
              <a:t>125</a:t>
            </a:fld>
            <a:endParaRPr lang="en-US" sz="2300" dirty="0"/>
          </a:p>
        </p:txBody>
      </p:sp>
      <p:sp>
        <p:nvSpPr>
          <p:cNvPr id="20992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992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60574934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1880FFC-07FB-7349-B7B2-1EC4F130DCB5}" type="slidenum">
              <a:rPr lang="en-US" sz="2300"/>
              <a:pPr algn="r" defTabSz="1776413" eaLnBrk="0" hangingPunct="0"/>
              <a:t>126</a:t>
            </a:fld>
            <a:endParaRPr lang="en-US" sz="2300" dirty="0"/>
          </a:p>
        </p:txBody>
      </p:sp>
      <p:sp>
        <p:nvSpPr>
          <p:cNvPr id="20992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992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71927486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1880FFC-07FB-7349-B7B2-1EC4F130DCB5}" type="slidenum">
              <a:rPr lang="en-US" sz="2300"/>
              <a:pPr algn="r" defTabSz="1776413" eaLnBrk="0" hangingPunct="0"/>
              <a:t>127</a:t>
            </a:fld>
            <a:endParaRPr lang="en-US" sz="2300" dirty="0"/>
          </a:p>
        </p:txBody>
      </p:sp>
      <p:sp>
        <p:nvSpPr>
          <p:cNvPr id="20992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992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67177989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1880FFC-07FB-7349-B7B2-1EC4F130DCB5}" type="slidenum">
              <a:rPr lang="en-US" sz="2300"/>
              <a:pPr algn="r" defTabSz="1776413" eaLnBrk="0" hangingPunct="0"/>
              <a:t>128</a:t>
            </a:fld>
            <a:endParaRPr lang="en-US" sz="2300" dirty="0"/>
          </a:p>
        </p:txBody>
      </p:sp>
      <p:sp>
        <p:nvSpPr>
          <p:cNvPr id="20992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0992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12157049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CA5360A7-518B-EE43-A2C3-B6A9551F4503}" type="slidenum">
              <a:rPr lang="en-US" sz="2300"/>
              <a:pPr algn="r" defTabSz="1776413" eaLnBrk="0" hangingPunct="0"/>
              <a:t>129</a:t>
            </a:fld>
            <a:endParaRPr lang="en-US" sz="2300" dirty="0"/>
          </a:p>
        </p:txBody>
      </p:sp>
      <p:sp>
        <p:nvSpPr>
          <p:cNvPr id="22425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42787"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25108873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CA5360A7-518B-EE43-A2C3-B6A9551F4503}" type="slidenum">
              <a:rPr lang="en-US" sz="2300"/>
              <a:pPr algn="r" defTabSz="1776413" eaLnBrk="0" hangingPunct="0"/>
              <a:t>130</a:t>
            </a:fld>
            <a:endParaRPr lang="en-US" sz="2300" dirty="0"/>
          </a:p>
        </p:txBody>
      </p:sp>
      <p:sp>
        <p:nvSpPr>
          <p:cNvPr id="22425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42787"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68752295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131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12.24 Maximum-security laboratory</a:t>
            </a:r>
            <a:endParaRPr lang="en-US" dirty="0">
              <a:latin typeface="Arial" pitchFamily="34" charset="0"/>
              <a:cs typeface="Arial" pitchFamily="34" charset="0"/>
            </a:endParaRPr>
          </a:p>
        </p:txBody>
      </p:sp>
    </p:spTree>
    <p:extLst>
      <p:ext uri="{BB962C8B-B14F-4D97-AF65-F5344CB8AC3E}">
        <p14:creationId xmlns:p14="http://schemas.microsoft.com/office/powerpoint/2010/main" val="117376005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A46562A-A72B-D94E-96EB-8595057740ED}" type="slidenum">
              <a:rPr lang="en-US" sz="2300"/>
              <a:pPr algn="r" defTabSz="1776413" eaLnBrk="0" hangingPunct="0"/>
              <a:t>132</a:t>
            </a:fld>
            <a:endParaRPr lang="en-US" sz="2300" dirty="0"/>
          </a:p>
        </p:txBody>
      </p:sp>
      <p:sp>
        <p:nvSpPr>
          <p:cNvPr id="23040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4893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43728496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133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12.25 Opposition to genetically modified organisms (GMOs)</a:t>
            </a:r>
            <a:endParaRPr lang="en-US" dirty="0">
              <a:latin typeface="Arial" pitchFamily="34" charset="0"/>
              <a:cs typeface="Arial" pitchFamily="34" charset="0"/>
            </a:endParaRPr>
          </a:p>
        </p:txBody>
      </p:sp>
    </p:spTree>
    <p:extLst>
      <p:ext uri="{BB962C8B-B14F-4D97-AF65-F5344CB8AC3E}">
        <p14:creationId xmlns:p14="http://schemas.microsoft.com/office/powerpoint/2010/main" val="184767646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A46562A-A72B-D94E-96EB-8595057740ED}" type="slidenum">
              <a:rPr lang="en-US" sz="2300"/>
              <a:pPr algn="r" defTabSz="1776413" eaLnBrk="0" hangingPunct="0"/>
              <a:t>134</a:t>
            </a:fld>
            <a:endParaRPr lang="en-US" sz="2300" dirty="0"/>
          </a:p>
        </p:txBody>
      </p:sp>
      <p:sp>
        <p:nvSpPr>
          <p:cNvPr id="23040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4893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60606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news.nationalgeographic.com</a:t>
            </a:r>
            <a:r>
              <a:rPr lang="en-US" smtClean="0"/>
              <a:t>/news/2012/04/120423-fish-glowing-pollution-bpa-environment-science/</a:t>
            </a:r>
            <a:endParaRPr lang="en-US"/>
          </a:p>
        </p:txBody>
      </p:sp>
      <p:sp>
        <p:nvSpPr>
          <p:cNvPr id="4" name="Slide Number Placeholder 3"/>
          <p:cNvSpPr>
            <a:spLocks noGrp="1"/>
          </p:cNvSpPr>
          <p:nvPr>
            <p:ph type="sldNum" sz="quarter" idx="10"/>
          </p:nvPr>
        </p:nvSpPr>
        <p:spPr/>
        <p:txBody>
          <a:bodyPr/>
          <a:lstStyle/>
          <a:p>
            <a:fld id="{E36CEDEE-7AAD-424A-9B6E-34E6F7C1D77C}" type="slidenum">
              <a:rPr lang="en-US" smtClean="0"/>
              <a:pPr/>
              <a:t>13</a:t>
            </a:fld>
            <a:endParaRPr lang="en-US" dirty="0"/>
          </a:p>
        </p:txBody>
      </p:sp>
    </p:spTree>
    <p:extLst>
      <p:ext uri="{BB962C8B-B14F-4D97-AF65-F5344CB8AC3E}">
        <p14:creationId xmlns:p14="http://schemas.microsoft.com/office/powerpoint/2010/main" val="2204792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A46562A-A72B-D94E-96EB-8595057740ED}" type="slidenum">
              <a:rPr lang="en-US" sz="2300"/>
              <a:pPr algn="r" defTabSz="1776413" eaLnBrk="0" hangingPunct="0"/>
              <a:t>135</a:t>
            </a:fld>
            <a:endParaRPr lang="en-US" sz="2300" dirty="0"/>
          </a:p>
        </p:txBody>
      </p:sp>
      <p:sp>
        <p:nvSpPr>
          <p:cNvPr id="23040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4893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80954002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A46562A-A72B-D94E-96EB-8595057740ED}" type="slidenum">
              <a:rPr lang="en-US" sz="2300"/>
              <a:pPr algn="r" defTabSz="1776413" eaLnBrk="0" hangingPunct="0"/>
              <a:t>136</a:t>
            </a:fld>
            <a:endParaRPr lang="en-US" sz="2300" dirty="0"/>
          </a:p>
        </p:txBody>
      </p:sp>
      <p:sp>
        <p:nvSpPr>
          <p:cNvPr id="23040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4893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42553631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A46562A-A72B-D94E-96EB-8595057740ED}" type="slidenum">
              <a:rPr lang="en-US" sz="2300"/>
              <a:pPr algn="r" defTabSz="1776413" eaLnBrk="0" hangingPunct="0"/>
              <a:t>140</a:t>
            </a:fld>
            <a:endParaRPr lang="en-US" sz="2300" dirty="0"/>
          </a:p>
        </p:txBody>
      </p:sp>
      <p:sp>
        <p:nvSpPr>
          <p:cNvPr id="23040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4893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74394454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A46562A-A72B-D94E-96EB-8595057740ED}" type="slidenum">
              <a:rPr lang="en-US" sz="2300"/>
              <a:pPr algn="r" defTabSz="1776413" eaLnBrk="0" hangingPunct="0"/>
              <a:t>141</a:t>
            </a:fld>
            <a:endParaRPr lang="en-US" sz="2300" dirty="0"/>
          </a:p>
        </p:txBody>
      </p:sp>
      <p:sp>
        <p:nvSpPr>
          <p:cNvPr id="23040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4893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74451214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8BFC5479-9F04-B142-B895-8E2A29E445BB}" type="slidenum">
              <a:rPr lang="en-US" sz="2300"/>
              <a:pPr algn="r" defTabSz="1776413" eaLnBrk="0" hangingPunct="0"/>
              <a:t>142</a:t>
            </a:fld>
            <a:endParaRPr lang="en-US" sz="2300" dirty="0"/>
          </a:p>
        </p:txBody>
      </p:sp>
      <p:sp>
        <p:nvSpPr>
          <p:cNvPr id="23859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5917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78522785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8BFC5479-9F04-B142-B895-8E2A29E445BB}" type="slidenum">
              <a:rPr lang="en-US" sz="2300"/>
              <a:pPr algn="r" defTabSz="1776413" eaLnBrk="0" hangingPunct="0"/>
              <a:t>143</a:t>
            </a:fld>
            <a:endParaRPr lang="en-US" sz="2300" dirty="0"/>
          </a:p>
        </p:txBody>
      </p:sp>
      <p:sp>
        <p:nvSpPr>
          <p:cNvPr id="23859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5917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29666099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8BFC5479-9F04-B142-B895-8E2A29E445BB}" type="slidenum">
              <a:rPr lang="en-US" sz="2300"/>
              <a:pPr algn="r" defTabSz="1776413" eaLnBrk="0" hangingPunct="0"/>
              <a:t>144</a:t>
            </a:fld>
            <a:endParaRPr lang="en-US" sz="2300" dirty="0"/>
          </a:p>
        </p:txBody>
      </p:sp>
      <p:sp>
        <p:nvSpPr>
          <p:cNvPr id="23859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5917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15198436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145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12.27 Personalized genetic testing</a:t>
            </a:r>
            <a:endParaRPr lang="en-US" dirty="0">
              <a:latin typeface="Arial" pitchFamily="34" charset="0"/>
              <a:cs typeface="Arial" pitchFamily="34" charset="0"/>
            </a:endParaRPr>
          </a:p>
        </p:txBody>
      </p:sp>
    </p:spTree>
    <p:extLst>
      <p:ext uri="{BB962C8B-B14F-4D97-AF65-F5344CB8AC3E}">
        <p14:creationId xmlns:p14="http://schemas.microsoft.com/office/powerpoint/2010/main" val="404586778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8BFC5479-9F04-B142-B895-8E2A29E445BB}" type="slidenum">
              <a:rPr lang="en-US" sz="2300"/>
              <a:pPr algn="r" defTabSz="1776413" eaLnBrk="0" hangingPunct="0"/>
              <a:t>146</a:t>
            </a:fld>
            <a:endParaRPr lang="en-US" sz="2300" dirty="0"/>
          </a:p>
        </p:txBody>
      </p:sp>
      <p:sp>
        <p:nvSpPr>
          <p:cNvPr id="23859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5917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62687402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147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12.26 Access to genetic information raises privacy concerns</a:t>
            </a:r>
            <a:endParaRPr lang="en-US" dirty="0">
              <a:latin typeface="Arial" pitchFamily="34" charset="0"/>
              <a:cs typeface="Arial" pitchFamily="34" charset="0"/>
            </a:endParaRPr>
          </a:p>
        </p:txBody>
      </p:sp>
    </p:spTree>
    <p:extLst>
      <p:ext uri="{BB962C8B-B14F-4D97-AF65-F5344CB8AC3E}">
        <p14:creationId xmlns:p14="http://schemas.microsoft.com/office/powerpoint/2010/main" val="720733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5F0806B-44B8-394D-826D-32FA4C31C2ED}" type="slidenum">
              <a:rPr lang="en-US" sz="2300"/>
              <a:pPr algn="r" defTabSz="1776413" eaLnBrk="0" hangingPunct="0"/>
              <a:t>16</a:t>
            </a:fld>
            <a:endParaRPr lang="en-US" sz="2300" dirty="0"/>
          </a:p>
        </p:txBody>
      </p:sp>
      <p:sp>
        <p:nvSpPr>
          <p:cNvPr id="6041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6042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59766811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8BFC5479-9F04-B142-B895-8E2A29E445BB}" type="slidenum">
              <a:rPr lang="en-US" sz="2300"/>
              <a:pPr algn="r" defTabSz="1776413" eaLnBrk="0" hangingPunct="0"/>
              <a:t>148</a:t>
            </a:fld>
            <a:endParaRPr lang="en-US" sz="2300" dirty="0"/>
          </a:p>
        </p:txBody>
      </p:sp>
      <p:sp>
        <p:nvSpPr>
          <p:cNvPr id="23859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5917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5066929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8BFC5479-9F04-B142-B895-8E2A29E445BB}" type="slidenum">
              <a:rPr lang="en-US" sz="2300"/>
              <a:pPr algn="r" defTabSz="1776413" eaLnBrk="0" hangingPunct="0"/>
              <a:t>149</a:t>
            </a:fld>
            <a:endParaRPr lang="en-US" sz="2300" dirty="0"/>
          </a:p>
        </p:txBody>
      </p:sp>
      <p:sp>
        <p:nvSpPr>
          <p:cNvPr id="23859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59171"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many issues raised in this chapter are of great potential significance and remain unresolved. An informed debate about rights, responsibilities, and possibilities continues regarding these scientific issues.</a:t>
            </a:r>
          </a:p>
          <a:p>
            <a:r>
              <a:rPr lang="en-US" sz="1200" kern="1200" dirty="0" smtClean="0">
                <a:solidFill>
                  <a:schemeClr val="tx1"/>
                </a:solidFill>
                <a:latin typeface="Times New Roman" charset="0"/>
                <a:ea typeface="+mn-ea"/>
                <a:cs typeface="+mn-cs"/>
              </a:rPr>
              <a:t>2. The Genetic Information Nondiscrimination Act was passed in May 2008. Details about this important legislation can be found at www.ornl.gov/sci/techresources/Human_Genome/elsi/legislat.shtml.</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Genetically engineered organisms are controversial, creating various degrees of concern, yet many debates around issues of science are confused by misinformation. This may be an opportunity for you to make an extra credit or regular assignment for students to take a position, on one side or the other, on some aspect of genetic engineering. The science would need to be accurate. Students might debate whether a food product made from GM/transgenic organisms should be labeled as such, discuss the risks or advantages of producing GM organisms.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Consider a person who opposes GM food by stating “I do not want any DNA in my food.” You might want to have your students respond to this person’s concerns.</a:t>
            </a:r>
          </a:p>
          <a:p>
            <a:r>
              <a:rPr lang="en-US" sz="1200" kern="1200" dirty="0" smtClean="0">
                <a:solidFill>
                  <a:schemeClr val="tx1"/>
                </a:solidFill>
                <a:latin typeface="Times New Roman" charset="0"/>
                <a:ea typeface="+mn-ea"/>
                <a:cs typeface="+mn-cs"/>
              </a:rPr>
              <a:t>2. See the Activity </a:t>
            </a:r>
            <a:r>
              <a:rPr lang="en-US" sz="1200" i="1" kern="1200" dirty="0" smtClean="0">
                <a:solidFill>
                  <a:schemeClr val="tx1"/>
                </a:solidFill>
                <a:latin typeface="Times New Roman" charset="0"/>
                <a:ea typeface="+mn-ea"/>
                <a:cs typeface="+mn-cs"/>
              </a:rPr>
              <a:t>Speed Dating with Gene Testing</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85230537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52A4A8C-84D7-EF4F-91D2-72CD747C3E55}" type="slidenum">
              <a:rPr lang="en-US" sz="2300"/>
              <a:pPr algn="r" defTabSz="1776413" eaLnBrk="0" hangingPunct="0"/>
              <a:t>150</a:t>
            </a:fld>
            <a:endParaRPr lang="en-US" sz="2300" dirty="0"/>
          </a:p>
        </p:txBody>
      </p:sp>
      <p:sp>
        <p:nvSpPr>
          <p:cNvPr id="2447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65315"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39124260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D2F3E225-39E1-6048-9E91-47573E0452B0}" type="slidenum">
              <a:rPr lang="en-US" sz="2300"/>
              <a:pPr algn="r" defTabSz="1776413" eaLnBrk="0" hangingPunct="0"/>
              <a:t>151</a:t>
            </a:fld>
            <a:endParaRPr lang="en-US" sz="2300" dirty="0"/>
          </a:p>
        </p:txBody>
      </p:sp>
      <p:sp>
        <p:nvSpPr>
          <p:cNvPr id="24678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167363"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many issues raised in this chapter are of great potential significance and remain unresolved. An informed debate about rights, responsibilities, and possibilities continues regarding these scientific issues.</a:t>
            </a:r>
          </a:p>
          <a:p>
            <a:r>
              <a:rPr lang="en-US" sz="1200" kern="1200" dirty="0" smtClean="0">
                <a:solidFill>
                  <a:schemeClr val="tx1"/>
                </a:solidFill>
                <a:latin typeface="Times New Roman" charset="0"/>
                <a:ea typeface="+mn-ea"/>
                <a:cs typeface="+mn-cs"/>
              </a:rPr>
              <a:t>2. The Genetic Information Nondiscrimination Act was passed in May 2008. Details about this important legislation can be found at www.ornl.gov/sci/techresources/Human_Genome/elsi/legislat.shtml.</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Genetically engineered organisms are controversial, creating various degrees of concern, yet many debates around issues of science are confused by misinformation. This may be an opportunity for you to make an extra credit or regular assignment for students to take a position, on one side or the other, on some aspect of genetic engineering. The science would need to be accurate. Students might debate whether a food product made from GM/transgenic organisms should be labeled as such, discuss the risks or advantages of producing GM organisms.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Consider a person who opposes GM food by stating “I do not want any DNA in my food.” You might want to have your students respond to this person’s concerns.</a:t>
            </a:r>
          </a:p>
          <a:p>
            <a:r>
              <a:rPr lang="en-US" sz="1200" kern="1200" dirty="0" smtClean="0">
                <a:solidFill>
                  <a:schemeClr val="tx1"/>
                </a:solidFill>
                <a:latin typeface="Times New Roman" charset="0"/>
                <a:ea typeface="+mn-ea"/>
                <a:cs typeface="+mn-cs"/>
              </a:rPr>
              <a:t>2. See the Activity </a:t>
            </a:r>
            <a:r>
              <a:rPr lang="en-US" sz="1200" i="1" kern="1200" dirty="0" smtClean="0">
                <a:solidFill>
                  <a:schemeClr val="tx1"/>
                </a:solidFill>
                <a:latin typeface="Times New Roman" charset="0"/>
                <a:ea typeface="+mn-ea"/>
                <a:cs typeface="+mn-cs"/>
              </a:rPr>
              <a:t>Speed Dating with Gene Testing</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59667643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152</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12.28 Genghis Khan</a:t>
            </a:r>
            <a:endParaRPr lang="en-US" dirty="0">
              <a:latin typeface="Arial" pitchFamily="34" charset="0"/>
              <a:cs typeface="Arial" pitchFamily="34" charset="0"/>
            </a:endParaRPr>
          </a:p>
        </p:txBody>
      </p:sp>
    </p:spTree>
    <p:extLst>
      <p:ext uri="{BB962C8B-B14F-4D97-AF65-F5344CB8AC3E}">
        <p14:creationId xmlns:p14="http://schemas.microsoft.com/office/powerpoint/2010/main" val="55977016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153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12.29 </a:t>
            </a:r>
            <a:r>
              <a:rPr lang="en-US" sz="1200" dirty="0" err="1" smtClean="0">
                <a:latin typeface="Arial" charset="0"/>
              </a:rPr>
              <a:t>Lemba</a:t>
            </a:r>
            <a:r>
              <a:rPr lang="en-US" sz="1200" dirty="0" smtClean="0">
                <a:latin typeface="Arial" charset="0"/>
              </a:rPr>
              <a:t> people of southern Africa</a:t>
            </a:r>
            <a:endParaRPr lang="en-US" dirty="0">
              <a:latin typeface="Arial" pitchFamily="34" charset="0"/>
              <a:cs typeface="Arial" pitchFamily="34" charset="0"/>
            </a:endParaRPr>
          </a:p>
        </p:txBody>
      </p:sp>
    </p:spTree>
    <p:extLst>
      <p:ext uri="{BB962C8B-B14F-4D97-AF65-F5344CB8AC3E}">
        <p14:creationId xmlns:p14="http://schemas.microsoft.com/office/powerpoint/2010/main" val="195161934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154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12.UN01 Summary of key concepts: recombinant DNA</a:t>
            </a:r>
            <a:endParaRPr lang="en-US" dirty="0">
              <a:latin typeface="Arial" pitchFamily="34" charset="0"/>
              <a:cs typeface="Arial" pitchFamily="34" charset="0"/>
            </a:endParaRPr>
          </a:p>
        </p:txBody>
      </p:sp>
    </p:spTree>
    <p:extLst>
      <p:ext uri="{BB962C8B-B14F-4D97-AF65-F5344CB8AC3E}">
        <p14:creationId xmlns:p14="http://schemas.microsoft.com/office/powerpoint/2010/main" val="379741860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155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12.UN02 Summary of key concepts: DNA profiling</a:t>
            </a:r>
            <a:endParaRPr lang="en-US" dirty="0">
              <a:latin typeface="Arial" pitchFamily="34" charset="0"/>
              <a:cs typeface="Arial" pitchFamily="34" charset="0"/>
            </a:endParaRPr>
          </a:p>
        </p:txBody>
      </p:sp>
    </p:spTree>
    <p:extLst>
      <p:ext uri="{BB962C8B-B14F-4D97-AF65-F5344CB8AC3E}">
        <p14:creationId xmlns:p14="http://schemas.microsoft.com/office/powerpoint/2010/main" val="352471222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156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12.UN02a Summary of key concepts: DNA profiling (part 1)</a:t>
            </a:r>
            <a:endParaRPr lang="en-US" dirty="0">
              <a:latin typeface="Arial" pitchFamily="34" charset="0"/>
              <a:cs typeface="Arial" pitchFamily="34" charset="0"/>
            </a:endParaRPr>
          </a:p>
        </p:txBody>
      </p:sp>
    </p:spTree>
    <p:extLst>
      <p:ext uri="{BB962C8B-B14F-4D97-AF65-F5344CB8AC3E}">
        <p14:creationId xmlns:p14="http://schemas.microsoft.com/office/powerpoint/2010/main" val="29334043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157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12.UN02b Summary of key concepts: DNA profiling (part 2)</a:t>
            </a:r>
            <a:endParaRPr lang="en-US" dirty="0">
              <a:latin typeface="Arial" pitchFamily="34" charset="0"/>
              <a:cs typeface="Arial" pitchFamily="34" charset="0"/>
            </a:endParaRPr>
          </a:p>
        </p:txBody>
      </p:sp>
    </p:spTree>
    <p:extLst>
      <p:ext uri="{BB962C8B-B14F-4D97-AF65-F5344CB8AC3E}">
        <p14:creationId xmlns:p14="http://schemas.microsoft.com/office/powerpoint/2010/main" val="2176594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 Bacterial plasmids</a:t>
            </a:r>
            <a:endParaRPr lang="en-US" dirty="0">
              <a:latin typeface="Arial" pitchFamily="34" charset="0"/>
              <a:cs typeface="Arial" pitchFamily="34" charset="0"/>
            </a:endParaRPr>
          </a:p>
        </p:txBody>
      </p:sp>
    </p:spTree>
    <p:extLst>
      <p:ext uri="{BB962C8B-B14F-4D97-AF65-F5344CB8AC3E}">
        <p14:creationId xmlns:p14="http://schemas.microsoft.com/office/powerpoint/2010/main" val="401663160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158</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12.UN03 Process of science, question 12 (short tandem repeats)</a:t>
            </a:r>
            <a:endParaRPr lang="en-US" dirty="0">
              <a:latin typeface="Arial" pitchFamily="34" charset="0"/>
              <a:cs typeface="Arial" pitchFamily="34" charset="0"/>
            </a:endParaRPr>
          </a:p>
        </p:txBody>
      </p:sp>
    </p:spTree>
    <p:extLst>
      <p:ext uri="{BB962C8B-B14F-4D97-AF65-F5344CB8AC3E}">
        <p14:creationId xmlns:p14="http://schemas.microsoft.com/office/powerpoint/2010/main" val="3945321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5F0806B-44B8-394D-826D-32FA4C31C2ED}" type="slidenum">
              <a:rPr lang="en-US" sz="2300"/>
              <a:pPr algn="r" defTabSz="1776413" eaLnBrk="0" hangingPunct="0"/>
              <a:t>18</a:t>
            </a:fld>
            <a:endParaRPr lang="en-US" sz="2300" dirty="0"/>
          </a:p>
        </p:txBody>
      </p:sp>
      <p:sp>
        <p:nvSpPr>
          <p:cNvPr id="6041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6042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218127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BDFEB77-2821-EC45-9BF4-39AAF757586D}" type="slidenum">
              <a:rPr lang="en-US" sz="2300"/>
              <a:pPr algn="r" defTabSz="1776413" eaLnBrk="0" hangingPunct="0"/>
              <a:t>19</a:t>
            </a:fld>
            <a:endParaRPr lang="en-US" sz="2300" dirty="0"/>
          </a:p>
        </p:txBody>
      </p:sp>
      <p:sp>
        <p:nvSpPr>
          <p:cNvPr id="665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665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738353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6CEDEE-7AAD-424A-9B6E-34E6F7C1D77C}" type="slidenum">
              <a:rPr lang="en-US" smtClean="0"/>
              <a:pPr/>
              <a:t>20</a:t>
            </a:fld>
            <a:endParaRPr lang="en-US" dirty="0"/>
          </a:p>
        </p:txBody>
      </p:sp>
    </p:spTree>
    <p:extLst>
      <p:ext uri="{BB962C8B-B14F-4D97-AF65-F5344CB8AC3E}">
        <p14:creationId xmlns:p14="http://schemas.microsoft.com/office/powerpoint/2010/main" val="2463215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12.3-1 Using recombinant DNA technology to produce useful products (part 1: recombinant bacterium)</a:t>
            </a:r>
          </a:p>
          <a:p>
            <a:pPr eaLnBrk="1" hangingPunct="1"/>
            <a:r>
              <a:rPr lang="en-US" sz="1200" dirty="0" smtClean="0">
                <a:latin typeface="Arial" charset="0"/>
                <a:cs typeface="Arial" pitchFamily="34" charset="0"/>
              </a:rPr>
              <a:t>Insulin</a:t>
            </a:r>
            <a:r>
              <a:rPr lang="en-US" sz="1200" baseline="0" dirty="0" smtClean="0">
                <a:latin typeface="Arial" charset="0"/>
                <a:cs typeface="Arial" pitchFamily="34" charset="0"/>
              </a:rPr>
              <a:t> as the example</a:t>
            </a:r>
            <a:endParaRPr lang="en-US" dirty="0">
              <a:latin typeface="Arial" pitchFamily="34" charset="0"/>
              <a:cs typeface="Arial" pitchFamily="34" charset="0"/>
            </a:endParaRPr>
          </a:p>
        </p:txBody>
      </p:sp>
    </p:spTree>
    <p:extLst>
      <p:ext uri="{BB962C8B-B14F-4D97-AF65-F5344CB8AC3E}">
        <p14:creationId xmlns:p14="http://schemas.microsoft.com/office/powerpoint/2010/main" val="2526841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22</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12.3-2 Using recombinant DNA technology to produce useful products (part 2: useful products)</a:t>
            </a:r>
            <a:endParaRPr lang="en-US" dirty="0">
              <a:latin typeface="Arial" pitchFamily="34" charset="0"/>
              <a:cs typeface="Arial" pitchFamily="34" charset="0"/>
            </a:endParaRPr>
          </a:p>
        </p:txBody>
      </p:sp>
    </p:spTree>
    <p:extLst>
      <p:ext uri="{BB962C8B-B14F-4D97-AF65-F5344CB8AC3E}">
        <p14:creationId xmlns:p14="http://schemas.microsoft.com/office/powerpoint/2010/main" val="2871289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34" charset="0"/>
                <a:ea typeface="ＭＳ Ｐゴシック" charset="0"/>
                <a:cs typeface="Arial" pitchFamily="34" charset="0"/>
              </a:rPr>
              <a:t>Figure 11.17 Tumor-suppressor genes</a:t>
            </a:r>
            <a:endParaRPr lang="en-US" sz="1200" kern="1200" dirty="0">
              <a:solidFill>
                <a:schemeClr val="tx1"/>
              </a:solidFill>
              <a:effectLst/>
              <a:latin typeface="Arial" pitchFamily="34" charset="0"/>
              <a:ea typeface="ＭＳ Ｐゴシック" charset="0"/>
              <a:cs typeface="Arial" pitchFamily="34" charset="0"/>
            </a:endParaRPr>
          </a:p>
        </p:txBody>
      </p:sp>
      <p:sp>
        <p:nvSpPr>
          <p:cNvPr id="4" name="Slide Number Placeholder 3"/>
          <p:cNvSpPr>
            <a:spLocks noGrp="1"/>
          </p:cNvSpPr>
          <p:nvPr>
            <p:ph type="sldNum" sz="quarter" idx="10"/>
          </p:nvPr>
        </p:nvSpPr>
        <p:spPr/>
        <p:txBody>
          <a:bodyPr/>
          <a:lstStyle/>
          <a:p>
            <a:pPr>
              <a:defRPr/>
            </a:pPr>
            <a:fld id="{AD33B75E-551A-C34B-8A90-916D06393212}" type="slidenum">
              <a:rPr lang="en-US">
                <a:solidFill>
                  <a:srgbClr val="000000"/>
                </a:solidFill>
              </a:rPr>
              <a:pPr>
                <a:defRPr/>
              </a:pPr>
              <a:t>2</a:t>
            </a:fld>
            <a:endParaRPr lang="en-US" dirty="0">
              <a:solidFill>
                <a:srgbClr val="000000"/>
              </a:solidFill>
            </a:endParaRPr>
          </a:p>
        </p:txBody>
      </p:sp>
    </p:spTree>
    <p:extLst>
      <p:ext uri="{BB962C8B-B14F-4D97-AF65-F5344CB8AC3E}">
        <p14:creationId xmlns:p14="http://schemas.microsoft.com/office/powerpoint/2010/main" val="1036312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A666633-6A86-AA41-BB4E-1C2D07B98F4B}" type="slidenum">
              <a:rPr lang="en-US" sz="2300"/>
              <a:pPr algn="r" defTabSz="1776413" eaLnBrk="0" hangingPunct="0"/>
              <a:t>23</a:t>
            </a:fld>
            <a:endParaRPr lang="en-US" sz="2300" dirty="0"/>
          </a:p>
        </p:txBody>
      </p:sp>
      <p:sp>
        <p:nvSpPr>
          <p:cNvPr id="8499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8499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633822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0A666633-6A86-AA41-BB4E-1C2D07B98F4B}" type="slidenum">
              <a:rPr lang="en-US" sz="2300"/>
              <a:pPr algn="r" defTabSz="1776413" eaLnBrk="0" hangingPunct="0"/>
              <a:t>24</a:t>
            </a:fld>
            <a:endParaRPr lang="en-US" sz="2300" dirty="0"/>
          </a:p>
        </p:txBody>
      </p:sp>
      <p:sp>
        <p:nvSpPr>
          <p:cNvPr id="84995"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84996"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377870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12.4-s1 Cutting and pasting DNA (step 1)</a:t>
            </a:r>
            <a:endParaRPr lang="en-US" dirty="0">
              <a:latin typeface="Arial" pitchFamily="34" charset="0"/>
              <a:cs typeface="Arial" pitchFamily="34" charset="0"/>
            </a:endParaRPr>
          </a:p>
        </p:txBody>
      </p:sp>
    </p:spTree>
    <p:extLst>
      <p:ext uri="{BB962C8B-B14F-4D97-AF65-F5344CB8AC3E}">
        <p14:creationId xmlns:p14="http://schemas.microsoft.com/office/powerpoint/2010/main" val="1187887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12.4-s2 Cutting and pasting DNA (step 2)</a:t>
            </a:r>
            <a:endParaRPr lang="en-US" dirty="0">
              <a:latin typeface="Arial" pitchFamily="34" charset="0"/>
              <a:cs typeface="Arial" pitchFamily="34" charset="0"/>
            </a:endParaRPr>
          </a:p>
        </p:txBody>
      </p:sp>
    </p:spTree>
    <p:extLst>
      <p:ext uri="{BB962C8B-B14F-4D97-AF65-F5344CB8AC3E}">
        <p14:creationId xmlns:p14="http://schemas.microsoft.com/office/powerpoint/2010/main" val="3087946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28</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12.4-s3 Cutting and pasting DNA (step 3)</a:t>
            </a:r>
            <a:endParaRPr lang="en-US" dirty="0">
              <a:latin typeface="Arial" pitchFamily="34" charset="0"/>
              <a:cs typeface="Arial" pitchFamily="34" charset="0"/>
            </a:endParaRPr>
          </a:p>
        </p:txBody>
      </p:sp>
    </p:spTree>
    <p:extLst>
      <p:ext uri="{BB962C8B-B14F-4D97-AF65-F5344CB8AC3E}">
        <p14:creationId xmlns:p14="http://schemas.microsoft.com/office/powerpoint/2010/main" val="443819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12.7 A factory that produces genetically engineered insulin</a:t>
            </a:r>
            <a:endParaRPr lang="en-US" dirty="0">
              <a:latin typeface="Arial" pitchFamily="34" charset="0"/>
              <a:cs typeface="Arial" pitchFamily="34" charset="0"/>
            </a:endParaRPr>
          </a:p>
        </p:txBody>
      </p:sp>
    </p:spTree>
    <p:extLst>
      <p:ext uri="{BB962C8B-B14F-4D97-AF65-F5344CB8AC3E}">
        <p14:creationId xmlns:p14="http://schemas.microsoft.com/office/powerpoint/2010/main" val="3904696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DDB7320-59C2-D448-B8F7-5E8C0FA26A71}" type="slidenum">
              <a:rPr lang="en-US" sz="2300"/>
              <a:pPr algn="r" defTabSz="1776413" eaLnBrk="0" hangingPunct="0"/>
              <a:t>32</a:t>
            </a:fld>
            <a:endParaRPr lang="en-US" sz="2300" dirty="0"/>
          </a:p>
        </p:txBody>
      </p:sp>
      <p:sp>
        <p:nvSpPr>
          <p:cNvPr id="3789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496105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12.6 </a:t>
            </a:r>
            <a:r>
              <a:rPr lang="en-US" sz="1200" dirty="0" err="1" smtClean="0">
                <a:latin typeface="Arial" charset="0"/>
              </a:rPr>
              <a:t>Humulin</a:t>
            </a:r>
            <a:r>
              <a:rPr lang="en-US" sz="1200" dirty="0" smtClean="0">
                <a:latin typeface="Arial" charset="0"/>
              </a:rPr>
              <a:t>, human insulin produced by genetically modified bacteria</a:t>
            </a:r>
            <a:endParaRPr lang="en-US" dirty="0">
              <a:latin typeface="Arial" pitchFamily="34" charset="0"/>
              <a:cs typeface="Arial" pitchFamily="34" charset="0"/>
            </a:endParaRPr>
          </a:p>
        </p:txBody>
      </p:sp>
    </p:spTree>
    <p:extLst>
      <p:ext uri="{BB962C8B-B14F-4D97-AF65-F5344CB8AC3E}">
        <p14:creationId xmlns:p14="http://schemas.microsoft.com/office/powerpoint/2010/main" val="1961298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DDB7320-59C2-D448-B8F7-5E8C0FA26A71}" type="slidenum">
              <a:rPr lang="en-US" sz="2300"/>
              <a:pPr algn="r" defTabSz="1776413" eaLnBrk="0" hangingPunct="0"/>
              <a:t>34</a:t>
            </a:fld>
            <a:endParaRPr lang="en-US" sz="2300" dirty="0"/>
          </a:p>
        </p:txBody>
      </p:sp>
      <p:sp>
        <p:nvSpPr>
          <p:cNvPr id="3789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792268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DDB7320-59C2-D448-B8F7-5E8C0FA26A71}" type="slidenum">
              <a:rPr lang="en-US" sz="2300"/>
              <a:pPr algn="r" defTabSz="1776413" eaLnBrk="0" hangingPunct="0"/>
              <a:t>35</a:t>
            </a:fld>
            <a:endParaRPr lang="en-US" sz="2300" dirty="0"/>
          </a:p>
        </p:txBody>
      </p:sp>
      <p:sp>
        <p:nvSpPr>
          <p:cNvPr id="3789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3789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a:t>
            </a:r>
            <a:r>
              <a:rPr lang="en-US" dirty="0" smtClean="0"/>
              <a:t>discuss</a:t>
            </a:r>
            <a:r>
              <a:rPr lang="en-US" sz="1200" kern="1200" dirty="0" smtClean="0">
                <a:solidFill>
                  <a:schemeClr val="tx1"/>
                </a:solidFill>
                <a:latin typeface="Times New Roman" charset="0"/>
                <a:ea typeface="+mn-ea"/>
                <a:cs typeface="+mn-cs"/>
              </a:rPr>
              <a:t>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012758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Television programs might lead some students to expect that DNA profiling is quick and easy. Ask students to consider why DNA profiling actually takes many days or weeks to complete.</a:t>
            </a:r>
          </a:p>
          <a:p>
            <a:r>
              <a:rPr lang="en-US" sz="1200" kern="1200" dirty="0" smtClean="0">
                <a:solidFill>
                  <a:schemeClr val="tx1"/>
                </a:solidFill>
                <a:latin typeface="Times New Roman" charset="0"/>
                <a:ea typeface="+mn-ea"/>
                <a:cs typeface="+mn-cs"/>
              </a:rPr>
              <a:t>2. Students might expect DNA profiling for criminal investigations to involve an analysis of the entire human genome. Consider explaining why such an analysis is unrealistic and unnecessary.</a:t>
            </a:r>
          </a:p>
          <a:p>
            <a:r>
              <a:rPr lang="en-US" sz="1200" kern="1200" dirty="0" smtClean="0">
                <a:solidFill>
                  <a:schemeClr val="tx1"/>
                </a:solidFill>
                <a:latin typeface="Times New Roman" charset="0"/>
                <a:ea typeface="+mn-ea"/>
                <a:cs typeface="+mn-cs"/>
              </a:rPr>
              <a:t>3. The many forms of DNA technology discussed in this chapter provide powerful evidence of evolution. Although not addressed regularly in this chapter, consider reminding students that these techniques continue to reinforce and inform our understandings of the common descent of life on Earth.</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Although the statistical odds of a DNA-profiling match can exceed one in 10 billion, the odds of a mistake in the collecting and testing procedures can be much greater. This is an important distinction. An error as simple as mislabeling a sample can confuse the results. Unfortunately, the odds of human error will vary and are difficult to determine.</a:t>
            </a:r>
          </a:p>
          <a:p>
            <a:r>
              <a:rPr lang="en-US" sz="1200" kern="1200" dirty="0" smtClean="0">
                <a:solidFill>
                  <a:schemeClr val="tx1"/>
                </a:solidFill>
                <a:latin typeface="Times New Roman" charset="0"/>
                <a:ea typeface="+mn-ea"/>
                <a:cs typeface="+mn-cs"/>
              </a:rPr>
              <a:t>2. In PCR, the product becomes another master copy. Imagine that while you are photocopying, every copy is used as a master at another copy machine. (This would require many copy machines.)</a:t>
            </a:r>
          </a:p>
          <a:p>
            <a:r>
              <a:rPr lang="en-US" sz="1200" kern="1200" dirty="0" smtClean="0">
                <a:solidFill>
                  <a:schemeClr val="tx1"/>
                </a:solidFill>
                <a:latin typeface="Times New Roman" charset="0"/>
                <a:ea typeface="+mn-ea"/>
                <a:cs typeface="+mn-cs"/>
              </a:rPr>
              <a:t>3. Students might need a little more practice understanding the products of restriction enzymes. Consider the two words, equilibrium and </a:t>
            </a:r>
            <a:r>
              <a:rPr lang="en-US" sz="1200" kern="1200" dirty="0" err="1" smtClean="0">
                <a:solidFill>
                  <a:schemeClr val="tx1"/>
                </a:solidFill>
                <a:latin typeface="Times New Roman" charset="0"/>
                <a:ea typeface="+mn-ea"/>
                <a:cs typeface="+mn-cs"/>
              </a:rPr>
              <a:t>equalibrium</a:t>
            </a:r>
            <a:r>
              <a:rPr lang="en-US" sz="1200" kern="1200" dirty="0" smtClean="0">
                <a:solidFill>
                  <a:schemeClr val="tx1"/>
                </a:solidFill>
                <a:latin typeface="Times New Roman" charset="0"/>
                <a:ea typeface="+mn-ea"/>
                <a:cs typeface="+mn-cs"/>
              </a:rPr>
              <a:t>. Imagine that a mutation produced the spelling error in the second word. If we used a “restriction enzyme” that splits these words between “u” and “</a:t>
            </a:r>
            <a:r>
              <a:rPr lang="en-US" sz="1200" kern="1200" dirty="0" err="1" smtClean="0">
                <a:solidFill>
                  <a:schemeClr val="tx1"/>
                </a:solidFill>
                <a:latin typeface="Times New Roman" charset="0"/>
                <a:ea typeface="+mn-ea"/>
                <a:cs typeface="+mn-cs"/>
              </a:rPr>
              <a:t>i</a:t>
            </a:r>
            <a:r>
              <a:rPr lang="en-US" sz="1200" kern="1200" dirty="0" smtClean="0">
                <a:solidFill>
                  <a:schemeClr val="tx1"/>
                </a:solidFill>
                <a:latin typeface="Times New Roman" charset="0"/>
                <a:ea typeface="+mn-ea"/>
                <a:cs typeface="+mn-cs"/>
              </a:rPr>
              <a:t>,” how will the fragments compare in size and number?</a:t>
            </a:r>
          </a:p>
          <a:p>
            <a:r>
              <a:rPr lang="en-US" sz="1200" kern="1200" dirty="0" smtClean="0">
                <a:solidFill>
                  <a:schemeClr val="tx1"/>
                </a:solidFill>
                <a:latin typeface="Times New Roman" charset="0"/>
                <a:ea typeface="+mn-ea"/>
                <a:cs typeface="+mn-cs"/>
              </a:rPr>
              <a:t>	equilibrium = </a:t>
            </a:r>
            <a:r>
              <a:rPr lang="en-US" sz="1200" kern="1200" dirty="0" err="1" smtClean="0">
                <a:solidFill>
                  <a:schemeClr val="tx1"/>
                </a:solidFill>
                <a:latin typeface="Times New Roman" charset="0"/>
                <a:ea typeface="+mn-ea"/>
                <a:cs typeface="+mn-cs"/>
              </a:rPr>
              <a:t>equ</a:t>
            </a:r>
            <a:r>
              <a:rPr lang="en-US" sz="1200" kern="1200" dirty="0" smtClean="0">
                <a:solidFill>
                  <a:schemeClr val="tx1"/>
                </a:solidFill>
                <a:latin typeface="Times New Roman" charset="0"/>
                <a:ea typeface="+mn-ea"/>
                <a:cs typeface="+mn-cs"/>
              </a:rPr>
              <a:t> </a:t>
            </a:r>
            <a:r>
              <a:rPr lang="en-US" sz="1200" kern="1200" dirty="0" err="1" smtClean="0">
                <a:solidFill>
                  <a:schemeClr val="tx1"/>
                </a:solidFill>
                <a:latin typeface="Times New Roman" charset="0"/>
                <a:ea typeface="+mn-ea"/>
                <a:cs typeface="+mn-cs"/>
              </a:rPr>
              <a:t>ilibri</a:t>
            </a:r>
            <a:r>
              <a:rPr lang="en-US" sz="1200" kern="1200" dirty="0" smtClean="0">
                <a:solidFill>
                  <a:schemeClr val="tx1"/>
                </a:solidFill>
                <a:latin typeface="Times New Roman" charset="0"/>
                <a:ea typeface="+mn-ea"/>
                <a:cs typeface="+mn-cs"/>
              </a:rPr>
              <a:t> um (three fragments of three, six, and two letters)</a:t>
            </a:r>
          </a:p>
          <a:p>
            <a:r>
              <a:rPr lang="en-US" sz="1200" kern="1200" dirty="0" smtClean="0">
                <a:solidFill>
                  <a:schemeClr val="tx1"/>
                </a:solidFill>
                <a:latin typeface="Times New Roman" charset="0"/>
                <a:ea typeface="+mn-ea"/>
                <a:cs typeface="+mn-cs"/>
              </a:rPr>
              <a:t>	</a:t>
            </a:r>
            <a:r>
              <a:rPr lang="en-US" sz="1200" kern="1200" dirty="0" err="1" smtClean="0">
                <a:solidFill>
                  <a:schemeClr val="tx1"/>
                </a:solidFill>
                <a:latin typeface="Times New Roman" charset="0"/>
                <a:ea typeface="+mn-ea"/>
                <a:cs typeface="+mn-cs"/>
              </a:rPr>
              <a:t>equalibrium</a:t>
            </a:r>
            <a:r>
              <a:rPr lang="en-US" sz="1200" kern="1200" dirty="0" smtClean="0">
                <a:solidFill>
                  <a:schemeClr val="tx1"/>
                </a:solidFill>
                <a:latin typeface="Times New Roman" charset="0"/>
                <a:ea typeface="+mn-ea"/>
                <a:cs typeface="+mn-cs"/>
              </a:rPr>
              <a:t> = </a:t>
            </a:r>
            <a:r>
              <a:rPr lang="en-US" sz="1200" kern="1200" dirty="0" err="1" smtClean="0">
                <a:solidFill>
                  <a:schemeClr val="tx1"/>
                </a:solidFill>
                <a:latin typeface="Times New Roman" charset="0"/>
                <a:ea typeface="+mn-ea"/>
                <a:cs typeface="+mn-cs"/>
              </a:rPr>
              <a:t>equalibri</a:t>
            </a:r>
            <a:r>
              <a:rPr lang="en-US" sz="1200" kern="1200" dirty="0" smtClean="0">
                <a:solidFill>
                  <a:schemeClr val="tx1"/>
                </a:solidFill>
                <a:latin typeface="Times New Roman" charset="0"/>
                <a:ea typeface="+mn-ea"/>
                <a:cs typeface="+mn-cs"/>
              </a:rPr>
              <a:t> um (two fragments of nine and two letters)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In most legal cases, the probability of two people having identical DNA profiles can be one in 10 billion or more. However, eyewitness testimony has been a standard part of the justice system. If you want to make the point about the unreliability of eyewitnesses in a trial, compared to techniques such as genetic profiling, consider this exercise. Arrange for a person who is not well known to the class to run into your classroom, take something you have placed near you (perhaps a bag, stack of papers, box), and leave quickly. You need to take care that no one in the class is so alarmed as to do something dangerous. Once the “thief” is gone, tell the class that this was planned but not to speak. Have them each write a description of the person, including height, hair color, clothing, facial hair, behavior, and so on. Many students will be accurate, but some will likely get details wrong. This is also an effective exercise to demonstrate the need for large sample sizes and accurate recording devices for good scientific technique.</a:t>
            </a:r>
          </a:p>
          <a:p>
            <a:pPr>
              <a:spcBef>
                <a:spcPct val="0"/>
              </a:spcBef>
            </a:pPr>
            <a:endParaRPr lang="en-US" dirty="0" smtClean="0">
              <a:latin typeface="Times New Roman" pitchFamily="-108" charset="0"/>
            </a:endParaRPr>
          </a:p>
          <a:p>
            <a:endParaRPr lang="en-US" dirty="0"/>
          </a:p>
        </p:txBody>
      </p:sp>
      <p:sp>
        <p:nvSpPr>
          <p:cNvPr id="4" name="Slide Number Placeholder 3"/>
          <p:cNvSpPr>
            <a:spLocks noGrp="1"/>
          </p:cNvSpPr>
          <p:nvPr>
            <p:ph type="sldNum" sz="quarter" idx="10"/>
          </p:nvPr>
        </p:nvSpPr>
        <p:spPr/>
        <p:txBody>
          <a:bodyPr/>
          <a:lstStyle/>
          <a:p>
            <a:fld id="{E36CEDEE-7AAD-424A-9B6E-34E6F7C1D77C}" type="slidenum">
              <a:rPr lang="en-US" smtClean="0"/>
              <a:pPr/>
              <a:t>3</a:t>
            </a:fld>
            <a:endParaRPr lang="en-US" dirty="0"/>
          </a:p>
        </p:txBody>
      </p:sp>
    </p:spTree>
    <p:extLst>
      <p:ext uri="{BB962C8B-B14F-4D97-AF65-F5344CB8AC3E}">
        <p14:creationId xmlns:p14="http://schemas.microsoft.com/office/powerpoint/2010/main" val="543263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6CEDEE-7AAD-424A-9B6E-34E6F7C1D77C}" type="slidenum">
              <a:rPr lang="en-US" smtClean="0"/>
              <a:pPr/>
              <a:t>36</a:t>
            </a:fld>
            <a:endParaRPr lang="en-US" dirty="0"/>
          </a:p>
        </p:txBody>
      </p:sp>
    </p:spTree>
    <p:extLst>
      <p:ext uri="{BB962C8B-B14F-4D97-AF65-F5344CB8AC3E}">
        <p14:creationId xmlns:p14="http://schemas.microsoft.com/office/powerpoint/2010/main" val="906196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BC13DF1-474C-5A44-B0B1-FD78D7319BC4}" type="slidenum">
              <a:rPr lang="en-US" sz="2300"/>
              <a:pPr algn="r" defTabSz="1776413" eaLnBrk="0" hangingPunct="0"/>
              <a:t>37</a:t>
            </a:fld>
            <a:endParaRPr lang="en-US" sz="2300" dirty="0"/>
          </a:p>
        </p:txBody>
      </p:sp>
      <p:sp>
        <p:nvSpPr>
          <p:cNvPr id="460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460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337213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38</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12.8 A genetically modified goat - </a:t>
            </a:r>
            <a:endParaRPr lang="en-US" dirty="0">
              <a:latin typeface="Arial" pitchFamily="34" charset="0"/>
              <a:cs typeface="Arial" pitchFamily="34" charset="0"/>
            </a:endParaRPr>
          </a:p>
        </p:txBody>
      </p:sp>
    </p:spTree>
    <p:extLst>
      <p:ext uri="{BB962C8B-B14F-4D97-AF65-F5344CB8AC3E}">
        <p14:creationId xmlns:p14="http://schemas.microsoft.com/office/powerpoint/2010/main" val="38409691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BC13DF1-474C-5A44-B0B1-FD78D7319BC4}" type="slidenum">
              <a:rPr lang="en-US" sz="2300"/>
              <a:pPr algn="r" defTabSz="1776413" eaLnBrk="0" hangingPunct="0"/>
              <a:t>39</a:t>
            </a:fld>
            <a:endParaRPr lang="en-US" sz="2300" dirty="0"/>
          </a:p>
        </p:txBody>
      </p:sp>
      <p:sp>
        <p:nvSpPr>
          <p:cNvPr id="460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460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592154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BC13DF1-474C-5A44-B0B1-FD78D7319BC4}" type="slidenum">
              <a:rPr lang="en-US" sz="2300"/>
              <a:pPr algn="r" defTabSz="1776413" eaLnBrk="0" hangingPunct="0"/>
              <a:t>40</a:t>
            </a:fld>
            <a:endParaRPr lang="en-US" sz="2300" dirty="0"/>
          </a:p>
        </p:txBody>
      </p:sp>
      <p:sp>
        <p:nvSpPr>
          <p:cNvPr id="460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460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654232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12.9 Genetically modified corn</a:t>
            </a:r>
            <a:endParaRPr lang="en-US" dirty="0">
              <a:latin typeface="Arial" pitchFamily="34" charset="0"/>
              <a:cs typeface="Arial" pitchFamily="34" charset="0"/>
            </a:endParaRPr>
          </a:p>
        </p:txBody>
      </p:sp>
    </p:spTree>
    <p:extLst>
      <p:ext uri="{BB962C8B-B14F-4D97-AF65-F5344CB8AC3E}">
        <p14:creationId xmlns:p14="http://schemas.microsoft.com/office/powerpoint/2010/main" val="4045540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BC13DF1-474C-5A44-B0B1-FD78D7319BC4}" type="slidenum">
              <a:rPr lang="en-US" sz="2300"/>
              <a:pPr algn="r" defTabSz="1776413" eaLnBrk="0" hangingPunct="0"/>
              <a:t>42</a:t>
            </a:fld>
            <a:endParaRPr lang="en-US" sz="2300" dirty="0"/>
          </a:p>
        </p:txBody>
      </p:sp>
      <p:sp>
        <p:nvSpPr>
          <p:cNvPr id="460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460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4641058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12.10 Genetically modified staple crops</a:t>
            </a:r>
            <a:endParaRPr lang="en-US" dirty="0">
              <a:latin typeface="Arial" pitchFamily="34" charset="0"/>
              <a:cs typeface="Arial" pitchFamily="34" charset="0"/>
            </a:endParaRPr>
          </a:p>
        </p:txBody>
      </p:sp>
    </p:spTree>
    <p:extLst>
      <p:ext uri="{BB962C8B-B14F-4D97-AF65-F5344CB8AC3E}">
        <p14:creationId xmlns:p14="http://schemas.microsoft.com/office/powerpoint/2010/main" val="2878130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BC13DF1-474C-5A44-B0B1-FD78D7319BC4}" type="slidenum">
              <a:rPr lang="en-US" sz="2300"/>
              <a:pPr algn="r" defTabSz="1776413" eaLnBrk="0" hangingPunct="0"/>
              <a:t>44</a:t>
            </a:fld>
            <a:endParaRPr lang="en-US" sz="2300" dirty="0"/>
          </a:p>
        </p:txBody>
      </p:sp>
      <p:sp>
        <p:nvSpPr>
          <p:cNvPr id="460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460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5410909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BC13DF1-474C-5A44-B0B1-FD78D7319BC4}" type="slidenum">
              <a:rPr lang="en-US" sz="2300"/>
              <a:pPr algn="r" defTabSz="1776413" eaLnBrk="0" hangingPunct="0"/>
              <a:t>45</a:t>
            </a:fld>
            <a:endParaRPr lang="en-US" sz="2300" dirty="0"/>
          </a:p>
        </p:txBody>
      </p:sp>
      <p:sp>
        <p:nvSpPr>
          <p:cNvPr id="460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460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207913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Genetically</a:t>
            </a:r>
            <a:r>
              <a:rPr lang="en-US" baseline="0" dirty="0" smtClean="0"/>
              <a:t> modified potatoes prevent children from dying of cholera </a:t>
            </a:r>
          </a:p>
          <a:p>
            <a:r>
              <a:rPr lang="en-US" baseline="0" dirty="0" smtClean="0"/>
              <a:t>You have the same number of genes as this worm (</a:t>
            </a:r>
            <a:r>
              <a:rPr lang="en-US" i="1" baseline="0" dirty="0" smtClean="0"/>
              <a:t>C. </a:t>
            </a:r>
            <a:r>
              <a:rPr lang="en-US" i="1" baseline="0" dirty="0" err="1" smtClean="0"/>
              <a:t>elegans</a:t>
            </a:r>
            <a:r>
              <a:rPr lang="en-US" i="1" baseline="0" dirty="0" smtClean="0"/>
              <a:t>).</a:t>
            </a:r>
          </a:p>
          <a:p>
            <a:r>
              <a:rPr lang="en-US" i="0" baseline="0" dirty="0" smtClean="0"/>
              <a:t>Millions of people in industrialized nations can live longer lives because of human insulin made by bacteria. </a:t>
            </a:r>
            <a:endParaRPr lang="en-US" i="0" dirty="0"/>
          </a:p>
        </p:txBody>
      </p:sp>
      <p:sp>
        <p:nvSpPr>
          <p:cNvPr id="4" name="Slide Number Placeholder 3"/>
          <p:cNvSpPr>
            <a:spLocks noGrp="1"/>
          </p:cNvSpPr>
          <p:nvPr>
            <p:ph type="sldNum" sz="quarter" idx="10"/>
          </p:nvPr>
        </p:nvSpPr>
        <p:spPr/>
        <p:txBody>
          <a:bodyPr/>
          <a:lstStyle/>
          <a:p>
            <a:fld id="{E36CEDEE-7AAD-424A-9B6E-34E6F7C1D77C}" type="slidenum">
              <a:rPr lang="en-US" smtClean="0"/>
              <a:pPr/>
              <a:t>4</a:t>
            </a:fld>
            <a:endParaRPr lang="en-US" dirty="0"/>
          </a:p>
        </p:txBody>
      </p:sp>
    </p:spTree>
    <p:extLst>
      <p:ext uri="{BB962C8B-B14F-4D97-AF65-F5344CB8AC3E}">
        <p14:creationId xmlns:p14="http://schemas.microsoft.com/office/powerpoint/2010/main" val="30853566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A7A823F-2136-D940-9E4A-6D3D031946F3}" type="slidenum">
              <a:rPr lang="en-US" sz="2300"/>
              <a:pPr algn="r" defTabSz="1776413" eaLnBrk="0" hangingPunct="0"/>
              <a:t>47</a:t>
            </a:fld>
            <a:endParaRPr lang="en-US" sz="2300" dirty="0"/>
          </a:p>
        </p:txBody>
      </p:sp>
      <p:sp>
        <p:nvSpPr>
          <p:cNvPr id="21197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197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9570646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48</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12.11-1 One approach to human gene therapy (part 1: virus with inserted human RNA)</a:t>
            </a:r>
            <a:endParaRPr lang="en-US" dirty="0">
              <a:latin typeface="Arial" pitchFamily="34" charset="0"/>
              <a:cs typeface="Arial" pitchFamily="34" charset="0"/>
            </a:endParaRPr>
          </a:p>
        </p:txBody>
      </p:sp>
    </p:spTree>
    <p:extLst>
      <p:ext uri="{BB962C8B-B14F-4D97-AF65-F5344CB8AC3E}">
        <p14:creationId xmlns:p14="http://schemas.microsoft.com/office/powerpoint/2010/main" val="10475717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49</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12.11-2 One approach to human gene therapy (part 2: engineered bone marrow cells)</a:t>
            </a:r>
            <a:endParaRPr lang="en-US" dirty="0">
              <a:latin typeface="Arial" pitchFamily="34" charset="0"/>
              <a:cs typeface="Arial" pitchFamily="34" charset="0"/>
            </a:endParaRPr>
          </a:p>
        </p:txBody>
      </p:sp>
    </p:spTree>
    <p:extLst>
      <p:ext uri="{BB962C8B-B14F-4D97-AF65-F5344CB8AC3E}">
        <p14:creationId xmlns:p14="http://schemas.microsoft.com/office/powerpoint/2010/main" val="20117846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A7A823F-2136-D940-9E4A-6D3D031946F3}" type="slidenum">
              <a:rPr lang="en-US" sz="2300"/>
              <a:pPr algn="r" defTabSz="1776413" eaLnBrk="0" hangingPunct="0"/>
              <a:t>50</a:t>
            </a:fld>
            <a:endParaRPr lang="en-US" sz="2300" dirty="0"/>
          </a:p>
        </p:txBody>
      </p:sp>
      <p:sp>
        <p:nvSpPr>
          <p:cNvPr id="21197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197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0022741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A7A823F-2136-D940-9E4A-6D3D031946F3}" type="slidenum">
              <a:rPr lang="en-US" sz="2300"/>
              <a:pPr algn="r" defTabSz="1776413" eaLnBrk="0" hangingPunct="0"/>
              <a:t>51</a:t>
            </a:fld>
            <a:endParaRPr lang="en-US" sz="2300" dirty="0"/>
          </a:p>
        </p:txBody>
      </p:sp>
      <p:sp>
        <p:nvSpPr>
          <p:cNvPr id="21197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197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8535919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FA7A823F-2136-D940-9E4A-6D3D031946F3}" type="slidenum">
              <a:rPr lang="en-US" sz="2300"/>
              <a:pPr algn="r" defTabSz="1776413" eaLnBrk="0" hangingPunct="0"/>
              <a:t>52</a:t>
            </a:fld>
            <a:endParaRPr lang="en-US" sz="2300" dirty="0"/>
          </a:p>
        </p:txBody>
      </p:sp>
      <p:sp>
        <p:nvSpPr>
          <p:cNvPr id="21197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11972"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2263108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1C137890-702A-8140-882B-6F9D79D07850}" type="slidenum">
              <a:rPr lang="en-US" sz="2300"/>
              <a:pPr algn="r" defTabSz="1776413" eaLnBrk="0" hangingPunct="0"/>
              <a:t>56</a:t>
            </a:fld>
            <a:endParaRPr lang="en-US" sz="2300" dirty="0"/>
          </a:p>
        </p:txBody>
      </p:sp>
      <p:sp>
        <p:nvSpPr>
          <p:cNvPr id="12185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2186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931316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57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12.12 Overview of DNA profiling</a:t>
            </a:r>
            <a:endParaRPr lang="en-US" dirty="0">
              <a:latin typeface="Arial" pitchFamily="34" charset="0"/>
              <a:cs typeface="Arial" pitchFamily="34" charset="0"/>
            </a:endParaRPr>
          </a:p>
        </p:txBody>
      </p:sp>
    </p:spTree>
    <p:extLst>
      <p:ext uri="{BB962C8B-B14F-4D97-AF65-F5344CB8AC3E}">
        <p14:creationId xmlns:p14="http://schemas.microsoft.com/office/powerpoint/2010/main" val="10294165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CAC92C9E-EC8C-1745-BFF4-D74F5214FADB}" type="slidenum">
              <a:rPr lang="en-US" sz="2300"/>
              <a:pPr algn="r" defTabSz="1776413" eaLnBrk="0" hangingPunct="0"/>
              <a:t>58</a:t>
            </a:fld>
            <a:endParaRPr lang="en-US" sz="2300" dirty="0"/>
          </a:p>
        </p:txBody>
      </p:sp>
      <p:sp>
        <p:nvSpPr>
          <p:cNvPr id="13824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3824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Television programs might lead some students to expect that DNA profiling is quick and easy. Ask students to consider why DNA profiling actually takes many days or weeks to complete.</a:t>
            </a:r>
          </a:p>
          <a:p>
            <a:r>
              <a:rPr lang="en-US" sz="1200" kern="1200" dirty="0" smtClean="0">
                <a:solidFill>
                  <a:schemeClr val="tx1"/>
                </a:solidFill>
                <a:latin typeface="Times New Roman" charset="0"/>
                <a:ea typeface="+mn-ea"/>
                <a:cs typeface="+mn-cs"/>
              </a:rPr>
              <a:t>2. Students might expect DNA profiling for criminal investigations to involve an analysis of the entire human genome. Consider explaining why such an analysis is unrealistic and unnecessary.</a:t>
            </a:r>
          </a:p>
          <a:p>
            <a:r>
              <a:rPr lang="en-US" sz="1200" kern="1200" dirty="0" smtClean="0">
                <a:solidFill>
                  <a:schemeClr val="tx1"/>
                </a:solidFill>
                <a:latin typeface="Times New Roman" charset="0"/>
                <a:ea typeface="+mn-ea"/>
                <a:cs typeface="+mn-cs"/>
              </a:rPr>
              <a:t>3. The many forms of DNA technology discussed in this chapter provide powerful evidence of evolution. Although not addressed regularly in this chapter, consider reminding students that these techniques continue to reinforce and inform our understandings of the common descent of life on Earth.</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Although the statistical odds of a DNA-profiling match can exceed one in 10 billion, the odds of a mistake in the collecting and testing procedures can be much greater. This is an important distinction. An error as simple as mislabeling a sample can confuse the results. Unfortunately, the odds of human error will vary and are difficult to determine.</a:t>
            </a:r>
          </a:p>
          <a:p>
            <a:r>
              <a:rPr lang="en-US" sz="1200" kern="1200" dirty="0" smtClean="0">
                <a:solidFill>
                  <a:schemeClr val="tx1"/>
                </a:solidFill>
                <a:latin typeface="Times New Roman" charset="0"/>
                <a:ea typeface="+mn-ea"/>
                <a:cs typeface="+mn-cs"/>
              </a:rPr>
              <a:t>2. In PCR, the product becomes another master copy. Imagine that while you are photocopying, every copy is used as a master at another copy machine. (This would require many copy machines.)</a:t>
            </a:r>
          </a:p>
          <a:p>
            <a:r>
              <a:rPr lang="en-US" sz="1200" kern="1200" dirty="0" smtClean="0">
                <a:solidFill>
                  <a:schemeClr val="tx1"/>
                </a:solidFill>
                <a:latin typeface="Times New Roman" charset="0"/>
                <a:ea typeface="+mn-ea"/>
                <a:cs typeface="+mn-cs"/>
              </a:rPr>
              <a:t>3. Students might need a little more practice understanding the products of restriction enzymes. Consider the two words, equilibrium and equalibrium. Imagine that a mutation produced the spelling error in the second word. If we used a “restriction enzyme” that splits these words between “u” and “i,” how will the fragments compare in size and number?</a:t>
            </a:r>
          </a:p>
          <a:p>
            <a:r>
              <a:rPr lang="en-US" sz="1200" kern="1200" dirty="0" smtClean="0">
                <a:solidFill>
                  <a:schemeClr val="tx1"/>
                </a:solidFill>
                <a:latin typeface="Times New Roman" charset="0"/>
                <a:ea typeface="+mn-ea"/>
                <a:cs typeface="+mn-cs"/>
              </a:rPr>
              <a:t>	equilibrium = equ ilibri um (three fragments of three, six, and two letters)</a:t>
            </a:r>
          </a:p>
          <a:p>
            <a:r>
              <a:rPr lang="en-US" sz="1200" kern="1200" dirty="0" smtClean="0">
                <a:solidFill>
                  <a:schemeClr val="tx1"/>
                </a:solidFill>
                <a:latin typeface="Times New Roman" charset="0"/>
                <a:ea typeface="+mn-ea"/>
                <a:cs typeface="+mn-cs"/>
              </a:rPr>
              <a:t>	equalibrium = equalibri um (two fragments of nine and two letters)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In most legal cases, the probability of two people having identical DNA profiles can be one in 10 billion or more. However, eyewitness testimony has been a standard part of the justice system. If you want to make the point about the unreliability of eyewitnesses in a trial, compared to techniques such as genetic profiling, consider this exercise. Arrange for a person who is not well known to the class to run into your classroom, take something you have placed near you (perhaps a bag, stack of papers, box), and leave quickly. You need to take care that no one in the class is so alarmed as to do something dangerous. Once the “thief” is gone, tell the class that this was planned but not to speak. Have them each write a description of the person, including height, hair color, clothing, facial hair, behavior, and so on. Many students will be accurate, but some will likely get details wrong. This is also an effective exercise to demonstrate the need for large sample sizes and accurate recording devices for good scientific technique.</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9922266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9859A9-56D7-5D4E-834A-410DDA1E6C91}" type="slidenum">
              <a:rPr lang="en-US" sz="2300"/>
              <a:pPr algn="r" defTabSz="1776413" eaLnBrk="0" hangingPunct="0"/>
              <a:t>59</a:t>
            </a:fld>
            <a:endParaRPr lang="en-US" sz="2300" dirty="0"/>
          </a:p>
        </p:txBody>
      </p:sp>
      <p:sp>
        <p:nvSpPr>
          <p:cNvPr id="1423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23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Television programs might lead some students to expect that DNA profiling is quick and easy. Ask students to consider why DNA profiling actually takes many days or weeks to complete.</a:t>
            </a:r>
          </a:p>
          <a:p>
            <a:r>
              <a:rPr lang="en-US" sz="1200" kern="1200" dirty="0" smtClean="0">
                <a:solidFill>
                  <a:schemeClr val="tx1"/>
                </a:solidFill>
                <a:latin typeface="Times New Roman" charset="0"/>
                <a:ea typeface="+mn-ea"/>
                <a:cs typeface="+mn-cs"/>
              </a:rPr>
              <a:t>2. Students might expect DNA profiling for criminal investigations to involve an analysis of the entire human genome. Consider explaining why such an analysis is unrealistic and unnecessary.</a:t>
            </a:r>
          </a:p>
          <a:p>
            <a:r>
              <a:rPr lang="en-US" sz="1200" kern="1200" dirty="0" smtClean="0">
                <a:solidFill>
                  <a:schemeClr val="tx1"/>
                </a:solidFill>
                <a:latin typeface="Times New Roman" charset="0"/>
                <a:ea typeface="+mn-ea"/>
                <a:cs typeface="+mn-cs"/>
              </a:rPr>
              <a:t>3. The many forms of DNA technology discussed in this chapter provide powerful evidence of evolution. Although not addressed regularly in this chapter, consider reminding students that these techniques continue to reinforce and inform our understandings of the common descent of life on Earth.</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Although the statistical odds of a DNA-profiling match can exceed one in 10 billion, the odds of a mistake in the collecting and testing procedures can be much greater. This is an important distinction. An error as simple as mislabeling a sample can confuse the results. Unfortunately, the odds of human error will vary and are difficult to determine.</a:t>
            </a:r>
          </a:p>
          <a:p>
            <a:r>
              <a:rPr lang="en-US" sz="1200" kern="1200" dirty="0" smtClean="0">
                <a:solidFill>
                  <a:schemeClr val="tx1"/>
                </a:solidFill>
                <a:latin typeface="Times New Roman" charset="0"/>
                <a:ea typeface="+mn-ea"/>
                <a:cs typeface="+mn-cs"/>
              </a:rPr>
              <a:t>2. In PCR, the product becomes another master copy. Imagine that while you are photocopying, every copy is used as a master at another copy machine. (This would require many copy machines.)</a:t>
            </a:r>
          </a:p>
          <a:p>
            <a:r>
              <a:rPr lang="en-US" sz="1200" kern="1200" dirty="0" smtClean="0">
                <a:solidFill>
                  <a:schemeClr val="tx1"/>
                </a:solidFill>
                <a:latin typeface="Times New Roman" charset="0"/>
                <a:ea typeface="+mn-ea"/>
                <a:cs typeface="+mn-cs"/>
              </a:rPr>
              <a:t>3. Students might need a little more practice understanding the products of restriction enzymes. Consider the two words, equilibrium and equalibrium. Imagine that a mutation produced the spelling error in the second word. If we used a “restriction enzyme” that splits these words between “u” and “i,” how will the fragments compare in size and number?</a:t>
            </a:r>
          </a:p>
          <a:p>
            <a:r>
              <a:rPr lang="en-US" sz="1200" kern="1200" dirty="0" smtClean="0">
                <a:solidFill>
                  <a:schemeClr val="tx1"/>
                </a:solidFill>
                <a:latin typeface="Times New Roman" charset="0"/>
                <a:ea typeface="+mn-ea"/>
                <a:cs typeface="+mn-cs"/>
              </a:rPr>
              <a:t>	equilibrium = equ ilibri um (three fragments of three, six, and two letters)</a:t>
            </a:r>
          </a:p>
          <a:p>
            <a:r>
              <a:rPr lang="en-US" sz="1200" kern="1200" dirty="0" smtClean="0">
                <a:solidFill>
                  <a:schemeClr val="tx1"/>
                </a:solidFill>
                <a:latin typeface="Times New Roman" charset="0"/>
                <a:ea typeface="+mn-ea"/>
                <a:cs typeface="+mn-cs"/>
              </a:rPr>
              <a:t>	equalibrium = equalibri um (two fragments of nine and two letters)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In most legal cases, the probability of two people having identical DNA profiles can be one in 10 billion or more. However, eyewitness testimony has been a standard part of the justice system. If you want to make the point about the unreliability of eyewitnesses in a trial, compared to techniques such as genetic profiling, consider this exercise. Arrange for a person who is not well known to the class to run into your classroom, take something you have placed near you (perhaps a bag, stack of papers, box), and leave quickly. You need to take care that no one in the class is so alarmed as to do something dangerous. Once the “thief” is gone, tell the class that this was planned but not to speak. Have them each write a description of the person, including height, hair color, clothing, facial hair, behavior, and so on. Many students will be accurate, but some will likely get details wrong. This is also an effective exercise to demonstrate the need for large sample sizes and accurate recording devices for good scientific technique.</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349966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3AD63A6-61B6-6742-9DAB-CF33073D1193}" type="slidenum">
              <a:rPr lang="en-US" sz="2300"/>
              <a:pPr algn="r" defTabSz="1776413" eaLnBrk="0" hangingPunct="0"/>
              <a:t>5</a:t>
            </a:fld>
            <a:endParaRPr lang="en-US" sz="2300" dirty="0"/>
          </a:p>
        </p:txBody>
      </p:sp>
      <p:sp>
        <p:nvSpPr>
          <p:cNvPr id="2765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7652" name="Rectangle 3"/>
          <p:cNvSpPr>
            <a:spLocks noGrp="1" noChangeArrowheads="1"/>
          </p:cNvSpPr>
          <p:nvPr>
            <p:ph type="body" idx="1"/>
          </p:nvPr>
        </p:nvSpPr>
        <p:spPr bwMode="auto">
          <a:xfrm>
            <a:off x="1616075" y="89868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r>
              <a:rPr lang="en-US" dirty="0" smtClean="0">
                <a:latin typeface="Times New Roman" pitchFamily="-108" charset="0"/>
              </a:rPr>
              <a:t>There is archaeological evidence of date cultivation in Arabia from the 6th millennium BCE. </a:t>
            </a:r>
            <a:endParaRPr lang="en-US" dirty="0">
              <a:latin typeface="Times New Roman" pitchFamily="-108" charset="0"/>
            </a:endParaRPr>
          </a:p>
        </p:txBody>
      </p:sp>
    </p:spTree>
    <p:extLst>
      <p:ext uri="{BB962C8B-B14F-4D97-AF65-F5344CB8AC3E}">
        <p14:creationId xmlns:p14="http://schemas.microsoft.com/office/powerpoint/2010/main" val="1520136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12.13 DNA amplification by PCR</a:t>
            </a:r>
            <a:endParaRPr lang="en-US" dirty="0">
              <a:latin typeface="Arial" pitchFamily="34" charset="0"/>
              <a:cs typeface="Arial" pitchFamily="34" charset="0"/>
            </a:endParaRPr>
          </a:p>
        </p:txBody>
      </p:sp>
    </p:spTree>
    <p:extLst>
      <p:ext uri="{BB962C8B-B14F-4D97-AF65-F5344CB8AC3E}">
        <p14:creationId xmlns:p14="http://schemas.microsoft.com/office/powerpoint/2010/main" val="19299535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9859A9-56D7-5D4E-834A-410DDA1E6C91}" type="slidenum">
              <a:rPr lang="en-US" sz="2300"/>
              <a:pPr algn="r" defTabSz="1776413" eaLnBrk="0" hangingPunct="0"/>
              <a:t>61</a:t>
            </a:fld>
            <a:endParaRPr lang="en-US" sz="2300" dirty="0"/>
          </a:p>
        </p:txBody>
      </p:sp>
      <p:sp>
        <p:nvSpPr>
          <p:cNvPr id="1423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23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Television programs might lead some students to expect that DNA profiling is quick and easy. Ask students to consider why DNA profiling actually takes many days or weeks to complete.</a:t>
            </a:r>
          </a:p>
          <a:p>
            <a:r>
              <a:rPr lang="en-US" sz="1200" kern="1200" dirty="0" smtClean="0">
                <a:solidFill>
                  <a:schemeClr val="tx1"/>
                </a:solidFill>
                <a:latin typeface="Times New Roman" charset="0"/>
                <a:ea typeface="+mn-ea"/>
                <a:cs typeface="+mn-cs"/>
              </a:rPr>
              <a:t>2. Students might expect DNA profiling for criminal investigations to involve an analysis of the entire human genome. Consider explaining why such an analysis is unrealistic and unnecessary.</a:t>
            </a:r>
          </a:p>
          <a:p>
            <a:r>
              <a:rPr lang="en-US" sz="1200" kern="1200" dirty="0" smtClean="0">
                <a:solidFill>
                  <a:schemeClr val="tx1"/>
                </a:solidFill>
                <a:latin typeface="Times New Roman" charset="0"/>
                <a:ea typeface="+mn-ea"/>
                <a:cs typeface="+mn-cs"/>
              </a:rPr>
              <a:t>3. The many forms of DNA technology discussed in this chapter provide powerful evidence of evolution. Although not addressed regularly in this chapter, consider reminding students that these techniques continue to reinforce and inform our understandings of the common descent of life on Earth.</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Although the statistical odds of a DNA-profiling match can exceed one in 10 billion, the odds of a mistake in the collecting and testing procedures can be much greater. This is an important distinction. An error as simple as mislabeling a sample can confuse the results. Unfortunately, the odds of human error will vary and are difficult to determine.</a:t>
            </a:r>
          </a:p>
          <a:p>
            <a:r>
              <a:rPr lang="en-US" sz="1200" kern="1200" dirty="0" smtClean="0">
                <a:solidFill>
                  <a:schemeClr val="tx1"/>
                </a:solidFill>
                <a:latin typeface="Times New Roman" charset="0"/>
                <a:ea typeface="+mn-ea"/>
                <a:cs typeface="+mn-cs"/>
              </a:rPr>
              <a:t>2. In PCR, the product becomes another master copy. Imagine that while you are photocopying, every copy is used as a master at another copy machine. (This would require many copy machines.)</a:t>
            </a:r>
          </a:p>
          <a:p>
            <a:r>
              <a:rPr lang="en-US" sz="1200" kern="1200" dirty="0" smtClean="0">
                <a:solidFill>
                  <a:schemeClr val="tx1"/>
                </a:solidFill>
                <a:latin typeface="Times New Roman" charset="0"/>
                <a:ea typeface="+mn-ea"/>
                <a:cs typeface="+mn-cs"/>
              </a:rPr>
              <a:t>3. Students might need a little more practice understanding the products of restriction enzymes. Consider the two words, equilibrium and equalibrium. Imagine that a mutation produced the spelling error in the second word. If we used a “restriction enzyme” that splits these words between “u” and “i,” how will the fragments compare in size and number?</a:t>
            </a:r>
          </a:p>
          <a:p>
            <a:r>
              <a:rPr lang="en-US" sz="1200" kern="1200" dirty="0" smtClean="0">
                <a:solidFill>
                  <a:schemeClr val="tx1"/>
                </a:solidFill>
                <a:latin typeface="Times New Roman" charset="0"/>
                <a:ea typeface="+mn-ea"/>
                <a:cs typeface="+mn-cs"/>
              </a:rPr>
              <a:t>	equilibrium = equ ilibri um (three fragments of three, six, and two letters)</a:t>
            </a:r>
          </a:p>
          <a:p>
            <a:r>
              <a:rPr lang="en-US" sz="1200" kern="1200" dirty="0" smtClean="0">
                <a:solidFill>
                  <a:schemeClr val="tx1"/>
                </a:solidFill>
                <a:latin typeface="Times New Roman" charset="0"/>
                <a:ea typeface="+mn-ea"/>
                <a:cs typeface="+mn-cs"/>
              </a:rPr>
              <a:t>	equalibrium = equalibri um (two fragments of nine and two letters)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In most legal cases, the probability of two people having identical DNA profiles can be one in 10 billion or more. However, eyewitness testimony has been a standard part of the justice system. If you want to make the point about the unreliability of eyewitnesses in a trial, compared to techniques such as genetic profiling, consider this exercise. Arrange for a person who is not well known to the class to run into your classroom, take something you have placed near you (perhaps a bag, stack of papers, box), and leave quickly. You need to take care that no one in the class is so alarmed as to do something dangerous. Once the “thief” is gone, tell the class that this was planned but not to speak. Have them each write a description of the person, including height, hair color, clothing, facial hair, behavior, and so on. Many students will be accurate, but some will likely get details wrong. This is also an effective exercise to demonstrate the need for large sample sizes and accurate recording devices for good scientific technique.</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0361483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9859A9-56D7-5D4E-834A-410DDA1E6C91}" type="slidenum">
              <a:rPr lang="en-US" sz="2300"/>
              <a:pPr algn="r" defTabSz="1776413" eaLnBrk="0" hangingPunct="0"/>
              <a:t>62</a:t>
            </a:fld>
            <a:endParaRPr lang="en-US" sz="2300" dirty="0"/>
          </a:p>
        </p:txBody>
      </p:sp>
      <p:sp>
        <p:nvSpPr>
          <p:cNvPr id="1423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23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Television programs might lead some students to expect that DNA profiling is quick and easy. Ask students to consider why DNA profiling actually takes many days or weeks to complete.</a:t>
            </a:r>
          </a:p>
          <a:p>
            <a:r>
              <a:rPr lang="en-US" sz="1200" kern="1200" dirty="0" smtClean="0">
                <a:solidFill>
                  <a:schemeClr val="tx1"/>
                </a:solidFill>
                <a:latin typeface="Times New Roman" charset="0"/>
                <a:ea typeface="+mn-ea"/>
                <a:cs typeface="+mn-cs"/>
              </a:rPr>
              <a:t>2. Students might expect DNA profiling for criminal investigations to involve an analysis of the entire human genome. Consider explaining why such an analysis is unrealistic and unnecessary.</a:t>
            </a:r>
          </a:p>
          <a:p>
            <a:r>
              <a:rPr lang="en-US" sz="1200" kern="1200" dirty="0" smtClean="0">
                <a:solidFill>
                  <a:schemeClr val="tx1"/>
                </a:solidFill>
                <a:latin typeface="Times New Roman" charset="0"/>
                <a:ea typeface="+mn-ea"/>
                <a:cs typeface="+mn-cs"/>
              </a:rPr>
              <a:t>3. The many forms of DNA technology discussed in this chapter provide powerful evidence of evolution. Although not addressed regularly in this chapter, consider reminding students that these techniques continue to reinforce and inform our understandings of the common descent of life on Earth.</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Although the statistical odds of a DNA-profiling match can exceed one in 10 billion, the odds of a mistake in the collecting and testing procedures can be much greater. This is an important distinction. An error as simple as mislabeling a sample can confuse the results. Unfortunately, the odds of human error will vary and are difficult to determine.</a:t>
            </a:r>
          </a:p>
          <a:p>
            <a:r>
              <a:rPr lang="en-US" sz="1200" kern="1200" dirty="0" smtClean="0">
                <a:solidFill>
                  <a:schemeClr val="tx1"/>
                </a:solidFill>
                <a:latin typeface="Times New Roman" charset="0"/>
                <a:ea typeface="+mn-ea"/>
                <a:cs typeface="+mn-cs"/>
              </a:rPr>
              <a:t>2. In PCR, the product becomes another master copy. Imagine that while you are photocopying, every copy is used as a master at another copy machine. (This would require many copy machines.)</a:t>
            </a:r>
          </a:p>
          <a:p>
            <a:r>
              <a:rPr lang="en-US" sz="1200" kern="1200" dirty="0" smtClean="0">
                <a:solidFill>
                  <a:schemeClr val="tx1"/>
                </a:solidFill>
                <a:latin typeface="Times New Roman" charset="0"/>
                <a:ea typeface="+mn-ea"/>
                <a:cs typeface="+mn-cs"/>
              </a:rPr>
              <a:t>3. Students might need a little more practice understanding the products of restriction enzymes. Consider the two words, equilibrium and equalibrium. Imagine that a mutation produced the spelling error in the second word. If we used a “restriction enzyme” that splits these words between “u” and “i,” how will the fragments compare in size and number?</a:t>
            </a:r>
          </a:p>
          <a:p>
            <a:r>
              <a:rPr lang="en-US" sz="1200" kern="1200" dirty="0" smtClean="0">
                <a:solidFill>
                  <a:schemeClr val="tx1"/>
                </a:solidFill>
                <a:latin typeface="Times New Roman" charset="0"/>
                <a:ea typeface="+mn-ea"/>
                <a:cs typeface="+mn-cs"/>
              </a:rPr>
              <a:t>	equilibrium = equ ilibri um (three fragments of three, six, and two letters)</a:t>
            </a:r>
          </a:p>
          <a:p>
            <a:r>
              <a:rPr lang="en-US" sz="1200" kern="1200" dirty="0" smtClean="0">
                <a:solidFill>
                  <a:schemeClr val="tx1"/>
                </a:solidFill>
                <a:latin typeface="Times New Roman" charset="0"/>
                <a:ea typeface="+mn-ea"/>
                <a:cs typeface="+mn-cs"/>
              </a:rPr>
              <a:t>	equalibrium = equalibri um (two fragments of nine and two letters)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In most legal cases, the probability of two people having identical DNA profiles can be one in 10 billion or more. However, eyewitness testimony has been a standard part of the justice system. If you want to make the point about the unreliability of eyewitnesses in a trial, compared to techniques such as genetic profiling, consider this exercise. Arrange for a person who is not well known to the class to run into your classroom, take something you have placed near you (perhaps a bag, stack of papers, box), and leave quickly. You need to take care that no one in the class is so alarmed as to do something dangerous. Once the “thief” is gone, tell the class that this was planned but not to speak. Have them each write a description of the person, including height, hair color, clothing, facial hair, behavior, and so on. Many students will be accurate, but some will likely get details wrong. This is also an effective exercise to demonstrate the need for large sample sizes and accurate recording devices for good scientific technique.</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4277511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0CF4989-AC38-154E-8BC1-354D08FCA828}" type="slidenum">
              <a:rPr lang="en-US" sz="2300"/>
              <a:pPr algn="r" defTabSz="1776413" eaLnBrk="0" hangingPunct="0"/>
              <a:t>63</a:t>
            </a:fld>
            <a:endParaRPr lang="en-US" sz="2300" dirty="0"/>
          </a:p>
        </p:txBody>
      </p:sp>
      <p:sp>
        <p:nvSpPr>
          <p:cNvPr id="1484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84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3529102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12.5-s1 Gel electrophoresis of DNA molecules (step 1)</a:t>
            </a:r>
            <a:endParaRPr lang="en-US" dirty="0">
              <a:latin typeface="Arial" pitchFamily="34" charset="0"/>
              <a:cs typeface="Arial" pitchFamily="34" charset="0"/>
            </a:endParaRPr>
          </a:p>
        </p:txBody>
      </p:sp>
    </p:spTree>
    <p:extLst>
      <p:ext uri="{BB962C8B-B14F-4D97-AF65-F5344CB8AC3E}">
        <p14:creationId xmlns:p14="http://schemas.microsoft.com/office/powerpoint/2010/main" val="6669873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12.5-s2 Gel electrophoresis of DNA molecules (step 2)</a:t>
            </a:r>
            <a:endParaRPr lang="en-US" dirty="0">
              <a:latin typeface="Arial" pitchFamily="34" charset="0"/>
              <a:cs typeface="Arial" pitchFamily="34" charset="0"/>
            </a:endParaRPr>
          </a:p>
        </p:txBody>
      </p:sp>
    </p:spTree>
    <p:extLst>
      <p:ext uri="{BB962C8B-B14F-4D97-AF65-F5344CB8AC3E}">
        <p14:creationId xmlns:p14="http://schemas.microsoft.com/office/powerpoint/2010/main" val="14006779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66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12.5-s3 Gel electrophoresis of DNA molecules (step 3)</a:t>
            </a:r>
            <a:endParaRPr lang="en-US" dirty="0">
              <a:latin typeface="Arial" pitchFamily="34" charset="0"/>
              <a:cs typeface="Arial" pitchFamily="34" charset="0"/>
            </a:endParaRPr>
          </a:p>
        </p:txBody>
      </p:sp>
    </p:spTree>
    <p:extLst>
      <p:ext uri="{BB962C8B-B14F-4D97-AF65-F5344CB8AC3E}">
        <p14:creationId xmlns:p14="http://schemas.microsoft.com/office/powerpoint/2010/main" val="29444161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9859A9-56D7-5D4E-834A-410DDA1E6C91}" type="slidenum">
              <a:rPr lang="en-US" sz="2300"/>
              <a:pPr algn="r" defTabSz="1776413" eaLnBrk="0" hangingPunct="0"/>
              <a:t>67</a:t>
            </a:fld>
            <a:endParaRPr lang="en-US" sz="2300" dirty="0"/>
          </a:p>
        </p:txBody>
      </p:sp>
      <p:sp>
        <p:nvSpPr>
          <p:cNvPr id="1423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23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Television programs might lead some students to expect that DNA profiling is quick and easy. Ask students to consider why DNA profiling actually takes many days or weeks to complete.</a:t>
            </a:r>
          </a:p>
          <a:p>
            <a:r>
              <a:rPr lang="en-US" sz="1200" kern="1200" dirty="0" smtClean="0">
                <a:solidFill>
                  <a:schemeClr val="tx1"/>
                </a:solidFill>
                <a:latin typeface="Times New Roman" charset="0"/>
                <a:ea typeface="+mn-ea"/>
                <a:cs typeface="+mn-cs"/>
              </a:rPr>
              <a:t>2. Students might expect DNA profiling for criminal investigations to involve an analysis of the entire human genome. Consider explaining why such an analysis is unrealistic and unnecessary.</a:t>
            </a:r>
          </a:p>
          <a:p>
            <a:r>
              <a:rPr lang="en-US" sz="1200" kern="1200" dirty="0" smtClean="0">
                <a:solidFill>
                  <a:schemeClr val="tx1"/>
                </a:solidFill>
                <a:latin typeface="Times New Roman" charset="0"/>
                <a:ea typeface="+mn-ea"/>
                <a:cs typeface="+mn-cs"/>
              </a:rPr>
              <a:t>3. The many forms of DNA technology discussed in this chapter provide powerful evidence of evolution. Although not addressed regularly in this chapter, consider reminding students that these techniques continue to reinforce and inform our understandings of the common descent of life on Earth.</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Although the statistical odds of a DNA-profiling match can exceed one in 10 billion, the odds of a mistake in the collecting and testing procedures can be much greater. This is an important distinction. An error as simple as mislabeling a sample can confuse the results. Unfortunately, the odds of human error will vary and are difficult to determine.</a:t>
            </a:r>
          </a:p>
          <a:p>
            <a:r>
              <a:rPr lang="en-US" sz="1200" kern="1200" dirty="0" smtClean="0">
                <a:solidFill>
                  <a:schemeClr val="tx1"/>
                </a:solidFill>
                <a:latin typeface="Times New Roman" charset="0"/>
                <a:ea typeface="+mn-ea"/>
                <a:cs typeface="+mn-cs"/>
              </a:rPr>
              <a:t>2. In PCR, the product becomes another master copy. Imagine that while you are photocopying, every copy is used as a master at another copy machine. (This would require many copy machines.)</a:t>
            </a:r>
          </a:p>
          <a:p>
            <a:r>
              <a:rPr lang="en-US" sz="1200" kern="1200" dirty="0" smtClean="0">
                <a:solidFill>
                  <a:schemeClr val="tx1"/>
                </a:solidFill>
                <a:latin typeface="Times New Roman" charset="0"/>
                <a:ea typeface="+mn-ea"/>
                <a:cs typeface="+mn-cs"/>
              </a:rPr>
              <a:t>3. Students might need a little more practice understanding the products of restriction enzymes. Consider the two words, equilibrium and equalibrium. Imagine that a mutation produced the spelling error </a:t>
            </a:r>
            <a:r>
              <a:rPr lang="en-US" dirty="0" smtClean="0"/>
              <a:t>in</a:t>
            </a:r>
            <a:r>
              <a:rPr lang="en-US" sz="1200" kern="1200" dirty="0" smtClean="0">
                <a:solidFill>
                  <a:schemeClr val="tx1"/>
                </a:solidFill>
                <a:latin typeface="Times New Roman" charset="0"/>
                <a:ea typeface="+mn-ea"/>
                <a:cs typeface="+mn-cs"/>
              </a:rPr>
              <a:t> the second word. If we used a “restriction enzyme” that splits these words between “u” and “i,” how will the fragments compare in size and number?</a:t>
            </a:r>
          </a:p>
          <a:p>
            <a:r>
              <a:rPr lang="en-US" sz="1200" kern="1200" dirty="0" smtClean="0">
                <a:solidFill>
                  <a:schemeClr val="tx1"/>
                </a:solidFill>
                <a:latin typeface="Times New Roman" charset="0"/>
                <a:ea typeface="+mn-ea"/>
                <a:cs typeface="+mn-cs"/>
              </a:rPr>
              <a:t>	equilibrium = equ ilibri um (three fragments of three, six, and two letters)</a:t>
            </a:r>
          </a:p>
          <a:p>
            <a:r>
              <a:rPr lang="en-US" sz="1200" kern="1200" dirty="0" smtClean="0">
                <a:solidFill>
                  <a:schemeClr val="tx1"/>
                </a:solidFill>
                <a:latin typeface="Times New Roman" charset="0"/>
                <a:ea typeface="+mn-ea"/>
                <a:cs typeface="+mn-cs"/>
              </a:rPr>
              <a:t>	equalibrium = equalibri um (two fragments of nine and two letters)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In most legal cases, the probability of two people having identical DNA profiles can be one in 10 billion or more. However, eyewitness testimony has been a standard part of the justice system. If you want to make the point about the unreliability of eyewitnesses in a trial, compared to techniques such as genetic profiling, consider this exercise. Arrange for a person who is not well known to the class to run into your classroom, take something you have placed near you (perhaps a bag, stack of papers, box), and leave quickly. You need to take care that no one in the class is so alarmed as to do something dangerous. Once the “thief” is gone, tell the class that this was planned but not to speak. Have them each write a description of the person, including height, hair color, clothing, facial hair, behavior, and so on. Many students will be accurate, but some will likely get details wrong. This is also an effective exercise to demonstrate the need for large sample sizes and accurate recording devices for good scientific technique.</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8842770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ABE8D0B-9440-BB4E-9C29-6CF9F751B426}" type="slidenum">
              <a:rPr lang="en-US" sz="2300"/>
              <a:pPr algn="r" defTabSz="1776413" eaLnBrk="0" hangingPunct="0"/>
              <a:t>68</a:t>
            </a:fld>
            <a:endParaRPr lang="en-US" sz="2300" dirty="0"/>
          </a:p>
        </p:txBody>
      </p:sp>
      <p:sp>
        <p:nvSpPr>
          <p:cNvPr id="14438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438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Television programs might lead some students to expect that DNA profiling is quick and easy. Ask students to consider why DNA profiling actually takes many days or weeks to complete.</a:t>
            </a:r>
          </a:p>
          <a:p>
            <a:r>
              <a:rPr lang="en-US" sz="1200" kern="1200" dirty="0" smtClean="0">
                <a:solidFill>
                  <a:schemeClr val="tx1"/>
                </a:solidFill>
                <a:latin typeface="Times New Roman" charset="0"/>
                <a:ea typeface="+mn-ea"/>
                <a:cs typeface="+mn-cs"/>
              </a:rPr>
              <a:t>2. Students might expect DNA profiling for criminal investigations to involve an analysis of the entire human genome. Consider explaining why such an analysis is unrealistic and unnecessary.</a:t>
            </a:r>
          </a:p>
          <a:p>
            <a:r>
              <a:rPr lang="en-US" sz="1200" kern="1200" dirty="0" smtClean="0">
                <a:solidFill>
                  <a:schemeClr val="tx1"/>
                </a:solidFill>
                <a:latin typeface="Times New Roman" charset="0"/>
                <a:ea typeface="+mn-ea"/>
                <a:cs typeface="+mn-cs"/>
              </a:rPr>
              <a:t>3. The many forms of DNA technology discussed in this chapter provide powerful evidence of evolution. Although not addressed regularly in this chapter, consider reminding students that these techniques continue to reinforce and inform our understandings of the common descent of life on Earth.</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Although the statistical odds of a DNA-profiling match can exceed one in 10 billion, the odds of a mistake in the collecting and testing procedures can be much greater. This is an important distinction. An error as simple as mislabeling a sample can confuse the results. Unfortunately, the odds of human error will vary and are difficult to determine.</a:t>
            </a:r>
          </a:p>
          <a:p>
            <a:r>
              <a:rPr lang="en-US" sz="1200" kern="1200" dirty="0" smtClean="0">
                <a:solidFill>
                  <a:schemeClr val="tx1"/>
                </a:solidFill>
                <a:latin typeface="Times New Roman" charset="0"/>
                <a:ea typeface="+mn-ea"/>
                <a:cs typeface="+mn-cs"/>
              </a:rPr>
              <a:t>2. In PCR, the product becomes another master copy. Imagine that while you are photocopying, every copy is used as a master at another copy machine. (This would require many copy machines.)</a:t>
            </a:r>
          </a:p>
          <a:p>
            <a:r>
              <a:rPr lang="en-US" sz="1200" kern="1200" dirty="0" smtClean="0">
                <a:solidFill>
                  <a:schemeClr val="tx1"/>
                </a:solidFill>
                <a:latin typeface="Times New Roman" charset="0"/>
                <a:ea typeface="+mn-ea"/>
                <a:cs typeface="+mn-cs"/>
              </a:rPr>
              <a:t>3. Students might need a little more practice understanding the products of restriction enzymes. Consider the two words, equilibrium and equalibrium. Imagine that a mutation produced the spelling error in the second word. If we used a “restriction enzyme” that splits these words between “u” and “i,” how will the fragments compare in size and number?</a:t>
            </a:r>
          </a:p>
          <a:p>
            <a:r>
              <a:rPr lang="en-US" sz="1200" kern="1200" dirty="0" smtClean="0">
                <a:solidFill>
                  <a:schemeClr val="tx1"/>
                </a:solidFill>
                <a:latin typeface="Times New Roman" charset="0"/>
                <a:ea typeface="+mn-ea"/>
                <a:cs typeface="+mn-cs"/>
              </a:rPr>
              <a:t>	equilibrium = equ ilibri um (three fragments of three, six, and two letters)</a:t>
            </a:r>
          </a:p>
          <a:p>
            <a:r>
              <a:rPr lang="en-US" sz="1200" kern="1200" dirty="0" smtClean="0">
                <a:solidFill>
                  <a:schemeClr val="tx1"/>
                </a:solidFill>
                <a:latin typeface="Times New Roman" charset="0"/>
                <a:ea typeface="+mn-ea"/>
                <a:cs typeface="+mn-cs"/>
              </a:rPr>
              <a:t>	equalibrium = equalibri um (two fragments of nine and two letters)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In most legal cases, the probability of two people having identical DNA profiles can be one in 10 billion or more. However, eyewitness testimony has been a standard part of the justice system. If you want to make the point about the unreliability of eyewitnesses in a trial, compared to techniques such as genetic profiling, consider this exercise. Arrange for a person who is not well known to the class to run into your classroom, take something you have placed near you (perhaps a bag, stack of papers, box), and leave quickly. You need to take care that no one in the class is so alarmed as to do something dangerous. Once the “thief” is gone, tell the class that this was planned but not to speak. Have them each write a description of the person, including height, hair color, clothing, facial hair, behavior, and so on. Many students will be accurate, but some will likely get details wrong. This is also an effective exercise to demonstrate the need for large sample sizes and accurate recording devices for good scientific technique.</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2882466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9859A9-56D7-5D4E-834A-410DDA1E6C91}" type="slidenum">
              <a:rPr lang="en-US" sz="2300"/>
              <a:pPr algn="r" defTabSz="1776413" eaLnBrk="0" hangingPunct="0"/>
              <a:t>69</a:t>
            </a:fld>
            <a:endParaRPr lang="en-US" sz="2300" dirty="0"/>
          </a:p>
        </p:txBody>
      </p:sp>
      <p:sp>
        <p:nvSpPr>
          <p:cNvPr id="1423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23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Television programs might lead some students to expect that DNA profiling is quick and easy. Ask students to consider why DNA profiling actually takes many days or weeks to complete.</a:t>
            </a:r>
          </a:p>
          <a:p>
            <a:r>
              <a:rPr lang="en-US" sz="1200" kern="1200" dirty="0" smtClean="0">
                <a:solidFill>
                  <a:schemeClr val="tx1"/>
                </a:solidFill>
                <a:latin typeface="Times New Roman" charset="0"/>
                <a:ea typeface="+mn-ea"/>
                <a:cs typeface="+mn-cs"/>
              </a:rPr>
              <a:t>2. Students might expect DNA profiling for criminal investigations to involve an analysis of the entire human genome. Consider explaining why such an analysis is unrealistic and unnecessary.</a:t>
            </a:r>
          </a:p>
          <a:p>
            <a:r>
              <a:rPr lang="en-US" sz="1200" kern="1200" dirty="0" smtClean="0">
                <a:solidFill>
                  <a:schemeClr val="tx1"/>
                </a:solidFill>
                <a:latin typeface="Times New Roman" charset="0"/>
                <a:ea typeface="+mn-ea"/>
                <a:cs typeface="+mn-cs"/>
              </a:rPr>
              <a:t>3. The many forms of DNA technology discussed in this chapter provide powerful evidence of evolution. Although not addressed regularly in this chapter, consider reminding students that these techniques continue to reinforce and inform our understandings of the common descent of life on Earth.</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Although the statistical odds of a DNA-profiling match can exceed one in 10 billion, the odds of a mistake in the collecting and testing procedures can be much greater. This is an important distinction. An error as simple as mislabeling a sample can confuse the results. Unfortunately, the odds of human error will vary and are difficult to determine.</a:t>
            </a:r>
          </a:p>
          <a:p>
            <a:r>
              <a:rPr lang="en-US" sz="1200" kern="1200" dirty="0" smtClean="0">
                <a:solidFill>
                  <a:schemeClr val="tx1"/>
                </a:solidFill>
                <a:latin typeface="Times New Roman" charset="0"/>
                <a:ea typeface="+mn-ea"/>
                <a:cs typeface="+mn-cs"/>
              </a:rPr>
              <a:t>2. In PCR, the product becomes another master copy. Imagine that while you are photocopying, every copy is used as a master at another copy machine. (This would require many copy machines.)</a:t>
            </a:r>
          </a:p>
          <a:p>
            <a:r>
              <a:rPr lang="en-US" sz="1200" kern="1200" dirty="0" smtClean="0">
                <a:solidFill>
                  <a:schemeClr val="tx1"/>
                </a:solidFill>
                <a:latin typeface="Times New Roman" charset="0"/>
                <a:ea typeface="+mn-ea"/>
                <a:cs typeface="+mn-cs"/>
              </a:rPr>
              <a:t>3. Students might need a little more practice understanding the products of restriction enzymes. Consider the two words, equilibrium and equalibrium. Imagine that a mutation produced the spelling error in the second word. If we used a “restriction enzyme” that splits these words between “u” and “i,” how will the fragments compare in size and number?</a:t>
            </a:r>
          </a:p>
          <a:p>
            <a:r>
              <a:rPr lang="en-US" sz="1200" kern="1200" dirty="0" smtClean="0">
                <a:solidFill>
                  <a:schemeClr val="tx1"/>
                </a:solidFill>
                <a:latin typeface="Times New Roman" charset="0"/>
                <a:ea typeface="+mn-ea"/>
                <a:cs typeface="+mn-cs"/>
              </a:rPr>
              <a:t>	equilibrium = equ ilibri um (three fragments of three, six, and two letters)</a:t>
            </a:r>
          </a:p>
          <a:p>
            <a:r>
              <a:rPr lang="en-US" sz="1200" kern="1200" dirty="0" smtClean="0">
                <a:solidFill>
                  <a:schemeClr val="tx1"/>
                </a:solidFill>
                <a:latin typeface="Times New Roman" charset="0"/>
                <a:ea typeface="+mn-ea"/>
                <a:cs typeface="+mn-cs"/>
              </a:rPr>
              <a:t>	equalibrium = equalibri um (two fragments of nine and two letters)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In most legal cases, the probability of two people having identical DNA profiles can be one in 10 billion or more. However, eyewitness testimony has been a standard part of the justice system. If you want to make the point about the unreliability of eyewitnesses in a trial, compared to techniques such as genetic profiling, consider this exercise. Arrange for a person who is not well known to the class to run into your classroom, take something you have placed near you (perhaps a bag, stack of papers, box), and leave quickly. You need to take care that no one in the class is so alarmed as to do something dangerous. Once the “thief” is gone, tell the class that this was planned but not to speak. Have them each write a description of the person, including height, hair color, clothing, facial hair, behavior, and so on. Many students will be accurate, but some will likely get details wrong. This is also an effective exercise to demonstrate the need for large sample sizes and accurate recording devices for good scientific technique.</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073134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3AD63A6-61B6-6742-9DAB-CF33073D1193}" type="slidenum">
              <a:rPr lang="en-US" sz="2300"/>
              <a:pPr algn="r" defTabSz="1776413" eaLnBrk="0" hangingPunct="0"/>
              <a:t>6</a:t>
            </a:fld>
            <a:endParaRPr lang="en-US" sz="2300" dirty="0"/>
          </a:p>
        </p:txBody>
      </p:sp>
      <p:sp>
        <p:nvSpPr>
          <p:cNvPr id="2765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7652" name="Rectangle 3"/>
          <p:cNvSpPr>
            <a:spLocks noGrp="1" noChangeArrowheads="1"/>
          </p:cNvSpPr>
          <p:nvPr>
            <p:ph type="body" idx="1"/>
          </p:nvPr>
        </p:nvSpPr>
        <p:spPr bwMode="auto">
          <a:xfrm>
            <a:off x="1616075" y="89868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http://</a:t>
            </a:r>
            <a:r>
              <a:rPr lang="en-US" sz="1200" kern="1200" dirty="0" err="1" smtClean="0">
                <a:solidFill>
                  <a:schemeClr val="tx1"/>
                </a:solidFill>
                <a:latin typeface="Times New Roman" charset="0"/>
                <a:ea typeface="+mn-ea"/>
                <a:cs typeface="+mn-cs"/>
              </a:rPr>
              <a:t>web.ornl.gov</a:t>
            </a:r>
            <a:r>
              <a:rPr lang="en-US" sz="1200" kern="1200" dirty="0" smtClean="0">
                <a:solidFill>
                  <a:schemeClr val="tx1"/>
                </a:solidFill>
                <a:latin typeface="Times New Roman" charset="0"/>
                <a:ea typeface="+mn-ea"/>
                <a:cs typeface="+mn-cs"/>
              </a:rPr>
              <a:t>/sci/techresources/Human_Genome/</a:t>
            </a:r>
            <a:r>
              <a:rPr lang="en-US" sz="1200" kern="1200" dirty="0" err="1" smtClean="0">
                <a:solidFill>
                  <a:schemeClr val="tx1"/>
                </a:solidFill>
                <a:latin typeface="Times New Roman" charset="0"/>
                <a:ea typeface="+mn-ea"/>
                <a:cs typeface="+mn-cs"/>
              </a:rPr>
              <a:t>elsi</a:t>
            </a:r>
            <a:r>
              <a:rPr lang="en-US" sz="1200" kern="1200" dirty="0" smtClean="0">
                <a:solidFill>
                  <a:schemeClr val="tx1"/>
                </a:solidFill>
                <a:latin typeface="Times New Roman" charset="0"/>
                <a:ea typeface="+mn-ea"/>
                <a:cs typeface="+mn-cs"/>
              </a:rPr>
              <a:t>/</a:t>
            </a:r>
            <a:r>
              <a:rPr lang="en-US" sz="1200" kern="1200" dirty="0" err="1" smtClean="0">
                <a:solidFill>
                  <a:schemeClr val="tx1"/>
                </a:solidFill>
                <a:latin typeface="Times New Roman" charset="0"/>
                <a:ea typeface="+mn-ea"/>
                <a:cs typeface="+mn-cs"/>
              </a:rPr>
              <a:t>index.shtml</a:t>
            </a:r>
            <a:r>
              <a:rPr lang="en-US" sz="1200" kern="1200" dirty="0" smtClean="0">
                <a:solidFill>
                  <a:schemeClr val="tx1"/>
                </a:solidFill>
                <a:latin typeface="Times New Roman" charset="0"/>
                <a:ea typeface="+mn-ea"/>
                <a:cs typeface="+mn-cs"/>
              </a:rPr>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9447714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70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12.14 Short tandem repeat (STR) sites</a:t>
            </a:r>
            <a:endParaRPr lang="en-US" dirty="0">
              <a:latin typeface="Arial" pitchFamily="34" charset="0"/>
              <a:cs typeface="Arial" pitchFamily="34" charset="0"/>
            </a:endParaRPr>
          </a:p>
        </p:txBody>
      </p:sp>
    </p:spTree>
    <p:extLst>
      <p:ext uri="{BB962C8B-B14F-4D97-AF65-F5344CB8AC3E}">
        <p14:creationId xmlns:p14="http://schemas.microsoft.com/office/powerpoint/2010/main" val="10857055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9859A9-56D7-5D4E-834A-410DDA1E6C91}" type="slidenum">
              <a:rPr lang="en-US" sz="2300"/>
              <a:pPr algn="r" defTabSz="1776413" eaLnBrk="0" hangingPunct="0"/>
              <a:t>71</a:t>
            </a:fld>
            <a:endParaRPr lang="en-US" sz="2300" dirty="0"/>
          </a:p>
        </p:txBody>
      </p:sp>
      <p:sp>
        <p:nvSpPr>
          <p:cNvPr id="1423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23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Television programs might lead some students to expect that DNA profiling is quick and easy. Ask students to consider why DNA profiling actually takes many days or weeks to complete.</a:t>
            </a:r>
          </a:p>
          <a:p>
            <a:r>
              <a:rPr lang="en-US" sz="1200" kern="1200" dirty="0" smtClean="0">
                <a:solidFill>
                  <a:schemeClr val="tx1"/>
                </a:solidFill>
                <a:latin typeface="Times New Roman" charset="0"/>
                <a:ea typeface="+mn-ea"/>
                <a:cs typeface="+mn-cs"/>
              </a:rPr>
              <a:t>2. Students might expect DNA profiling for criminal investigations to involve an analysis of the entire human genome. Consider explaining why such an analysis is unrealistic and unnecessary.</a:t>
            </a:r>
          </a:p>
          <a:p>
            <a:r>
              <a:rPr lang="en-US" sz="1200" kern="1200" dirty="0" smtClean="0">
                <a:solidFill>
                  <a:schemeClr val="tx1"/>
                </a:solidFill>
                <a:latin typeface="Times New Roman" charset="0"/>
                <a:ea typeface="+mn-ea"/>
                <a:cs typeface="+mn-cs"/>
              </a:rPr>
              <a:t>3. The many forms of DNA technology discussed in this chapter provide powerful evidence of evolution. Although not addressed regularly in this chapter, consider reminding students that these techniques continue to reinforce and inform our understandings of the common descent of life on Earth.</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Although the statistical odds of a DNA-profiling match can exceed one in 10 billion, the odds of a mistake in the collecting and testing procedures can be much greater. This is an important distinction. An error as simple as mislabeling a sample can confuse the results. Unfortunately, the odds of human error will vary and are difficult to determine.</a:t>
            </a:r>
          </a:p>
          <a:p>
            <a:r>
              <a:rPr lang="en-US" sz="1200" kern="1200" dirty="0" smtClean="0">
                <a:solidFill>
                  <a:schemeClr val="tx1"/>
                </a:solidFill>
                <a:latin typeface="Times New Roman" charset="0"/>
                <a:ea typeface="+mn-ea"/>
                <a:cs typeface="+mn-cs"/>
              </a:rPr>
              <a:t>2. In PCR, the product becomes another master copy. Imagine that while you are photocopying, every copy is used as a master at another copy machine. (This would require many copy machines.)</a:t>
            </a:r>
          </a:p>
          <a:p>
            <a:r>
              <a:rPr lang="en-US" sz="1200" kern="1200" dirty="0" smtClean="0">
                <a:solidFill>
                  <a:schemeClr val="tx1"/>
                </a:solidFill>
                <a:latin typeface="Times New Roman" charset="0"/>
                <a:ea typeface="+mn-ea"/>
                <a:cs typeface="+mn-cs"/>
              </a:rPr>
              <a:t>3. Students might need a little more practice understanding the products of restriction enzymes. Consider the two words, equilibrium and equalibrium. Imagine that a mutation produced the spelling error in the second word. If we used a “restriction enzyme” that splits these words between “u” and “i,” how will the fragments compare in size and number?</a:t>
            </a:r>
          </a:p>
          <a:p>
            <a:r>
              <a:rPr lang="en-US" sz="1200" kern="1200" dirty="0" smtClean="0">
                <a:solidFill>
                  <a:schemeClr val="tx1"/>
                </a:solidFill>
                <a:latin typeface="Times New Roman" charset="0"/>
                <a:ea typeface="+mn-ea"/>
                <a:cs typeface="+mn-cs"/>
              </a:rPr>
              <a:t>	equilibrium = equ ilibri um (three fragments of three, six, and two letters)</a:t>
            </a:r>
          </a:p>
          <a:p>
            <a:r>
              <a:rPr lang="en-US" sz="1200" kern="1200" dirty="0" smtClean="0">
                <a:solidFill>
                  <a:schemeClr val="tx1"/>
                </a:solidFill>
                <a:latin typeface="Times New Roman" charset="0"/>
                <a:ea typeface="+mn-ea"/>
                <a:cs typeface="+mn-cs"/>
              </a:rPr>
              <a:t>	equalibrium = equalibri um (two fragments of nine and two letters)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In most legal cases, the probability of two people having identical DNA profiles can be one in 10 billion or more. However, eyewitness testimony has been a standard part of the justice system. If you want to make the point about the unreliability of eyewitnesses in a trial, compared to techniques such as genetic profiling, consider this exercise. Arrange for a person who is not well known to the class to run into your classroom, take something you have placed near you (perhaps a bag, stack of papers, box), and leave quickly. You need to take care that no one in the class is so alarmed as to do something dangerous. Once the “thief” is gone, tell the class that this was planned but not to speak. Have them each write a description of the person, including height, hair color, clothing, facial hair, behavior, and so on. Many students will be accurate, but some will likely get details wrong. This is also an effective exercise to demonstrate the need for large sample sizes and accurate recording devices for good scientific technique.</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7158786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72</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12.15 Visualizing STR fragment patterns</a:t>
            </a:r>
            <a:endParaRPr lang="en-US" dirty="0">
              <a:latin typeface="Arial" pitchFamily="34" charset="0"/>
              <a:cs typeface="Arial" pitchFamily="34" charset="0"/>
            </a:endParaRPr>
          </a:p>
        </p:txBody>
      </p:sp>
    </p:spTree>
    <p:extLst>
      <p:ext uri="{BB962C8B-B14F-4D97-AF65-F5344CB8AC3E}">
        <p14:creationId xmlns:p14="http://schemas.microsoft.com/office/powerpoint/2010/main" val="23495828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9859A9-56D7-5D4E-834A-410DDA1E6C91}" type="slidenum">
              <a:rPr lang="en-US" sz="2300"/>
              <a:pPr algn="r" defTabSz="1776413" eaLnBrk="0" hangingPunct="0"/>
              <a:t>73</a:t>
            </a:fld>
            <a:endParaRPr lang="en-US" sz="2300" dirty="0"/>
          </a:p>
        </p:txBody>
      </p:sp>
      <p:sp>
        <p:nvSpPr>
          <p:cNvPr id="1423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23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556344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9859A9-56D7-5D4E-834A-410DDA1E6C91}" type="slidenum">
              <a:rPr lang="en-US" sz="2300"/>
              <a:pPr algn="r" defTabSz="1776413" eaLnBrk="0" hangingPunct="0"/>
              <a:t>74</a:t>
            </a:fld>
            <a:endParaRPr lang="en-US" sz="2300" dirty="0"/>
          </a:p>
        </p:txBody>
      </p:sp>
      <p:sp>
        <p:nvSpPr>
          <p:cNvPr id="1423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23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3776962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75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12.16 DNA profiling: proof of innocence and guilt</a:t>
            </a:r>
            <a:endParaRPr lang="en-US" dirty="0">
              <a:latin typeface="Arial" pitchFamily="34" charset="0"/>
              <a:cs typeface="Arial" pitchFamily="34" charset="0"/>
            </a:endParaRPr>
          </a:p>
        </p:txBody>
      </p:sp>
    </p:spTree>
    <p:extLst>
      <p:ext uri="{BB962C8B-B14F-4D97-AF65-F5344CB8AC3E}">
        <p14:creationId xmlns:p14="http://schemas.microsoft.com/office/powerpoint/2010/main" val="28705952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59859A9-56D7-5D4E-834A-410DDA1E6C91}" type="slidenum">
              <a:rPr lang="en-US" sz="2300"/>
              <a:pPr algn="r" defTabSz="1776413" eaLnBrk="0" hangingPunct="0"/>
              <a:t>76</a:t>
            </a:fld>
            <a:endParaRPr lang="en-US" sz="2300" dirty="0"/>
          </a:p>
        </p:txBody>
      </p:sp>
      <p:sp>
        <p:nvSpPr>
          <p:cNvPr id="142339"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2340"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3251096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58ACEFC4-83E8-A447-8AC2-0ABFCFAB2245}" type="slidenum">
              <a:rPr lang="en-US" sz="2300"/>
              <a:pPr algn="r" defTabSz="1776413" eaLnBrk="0" hangingPunct="0"/>
              <a:t>77</a:t>
            </a:fld>
            <a:endParaRPr lang="en-US" sz="2300" dirty="0"/>
          </a:p>
        </p:txBody>
      </p:sp>
      <p:sp>
        <p:nvSpPr>
          <p:cNvPr id="164867"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4868"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2876363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78</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2655019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79</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12.18 A DNA sequencer</a:t>
            </a:r>
            <a:endParaRPr lang="en-US" dirty="0">
              <a:latin typeface="Arial" pitchFamily="34" charset="0"/>
              <a:cs typeface="Arial" pitchFamily="34" charset="0"/>
            </a:endParaRPr>
          </a:p>
        </p:txBody>
      </p:sp>
    </p:spTree>
    <p:extLst>
      <p:ext uri="{BB962C8B-B14F-4D97-AF65-F5344CB8AC3E}">
        <p14:creationId xmlns:p14="http://schemas.microsoft.com/office/powerpoint/2010/main" val="3081020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3AD63A6-61B6-6742-9DAB-CF33073D1193}" type="slidenum">
              <a:rPr lang="en-US" sz="2300"/>
              <a:pPr algn="r" defTabSz="1776413" eaLnBrk="0" hangingPunct="0"/>
              <a:t>7</a:t>
            </a:fld>
            <a:endParaRPr lang="en-US" sz="2300" dirty="0"/>
          </a:p>
        </p:txBody>
      </p:sp>
      <p:sp>
        <p:nvSpPr>
          <p:cNvPr id="2765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7652" name="Rectangle 3"/>
          <p:cNvSpPr>
            <a:spLocks noGrp="1" noChangeArrowheads="1"/>
          </p:cNvSpPr>
          <p:nvPr>
            <p:ph type="body" idx="1"/>
          </p:nvPr>
        </p:nvSpPr>
        <p:spPr bwMode="auto">
          <a:xfrm>
            <a:off x="1616075" y="89868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5839977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80</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1828225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Table 12.1-1 Some important sequenced genomes (part 1)</a:t>
            </a:r>
            <a:endParaRPr lang="en-US" dirty="0">
              <a:latin typeface="Arial" pitchFamily="34" charset="0"/>
              <a:cs typeface="Arial" pitchFamily="34" charset="0"/>
            </a:endParaRPr>
          </a:p>
        </p:txBody>
      </p:sp>
    </p:spTree>
    <p:extLst>
      <p:ext uri="{BB962C8B-B14F-4D97-AF65-F5344CB8AC3E}">
        <p14:creationId xmlns:p14="http://schemas.microsoft.com/office/powerpoint/2010/main" val="26361237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82</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Table 12.1-2 Some important sequenced genomes (part 2)</a:t>
            </a:r>
            <a:endParaRPr lang="en-US" dirty="0">
              <a:latin typeface="Arial" pitchFamily="34" charset="0"/>
              <a:cs typeface="Arial" pitchFamily="34" charset="0"/>
            </a:endParaRPr>
          </a:p>
        </p:txBody>
      </p:sp>
    </p:spTree>
    <p:extLst>
      <p:ext uri="{BB962C8B-B14F-4D97-AF65-F5344CB8AC3E}">
        <p14:creationId xmlns:p14="http://schemas.microsoft.com/office/powerpoint/2010/main" val="9460755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83</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168522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84</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0146411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85</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6650607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12.19-s1 Genome sequencing (step 1)</a:t>
            </a:r>
            <a:endParaRPr lang="en-US" dirty="0">
              <a:latin typeface="Arial" pitchFamily="34" charset="0"/>
              <a:cs typeface="Arial" pitchFamily="34" charset="0"/>
            </a:endParaRPr>
          </a:p>
        </p:txBody>
      </p:sp>
    </p:spTree>
    <p:extLst>
      <p:ext uri="{BB962C8B-B14F-4D97-AF65-F5344CB8AC3E}">
        <p14:creationId xmlns:p14="http://schemas.microsoft.com/office/powerpoint/2010/main" val="17308386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12.19-s2 Genome sequencing (step 2)</a:t>
            </a:r>
            <a:endParaRPr lang="en-US" dirty="0">
              <a:latin typeface="Arial" pitchFamily="34" charset="0"/>
              <a:cs typeface="Arial" pitchFamily="34" charset="0"/>
            </a:endParaRPr>
          </a:p>
        </p:txBody>
      </p:sp>
    </p:spTree>
    <p:extLst>
      <p:ext uri="{BB962C8B-B14F-4D97-AF65-F5344CB8AC3E}">
        <p14:creationId xmlns:p14="http://schemas.microsoft.com/office/powerpoint/2010/main" val="7882252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88</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12.19-s3 Genome sequencing (step 3)</a:t>
            </a:r>
            <a:endParaRPr lang="en-US" dirty="0">
              <a:latin typeface="Arial" pitchFamily="34" charset="0"/>
              <a:cs typeface="Arial" pitchFamily="34" charset="0"/>
            </a:endParaRPr>
          </a:p>
        </p:txBody>
      </p:sp>
    </p:spTree>
    <p:extLst>
      <p:ext uri="{BB962C8B-B14F-4D97-AF65-F5344CB8AC3E}">
        <p14:creationId xmlns:p14="http://schemas.microsoft.com/office/powerpoint/2010/main" val="22575177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89</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12.19-1 Genome sequencing (part 1: photo)</a:t>
            </a:r>
            <a:endParaRPr lang="en-US" dirty="0">
              <a:latin typeface="Arial" pitchFamily="34" charset="0"/>
              <a:cs typeface="Arial" pitchFamily="34" charset="0"/>
            </a:endParaRPr>
          </a:p>
        </p:txBody>
      </p:sp>
    </p:spTree>
    <p:extLst>
      <p:ext uri="{BB962C8B-B14F-4D97-AF65-F5344CB8AC3E}">
        <p14:creationId xmlns:p14="http://schemas.microsoft.com/office/powerpoint/2010/main" val="1194281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3AD63A6-61B6-6742-9DAB-CF33073D1193}" type="slidenum">
              <a:rPr lang="en-US" sz="2300"/>
              <a:pPr algn="r" defTabSz="1776413" eaLnBrk="0" hangingPunct="0"/>
              <a:t>8</a:t>
            </a:fld>
            <a:endParaRPr lang="en-US" sz="2300" dirty="0"/>
          </a:p>
        </p:txBody>
      </p:sp>
      <p:sp>
        <p:nvSpPr>
          <p:cNvPr id="2765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7652" name="Rectangle 3"/>
          <p:cNvSpPr>
            <a:spLocks noGrp="1" noChangeArrowheads="1"/>
          </p:cNvSpPr>
          <p:nvPr>
            <p:ph type="body" idx="1"/>
          </p:nvPr>
        </p:nvSpPr>
        <p:spPr bwMode="auto">
          <a:xfrm>
            <a:off x="1616075" y="89868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3226754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90</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8179426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91</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9962206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95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12.12 Overview of DNA profiling</a:t>
            </a:r>
            <a:endParaRPr lang="en-US" dirty="0">
              <a:latin typeface="Arial" pitchFamily="34" charset="0"/>
              <a:cs typeface="Arial" pitchFamily="34" charset="0"/>
            </a:endParaRPr>
          </a:p>
        </p:txBody>
      </p:sp>
    </p:spTree>
    <p:extLst>
      <p:ext uri="{BB962C8B-B14F-4D97-AF65-F5344CB8AC3E}">
        <p14:creationId xmlns:p14="http://schemas.microsoft.com/office/powerpoint/2010/main" val="10294165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96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12.13 DNA amplification by PCR</a:t>
            </a:r>
            <a:endParaRPr lang="en-US" dirty="0">
              <a:latin typeface="Arial" pitchFamily="34" charset="0"/>
              <a:cs typeface="Arial" pitchFamily="34" charset="0"/>
            </a:endParaRPr>
          </a:p>
        </p:txBody>
      </p:sp>
    </p:spTree>
    <p:extLst>
      <p:ext uri="{BB962C8B-B14F-4D97-AF65-F5344CB8AC3E}">
        <p14:creationId xmlns:p14="http://schemas.microsoft.com/office/powerpoint/2010/main" val="19299535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A0CF4989-AC38-154E-8BC1-354D08FCA828}" type="slidenum">
              <a:rPr lang="en-US" sz="2300"/>
              <a:pPr algn="r" defTabSz="1776413" eaLnBrk="0" hangingPunct="0"/>
              <a:t>97</a:t>
            </a:fld>
            <a:endParaRPr lang="en-US" sz="2300" dirty="0"/>
          </a:p>
        </p:txBody>
      </p:sp>
      <p:sp>
        <p:nvSpPr>
          <p:cNvPr id="14848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4848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Student comprehension of restriction enzymes and many other aspects of recombinant DNA techniques depends upon a comfortable understanding of basic molecular genetics. Consider addressing Chapter 12 after an exam that addresses the content in Chapters 10 and 11.</a:t>
            </a:r>
          </a:p>
          <a:p>
            <a:r>
              <a:rPr lang="en-US" sz="1200" kern="1200" dirty="0" smtClean="0">
                <a:solidFill>
                  <a:schemeClr val="tx1"/>
                </a:solidFill>
                <a:latin typeface="Times New Roman" charset="0"/>
                <a:ea typeface="+mn-ea"/>
                <a:cs typeface="+mn-cs"/>
              </a:rPr>
              <a:t>2. The genetic engineering of organisms can be controversial, creating various degrees of social unease and resistance. Yet many debates about scientific issues are confused by misinformation. This provides an opportunity for you to ask students to research an issue before taking firm positions. Students might debate whether a food or drug made from GM/transgenic organisms should be labeled as such, or discuss the risks and advantages of producing GM organisms. Consider starting class with a headline addressing one of these issues. The recent process of FDA approval for raising genetically engineered salmon (AquAdvantage) for food might be particularly useful and relevant.</a:t>
            </a:r>
          </a:p>
          <a:p>
            <a:r>
              <a:rPr lang="en-US" sz="1200" kern="1200" dirty="0" smtClean="0">
                <a:solidFill>
                  <a:schemeClr val="tx1"/>
                </a:solidFill>
                <a:latin typeface="Times New Roman" charset="0"/>
                <a:ea typeface="+mn-ea"/>
                <a:cs typeface="+mn-cs"/>
              </a:rPr>
              <a:t>3. The fact that the technologies described in this chapter can be used to swap genes between prokaryotes and eukaryotes reveals the fundamental similarities in genetic mechanisms shared by all forms of life. This very strong evidence of common descent is evidence of evolution that may be missed by your students.</a:t>
            </a:r>
          </a:p>
          <a:p>
            <a:r>
              <a:rPr lang="en-US" sz="1200" kern="1200" dirty="0" smtClean="0">
                <a:solidFill>
                  <a:schemeClr val="tx1"/>
                </a:solidFill>
                <a:latin typeface="Times New Roman" charset="0"/>
                <a:ea typeface="+mn-ea"/>
                <a:cs typeface="+mn-cs"/>
              </a:rPr>
              <a:t>4. Using gene therapy to “fix” genetic problems relies on a thorough understanding of the roles of genes and alleles. Students might benefit from a discussion of the extent to which we as a society might want to consider directing our own genetics.</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Annual flu vaccinations are a common example of using vaccines to prevent diseases that cannot be easily cured. However, students might not understand why many people receive the vaccine every year. A new annual vaccine is necessary because the flu viruses keep evolving.</a:t>
            </a:r>
          </a:p>
          <a:p>
            <a:r>
              <a:rPr lang="en-US" sz="1200" kern="1200" dirty="0" smtClean="0">
                <a:solidFill>
                  <a:schemeClr val="tx1"/>
                </a:solidFill>
                <a:latin typeface="Times New Roman" charset="0"/>
                <a:ea typeface="+mn-ea"/>
                <a:cs typeface="+mn-cs"/>
              </a:rPr>
              <a:t>2. The origin of the name “restriction enzymes” may be of interest. In nature, these enzymes protect bacterial cells against foreign DNA. Thus, these enzymes “restrict” the invasion of foreign genetic material.</a:t>
            </a:r>
          </a:p>
          <a:p>
            <a:r>
              <a:rPr lang="en-US" sz="1200" kern="1200" dirty="0" smtClean="0">
                <a:solidFill>
                  <a:schemeClr val="tx1"/>
                </a:solidFill>
                <a:latin typeface="Times New Roman" charset="0"/>
                <a:ea typeface="+mn-ea"/>
                <a:cs typeface="+mn-cs"/>
              </a:rPr>
              <a:t>3. Students might think you are just making a bad joke by noting that laboratory synthesized genes are “designer genes,” but this is a common term. Search the Internet using the keywords “designer genes,” and many scientific (and unscientific) sites will be found.</a:t>
            </a:r>
          </a:p>
          <a:p>
            <a:r>
              <a:rPr lang="en-US" sz="1200" kern="1200" dirty="0" smtClean="0">
                <a:solidFill>
                  <a:schemeClr val="tx1"/>
                </a:solidFill>
                <a:latin typeface="Times New Roman" charset="0"/>
                <a:ea typeface="+mn-ea"/>
                <a:cs typeface="+mn-cs"/>
              </a:rPr>
              <a:t>4. Separating marker ink using paper chromatography is a simple experiment that approximates some of what occurs in gel electrophoresis. Consider doing this as a class demonstration while addressing electrophoresis. Cut a large piece of filter paper into a rectangle or square. Use markers to color large dots about 2 cm away from the edge of the paper. Separate the dots from each other by 3–4 cm. Place the paper on edge, dots down, into a beaker containing about 1 cm of ethanol or isopropyl alcohol (50% or higher will do). The dots should not be in contact with the pool of alcohol in the bottom of the beaker. As the alcohol is drawn up the filter paper by capillary action, the alcohol will dissolve the ink dots. As the alcohol continues up the paper, the ink follows. Not all of the ink components move at the same speed, based on their size and chemical properties. If you begin the process at the start of class, you should have some degree of separation by the end of a 50-minute period. Experiment with the technique a day or two before class to fine-tune the demonstration, and experiment with different types of ink. (Save and air-dry these samples for your class.) Consider using brown, green, and black markers, as these colors are often made by color combinations.</a:t>
            </a:r>
          </a:p>
          <a:p>
            <a:r>
              <a:rPr lang="en-US" sz="1200" kern="1200" dirty="0" smtClean="0">
                <a:solidFill>
                  <a:schemeClr val="tx1"/>
                </a:solidFill>
                <a:latin typeface="Times New Roman" charset="0"/>
                <a:ea typeface="+mn-ea"/>
                <a:cs typeface="+mn-cs"/>
              </a:rPr>
              <a:t>5. Roundup Ready Corn, a product of Monsanto, is resistant to the herbicide Roundup. The general strategy for farmers is to spray fields of Roundup Ready Corn with the herbicide Roundup, killing weeds but not the corn. A search of the Internet will quickly reveal the controversy associated with this and other genetically modified organisms (GMOs), which can encourage interesting discussions and promote critical thinking skills.</a:t>
            </a:r>
          </a:p>
          <a:p>
            <a:r>
              <a:rPr lang="en-US" sz="1200" kern="1200" dirty="0" smtClean="0">
                <a:solidFill>
                  <a:schemeClr val="tx1"/>
                </a:solidFill>
                <a:latin typeface="Times New Roman" charset="0"/>
                <a:ea typeface="+mn-ea"/>
                <a:cs typeface="+mn-cs"/>
              </a:rPr>
              <a:t>6. As gene therapy technology expands, our ability to modify the genome in human embryos through </a:t>
            </a:r>
            <a:r>
              <a:rPr lang="en-US" sz="1200" i="1" kern="1200" dirty="0" smtClean="0">
                <a:solidFill>
                  <a:schemeClr val="tx1"/>
                </a:solidFill>
                <a:latin typeface="Times New Roman" charset="0"/>
                <a:ea typeface="+mn-ea"/>
                <a:cs typeface="+mn-cs"/>
              </a:rPr>
              <a:t>in vitro</a:t>
            </a:r>
            <a:r>
              <a:rPr lang="en-US" sz="1200" kern="1200" dirty="0" smtClean="0">
                <a:solidFill>
                  <a:schemeClr val="tx1"/>
                </a:solidFill>
                <a:latin typeface="Times New Roman" charset="0"/>
                <a:ea typeface="+mn-ea"/>
                <a:cs typeface="+mn-cs"/>
              </a:rPr>
              <a:t> fertilization permits genetic modification at the earliest stages of life. Future generations of humans, like our crops today, may include those with and without a genetically modified ancestry. The benefits and challenges of these technologies raise issues many students have never considered. Our students, and the generations soon to follow, may face the potential of directed human evolution.</a:t>
            </a:r>
          </a:p>
          <a:p>
            <a:r>
              <a:rPr lang="en-US" sz="1200" kern="1200" dirty="0" smtClean="0">
                <a:solidFill>
                  <a:schemeClr val="tx1"/>
                </a:solidFill>
                <a:latin typeface="Times New Roman" charset="0"/>
                <a:ea typeface="+mn-ea"/>
                <a:cs typeface="+mn-cs"/>
              </a:rPr>
              <a:t>7. Ethical, legal, and social issues related to the Human Genome Project are directly addressed at the Department of Energy Human Genome website at </a:t>
            </a:r>
            <a:r>
              <a:rPr lang="en-US" dirty="0"/>
              <a:t>http://</a:t>
            </a:r>
            <a:r>
              <a:rPr lang="en-US" dirty="0" err="1"/>
              <a:t>web.ornl.gov</a:t>
            </a:r>
            <a:r>
              <a:rPr lang="en-US" dirty="0"/>
              <a:t>/</a:t>
            </a:r>
            <a:r>
              <a:rPr lang="en-US" dirty="0" err="1"/>
              <a:t>sci</a:t>
            </a:r>
            <a:r>
              <a:rPr lang="en-US" dirty="0"/>
              <a:t>/</a:t>
            </a:r>
            <a:r>
              <a:rPr lang="en-US" dirty="0" err="1"/>
              <a:t>techresources</a:t>
            </a:r>
            <a:r>
              <a:rPr lang="en-US" dirty="0"/>
              <a:t>/</a:t>
            </a:r>
            <a:r>
              <a:rPr lang="en-US" dirty="0" err="1"/>
              <a:t>Human_Genome</a:t>
            </a:r>
            <a:r>
              <a:rPr lang="en-US" dirty="0"/>
              <a:t>/</a:t>
            </a:r>
            <a:r>
              <a:rPr lang="en-US" dirty="0" err="1"/>
              <a:t>elsi</a:t>
            </a:r>
            <a:r>
              <a:rPr lang="en-US" dirty="0"/>
              <a:t>/</a:t>
            </a:r>
            <a:r>
              <a:rPr lang="en-US" dirty="0" err="1"/>
              <a:t>index.shtml</a:t>
            </a:r>
            <a:r>
              <a:rPr lang="en-US" dirty="0"/>
              <a:t>.</a:t>
            </a:r>
          </a:p>
          <a:p>
            <a:r>
              <a:rPr lang="en-US" sz="1200" kern="1200" dirty="0" smtClean="0">
                <a:solidFill>
                  <a:schemeClr val="tx1"/>
                </a:solidFill>
                <a:latin typeface="Times New Roman" charset="0"/>
                <a:ea typeface="+mn-ea"/>
                <a:cs typeface="+mn-cs"/>
              </a:rPr>
              <a:t>8. The Biology and Society end-of-chapter textbook questions address some of the issues raised in this chapter section.</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As you begin to address genetic engineering and GMO foods, ask students to work in small groups to discuss what they know about genetically engineered food. Have each group create a list of statements that can be short or long, reflecting their impressions of the technology. The results may surprise you and help you address some common misunderstandings and concerns.</a:t>
            </a:r>
          </a:p>
          <a:p>
            <a:r>
              <a:rPr lang="en-US" sz="1200" kern="1200" dirty="0" smtClean="0">
                <a:solidFill>
                  <a:schemeClr val="tx1"/>
                </a:solidFill>
                <a:latin typeface="Times New Roman" charset="0"/>
                <a:ea typeface="+mn-ea"/>
                <a:cs typeface="+mn-cs"/>
              </a:rPr>
              <a:t>2. If you have already addressed basic transcription and translation in your course, consider asking small groups of students in your class to explain the following. DNA technology is primarily used to produce proteins.  Why aren’t lipids and carbohydrates typically produced by these processes?</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3529102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98</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12.5-s1 Gel electrophoresis of DNA molecules (step 1)</a:t>
            </a:r>
            <a:endParaRPr lang="en-US" dirty="0">
              <a:latin typeface="Arial" pitchFamily="34" charset="0"/>
              <a:cs typeface="Arial" pitchFamily="34" charset="0"/>
            </a:endParaRPr>
          </a:p>
        </p:txBody>
      </p:sp>
    </p:spTree>
    <p:extLst>
      <p:ext uri="{BB962C8B-B14F-4D97-AF65-F5344CB8AC3E}">
        <p14:creationId xmlns:p14="http://schemas.microsoft.com/office/powerpoint/2010/main" val="6669873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99</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12.5-s2 Gel electrophoresis of DNA molecules (step 2)</a:t>
            </a:r>
            <a:endParaRPr lang="en-US" dirty="0">
              <a:latin typeface="Arial" pitchFamily="34" charset="0"/>
              <a:cs typeface="Arial" pitchFamily="34" charset="0"/>
            </a:endParaRPr>
          </a:p>
        </p:txBody>
      </p:sp>
    </p:spTree>
    <p:extLst>
      <p:ext uri="{BB962C8B-B14F-4D97-AF65-F5344CB8AC3E}">
        <p14:creationId xmlns:p14="http://schemas.microsoft.com/office/powerpoint/2010/main" val="14006779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100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12.5-s3 Gel electrophoresis of DNA molecules (step 3)</a:t>
            </a:r>
            <a:endParaRPr lang="en-US" dirty="0">
              <a:latin typeface="Arial" pitchFamily="34" charset="0"/>
              <a:cs typeface="Arial" pitchFamily="34" charset="0"/>
            </a:endParaRPr>
          </a:p>
        </p:txBody>
      </p:sp>
    </p:spTree>
    <p:extLst>
      <p:ext uri="{BB962C8B-B14F-4D97-AF65-F5344CB8AC3E}">
        <p14:creationId xmlns:p14="http://schemas.microsoft.com/office/powerpoint/2010/main" val="29444161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101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12.14 Short tandem repeat (STR) sites</a:t>
            </a:r>
            <a:endParaRPr lang="en-US" dirty="0">
              <a:latin typeface="Arial" pitchFamily="34" charset="0"/>
              <a:cs typeface="Arial" pitchFamily="34" charset="0"/>
            </a:endParaRPr>
          </a:p>
        </p:txBody>
      </p:sp>
    </p:spTree>
    <p:extLst>
      <p:ext uri="{BB962C8B-B14F-4D97-AF65-F5344CB8AC3E}">
        <p14:creationId xmlns:p14="http://schemas.microsoft.com/office/powerpoint/2010/main" val="10857055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102</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12.15 Visualizing STR fragment patterns</a:t>
            </a:r>
            <a:endParaRPr lang="en-US" dirty="0">
              <a:latin typeface="Arial" pitchFamily="34" charset="0"/>
              <a:cs typeface="Arial" pitchFamily="34" charset="0"/>
            </a:endParaRPr>
          </a:p>
        </p:txBody>
      </p:sp>
    </p:spTree>
    <p:extLst>
      <p:ext uri="{BB962C8B-B14F-4D97-AF65-F5344CB8AC3E}">
        <p14:creationId xmlns:p14="http://schemas.microsoft.com/office/powerpoint/2010/main" val="2349582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93AD63A6-61B6-6742-9DAB-CF33073D1193}" type="slidenum">
              <a:rPr lang="en-US" sz="2300"/>
              <a:pPr algn="r" defTabSz="1776413" eaLnBrk="0" hangingPunct="0"/>
              <a:t>9</a:t>
            </a:fld>
            <a:endParaRPr lang="en-US" sz="2300" dirty="0"/>
          </a:p>
        </p:txBody>
      </p:sp>
      <p:sp>
        <p:nvSpPr>
          <p:cNvPr id="27651"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27652" name="Rectangle 3"/>
          <p:cNvSpPr>
            <a:spLocks noGrp="1" noChangeArrowheads="1"/>
          </p:cNvSpPr>
          <p:nvPr>
            <p:ph type="body" idx="1"/>
          </p:nvPr>
        </p:nvSpPr>
        <p:spPr bwMode="auto">
          <a:xfrm>
            <a:off x="1616075" y="89868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4183967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103</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6030110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104</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0803100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105</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34487342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106</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143059824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107</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i="1" dirty="0"/>
              <a:t>?</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5330944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108</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3070789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109</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74014432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110</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41250632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111</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dirty="0" smtClean="0">
                <a:latin typeface="Arial" charset="0"/>
              </a:rPr>
              <a:t>Figure 12.20 The Silk Road</a:t>
            </a:r>
            <a:endParaRPr lang="en-US" dirty="0">
              <a:latin typeface="Arial" pitchFamily="34" charset="0"/>
              <a:cs typeface="Arial" pitchFamily="34" charset="0"/>
            </a:endParaRPr>
          </a:p>
        </p:txBody>
      </p:sp>
    </p:spTree>
    <p:extLst>
      <p:ext uri="{BB962C8B-B14F-4D97-AF65-F5344CB8AC3E}">
        <p14:creationId xmlns:p14="http://schemas.microsoft.com/office/powerpoint/2010/main" val="19191378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txBox="1">
            <a:spLocks noGrp="1" noChangeArrowheads="1"/>
          </p:cNvSpPr>
          <p:nvPr/>
        </p:nvSpPr>
        <p:spPr bwMode="auto">
          <a:xfrm>
            <a:off x="6865938" y="18024475"/>
            <a:ext cx="5249862" cy="949325"/>
          </a:xfrm>
          <a:prstGeom prst="rect">
            <a:avLst/>
          </a:prstGeom>
          <a:noFill/>
          <a:ln w="9525">
            <a:noFill/>
            <a:miter lim="800000"/>
            <a:headEnd/>
            <a:tailEnd/>
          </a:ln>
        </p:spPr>
        <p:txBody>
          <a:bodyPr lIns="177650" tIns="88825" rIns="177650" bIns="88825" anchor="b">
            <a:prstTxWarp prst="textNoShape">
              <a:avLst/>
            </a:prstTxWarp>
          </a:bodyPr>
          <a:lstStyle/>
          <a:p>
            <a:pPr algn="r" defTabSz="1776413" eaLnBrk="0" hangingPunct="0"/>
            <a:fld id="{BE50DC4E-D2FA-4D41-A442-CCAFB206DD76}" type="slidenum">
              <a:rPr lang="en-US" sz="2300"/>
              <a:pPr algn="r" defTabSz="1776413" eaLnBrk="0" hangingPunct="0"/>
              <a:t>112</a:t>
            </a:fld>
            <a:endParaRPr lang="en-US" sz="2300" dirty="0"/>
          </a:p>
        </p:txBody>
      </p:sp>
      <p:sp>
        <p:nvSpPr>
          <p:cNvPr id="168963" name="Rectangle 2"/>
          <p:cNvSpPr>
            <a:spLocks noGrp="1" noRot="1" noChangeAspect="1" noChangeArrowheads="1" noTextEdit="1"/>
          </p:cNvSpPr>
          <p:nvPr>
            <p:ph type="sldImg"/>
          </p:nvPr>
        </p:nvSpPr>
        <p:spPr bwMode="auto">
          <a:xfrm>
            <a:off x="1314450" y="1422400"/>
            <a:ext cx="9486900" cy="7115175"/>
          </a:xfrm>
          <a:prstGeom prst="rect">
            <a:avLst/>
          </a:prstGeom>
          <a:solidFill>
            <a:srgbClr val="FFFFFF"/>
          </a:solidFill>
          <a:ln>
            <a:solidFill>
              <a:srgbClr val="000000"/>
            </a:solidFill>
            <a:miter lim="800000"/>
            <a:headEnd/>
            <a:tailEnd/>
          </a:ln>
        </p:spPr>
      </p:sp>
      <p:sp>
        <p:nvSpPr>
          <p:cNvPr id="168964" name="Rectangle 3"/>
          <p:cNvSpPr>
            <a:spLocks noGrp="1" noChangeArrowheads="1"/>
          </p:cNvSpPr>
          <p:nvPr>
            <p:ph type="body" idx="1"/>
          </p:nvPr>
        </p:nvSpPr>
        <p:spPr bwMode="auto">
          <a:xfrm>
            <a:off x="1616075" y="9012238"/>
            <a:ext cx="8883650" cy="8539162"/>
          </a:xfrm>
          <a:prstGeom prst="rect">
            <a:avLst/>
          </a:prstGeom>
          <a:solidFill>
            <a:srgbClr val="FFFFFF"/>
          </a:solidFill>
          <a:ln>
            <a:solidFill>
              <a:srgbClr val="000000"/>
            </a:solidFill>
            <a:miter lim="800000"/>
            <a:headEnd/>
            <a:tailEnd/>
          </a:ln>
        </p:spPr>
        <p:txBody>
          <a:bodyPr lIns="175820" tIns="87910" rIns="175820" bIns="87910">
            <a:prstTxWarp prst="textNoShape">
              <a:avLst/>
            </a:prstTxWarp>
          </a:bodyPr>
          <a:lstStyle/>
          <a:p>
            <a:r>
              <a:rPr lang="en-US" sz="1200" b="1" kern="1200" dirty="0" smtClean="0">
                <a:solidFill>
                  <a:schemeClr val="tx1"/>
                </a:solidFill>
                <a:latin typeface="Times New Roman" charset="0"/>
                <a:ea typeface="+mn-ea"/>
                <a:cs typeface="+mn-cs"/>
              </a:rPr>
              <a:t>Student Misconceptions and Concerns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There are 24 chromosomes in the human genome. Students might initially find this confusing, as it is common knowledge that humans have 23 pairs of chromosomes. Consider making the statement that we have 24 different types of chromosomes and asking your students to explain why this is true.</a:t>
            </a:r>
          </a:p>
          <a:p>
            <a:r>
              <a:rPr lang="en-US" sz="1200" kern="1200" dirty="0" smtClean="0">
                <a:solidFill>
                  <a:schemeClr val="tx1"/>
                </a:solidFill>
                <a:latin typeface="Times New Roman" charset="0"/>
                <a:ea typeface="+mn-ea"/>
                <a:cs typeface="+mn-cs"/>
              </a:rPr>
              <a:t>2. The similarities of the genotypes and phenotypes of members of a human family tree are expected and understood by most students. Yet for many students, these same relationships are often poorly extrapolated to phylogenetic relationships of other groups. The use of genomics to test phylogenetic relationships is an enormously powerful tool used in modern systematics. Genomics is a significant test of the other overwhelming types of evidence for evolution.</a:t>
            </a:r>
          </a:p>
          <a:p>
            <a:r>
              <a:rPr lang="en-US" sz="1200" b="1" kern="1200" dirty="0" smtClean="0">
                <a:solidFill>
                  <a:schemeClr val="tx1"/>
                </a:solidFill>
                <a:latin typeface="Times New Roman" charset="0"/>
                <a:ea typeface="+mn-ea"/>
                <a:cs typeface="+mn-cs"/>
              </a:rPr>
              <a:t>Teaching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The first targets of genomics were prokaryotic pathogenic organisms. Consider asking your students in class to suggest why this was a good choice. Students may note that the genomes of these organisms are smaller than eukaryotes and that many of these organisms are of great medical significance.</a:t>
            </a:r>
          </a:p>
          <a:p>
            <a:r>
              <a:rPr lang="en-US" sz="1200" kern="1200" dirty="0" smtClean="0">
                <a:solidFill>
                  <a:schemeClr val="tx1"/>
                </a:solidFill>
                <a:latin typeface="Times New Roman" charset="0"/>
                <a:ea typeface="+mn-ea"/>
                <a:cs typeface="+mn-cs"/>
              </a:rPr>
              <a:t>2. The authors note that there are about 3 billion nucleotide pairs in the human genome. There are about 3 billion seconds in about 95 years. This simple reference might add meaning to the significance of these large numbers.</a:t>
            </a:r>
          </a:p>
          <a:p>
            <a:r>
              <a:rPr lang="en-US" sz="1200" kern="1200" dirty="0" smtClean="0">
                <a:solidFill>
                  <a:schemeClr val="tx1"/>
                </a:solidFill>
                <a:latin typeface="Times New Roman" charset="0"/>
                <a:ea typeface="+mn-ea"/>
                <a:cs typeface="+mn-cs"/>
              </a:rPr>
              <a:t>3. The main U.S. Department of Energy Office website in support of the Human Genome Project is found at genomics.energy.gov.</a:t>
            </a:r>
          </a:p>
          <a:p>
            <a:r>
              <a:rPr lang="en-US" sz="1200" kern="1200" dirty="0" smtClean="0">
                <a:solidFill>
                  <a:schemeClr val="tx1"/>
                </a:solidFill>
                <a:latin typeface="Times New Roman" charset="0"/>
                <a:ea typeface="+mn-ea"/>
                <a:cs typeface="+mn-cs"/>
              </a:rPr>
              <a:t>4. The website for the National Center for Biotechnology Information is www.ncbi.nlm.nih.gov. The center, established in 1988, serves as a national resource for biomedical information related to genomic data.</a:t>
            </a:r>
          </a:p>
          <a:p>
            <a:r>
              <a:rPr lang="en-US" sz="1200" kern="1200" dirty="0" smtClean="0">
                <a:solidFill>
                  <a:schemeClr val="tx1"/>
                </a:solidFill>
                <a:latin typeface="Times New Roman" charset="0"/>
                <a:ea typeface="+mn-ea"/>
                <a:cs typeface="+mn-cs"/>
              </a:rPr>
              <a:t>5. Challenge students to explain why a complete understanding of an organism’s genome and the resulting proteins produced is still not enough to understand the full biology of an organism. Challenge them to consider the role of the environment in development and physiology. (One striking example of the influence of the environment is that the sex of some reptiles is determined not by genetics, but by egg incubation temperature!)</a:t>
            </a:r>
          </a:p>
          <a:p>
            <a:r>
              <a:rPr lang="en-US" sz="1200" kern="1200" dirty="0" smtClean="0">
                <a:solidFill>
                  <a:schemeClr val="tx1"/>
                </a:solidFill>
                <a:latin typeface="Times New Roman" charset="0"/>
                <a:ea typeface="+mn-ea"/>
                <a:cs typeface="+mn-cs"/>
              </a:rPr>
              <a:t>6. With a better understanding of the diverse and still unknown roles of many sections of DNA, consider discussing some of the difficulties of “resurrecting” extinct organisms from incomplete DNA sequences.</a:t>
            </a:r>
          </a:p>
          <a:p>
            <a:r>
              <a:rPr lang="en-US" sz="1200" b="1" kern="1200" dirty="0" smtClean="0">
                <a:solidFill>
                  <a:schemeClr val="tx1"/>
                </a:solidFill>
                <a:latin typeface="Times New Roman" charset="0"/>
                <a:ea typeface="+mn-ea"/>
                <a:cs typeface="+mn-cs"/>
              </a:rPr>
              <a:t>Active Lecture Tips</a:t>
            </a:r>
            <a:endParaRPr lang="en-US" sz="1200" kern="1200" dirty="0" smtClean="0">
              <a:solidFill>
                <a:schemeClr val="tx1"/>
              </a:solidFill>
              <a:latin typeface="Times New Roman" charset="0"/>
              <a:ea typeface="+mn-ea"/>
              <a:cs typeface="+mn-cs"/>
            </a:endParaRPr>
          </a:p>
          <a:p>
            <a:r>
              <a:rPr lang="en-US" sz="1200" kern="1200" dirty="0" smtClean="0">
                <a:solidFill>
                  <a:schemeClr val="tx1"/>
                </a:solidFill>
                <a:latin typeface="Times New Roman" charset="0"/>
                <a:ea typeface="+mn-ea"/>
                <a:cs typeface="+mn-cs"/>
              </a:rPr>
              <a:t>1. See the Activity </a:t>
            </a:r>
            <a:r>
              <a:rPr lang="en-US" sz="1200" i="1" kern="1200" dirty="0" smtClean="0">
                <a:solidFill>
                  <a:schemeClr val="tx1"/>
                </a:solidFill>
                <a:latin typeface="Times New Roman" charset="0"/>
                <a:ea typeface="+mn-ea"/>
                <a:cs typeface="+mn-cs"/>
              </a:rPr>
              <a:t>Personal Genomics: Would You Give Your DNA Away?</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r>
              <a:rPr lang="en-US" sz="1200" kern="1200" dirty="0" smtClean="0">
                <a:solidFill>
                  <a:schemeClr val="tx1"/>
                </a:solidFill>
                <a:latin typeface="Times New Roman" charset="0"/>
                <a:ea typeface="+mn-ea"/>
                <a:cs typeface="+mn-cs"/>
              </a:rPr>
              <a:t>2. See the </a:t>
            </a:r>
            <a:r>
              <a:rPr lang="en-US" sz="1200" i="1" kern="1200" dirty="0" smtClean="0">
                <a:solidFill>
                  <a:schemeClr val="tx1"/>
                </a:solidFill>
                <a:latin typeface="Times New Roman" charset="0"/>
                <a:ea typeface="+mn-ea"/>
                <a:cs typeface="+mn-cs"/>
              </a:rPr>
              <a:t>Media Review: “Learn.Genetics” Genetic Science Learning Center from the University of Utah</a:t>
            </a:r>
            <a:r>
              <a:rPr lang="en-US" sz="1200" kern="1200" dirty="0" smtClean="0">
                <a:solidFill>
                  <a:schemeClr val="tx1"/>
                </a:solidFill>
                <a:latin typeface="Times New Roman" charset="0"/>
                <a:ea typeface="+mn-ea"/>
                <a:cs typeface="+mn-cs"/>
              </a:rPr>
              <a:t> on the Instructor Exchange. Visit the Instructor Exchange in the </a:t>
            </a:r>
            <a:r>
              <a:rPr lang="en-US" sz="1200" kern="1200" dirty="0" err="1" smtClean="0">
                <a:solidFill>
                  <a:schemeClr val="tx1"/>
                </a:solidFill>
                <a:latin typeface="Times New Roman" charset="0"/>
                <a:ea typeface="+mn-ea"/>
                <a:cs typeface="+mn-cs"/>
              </a:rPr>
              <a:t>MasteringBiology</a:t>
            </a:r>
            <a:r>
              <a:rPr lang="en-US" sz="1200" kern="1200" dirty="0" smtClean="0">
                <a:solidFill>
                  <a:schemeClr val="tx1"/>
                </a:solidFill>
                <a:latin typeface="Times New Roman" charset="0"/>
                <a:ea typeface="+mn-ea"/>
                <a:cs typeface="+mn-cs"/>
              </a:rPr>
              <a:t> instructor resource area for a description of this activity.</a:t>
            </a:r>
          </a:p>
          <a:p>
            <a:pPr>
              <a:spcBef>
                <a:spcPct val="0"/>
              </a:spcBef>
            </a:pPr>
            <a:endParaRPr lang="en-US" dirty="0">
              <a:latin typeface="Times New Roman" pitchFamily="-108" charset="0"/>
            </a:endParaRPr>
          </a:p>
        </p:txBody>
      </p:sp>
    </p:spTree>
    <p:extLst>
      <p:ext uri="{BB962C8B-B14F-4D97-AF65-F5344CB8AC3E}">
        <p14:creationId xmlns:p14="http://schemas.microsoft.com/office/powerpoint/2010/main" val="2984663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87383" y="1227909"/>
            <a:ext cx="8543108" cy="494905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61825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32959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81003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073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01926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7729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32529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92527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42699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03951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43110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7383" y="365126"/>
            <a:ext cx="8543108" cy="978729"/>
          </a:xfrm>
        </p:spPr>
        <p:txBody>
          <a:bodyPr/>
          <a:lstStyle>
            <a:lvl1pPr>
              <a:defRPr/>
            </a:lvl1pPr>
          </a:lstStyle>
          <a:p>
            <a:r>
              <a:rPr lang="en-US" dirty="0" smtClean="0"/>
              <a:t>Click to edit M</a:t>
            </a:r>
            <a:br>
              <a:rPr lang="en-US" dirty="0" smtClean="0"/>
            </a:br>
            <a:r>
              <a:rPr lang="en-US" dirty="0" smtClean="0"/>
              <a:t>aster title style</a:t>
            </a:r>
            <a:endParaRPr lang="en-US" dirty="0"/>
          </a:p>
        </p:txBody>
      </p:sp>
      <p:sp>
        <p:nvSpPr>
          <p:cNvPr id="3" name="Content Placeholder 2"/>
          <p:cNvSpPr>
            <a:spLocks noGrp="1"/>
          </p:cNvSpPr>
          <p:nvPr>
            <p:ph idx="1"/>
          </p:nvPr>
        </p:nvSpPr>
        <p:spPr>
          <a:xfrm>
            <a:off x="287383" y="1476103"/>
            <a:ext cx="8543108" cy="47008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88729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8400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69741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94173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84773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22608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0069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52367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96132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75550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49045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858657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50802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76856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2941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696663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843158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893961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7283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48266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65375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84971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8981827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522433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629808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345837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337940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39354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33958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875224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415957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514941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57680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0999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411089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78442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1948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044840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56995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01058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27405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108003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1731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4670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02792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08700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033643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theme" Target="../theme/theme54.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83" y="132522"/>
            <a:ext cx="8543108" cy="958863"/>
          </a:xfrm>
          <a:prstGeom prst="rect">
            <a:avLst/>
          </a:prstGeom>
        </p:spPr>
        <p:txBody>
          <a:bodyPr vert="horz" wrap="square" lIns="91440" tIns="45720" rIns="91440" bIns="45720" rtlCol="0" anchor="ctr"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7383" y="1227909"/>
            <a:ext cx="8543108" cy="4949054"/>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064844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sldNum="0" hdr="0" dt="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1200"/>
        </a:spcAft>
        <a:buClr>
          <a:srgbClr val="0070C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Clr>
          <a:srgbClr val="0070C0"/>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058982225"/>
      </p:ext>
    </p:extLst>
  </p:cSld>
  <p:clrMap bg1="lt1" tx1="dk1" bg2="lt2" tx2="dk2" accent1="accent1" accent2="accent2" accent3="accent3" accent4="accent4" accent5="accent5" accent6="accent6" hlink="hlink" folHlink="folHlink"/>
  <p:sldLayoutIdLst>
    <p:sldLayoutId id="214748371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467936826"/>
      </p:ext>
    </p:extLst>
  </p:cSld>
  <p:clrMap bg1="lt1" tx1="dk1" bg2="lt2" tx2="dk2" accent1="accent1" accent2="accent2" accent3="accent3" accent4="accent4" accent5="accent5" accent6="accent6" hlink="hlink" folHlink="folHlink"/>
  <p:sldLayoutIdLst>
    <p:sldLayoutId id="214748371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432173517"/>
      </p:ext>
    </p:extLst>
  </p:cSld>
  <p:clrMap bg1="lt1" tx1="dk1" bg2="lt2" tx2="dk2" accent1="accent1" accent2="accent2" accent3="accent3" accent4="accent4" accent5="accent5" accent6="accent6" hlink="hlink" folHlink="folHlink"/>
  <p:sldLayoutIdLst>
    <p:sldLayoutId id="214748372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281459741"/>
      </p:ext>
    </p:extLst>
  </p:cSld>
  <p:clrMap bg1="lt1" tx1="dk1" bg2="lt2" tx2="dk2" accent1="accent1" accent2="accent2" accent3="accent3" accent4="accent4" accent5="accent5" accent6="accent6" hlink="hlink" folHlink="folHlink"/>
  <p:sldLayoutIdLst>
    <p:sldLayoutId id="214748372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625917612"/>
      </p:ext>
    </p:extLst>
  </p:cSld>
  <p:clrMap bg1="lt1" tx1="dk1" bg2="lt2" tx2="dk2" accent1="accent1" accent2="accent2" accent3="accent3" accent4="accent4" accent5="accent5" accent6="accent6" hlink="hlink" folHlink="folHlink"/>
  <p:sldLayoutIdLst>
    <p:sldLayoutId id="214748372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642325963"/>
      </p:ext>
    </p:extLst>
  </p:cSld>
  <p:clrMap bg1="lt1" tx1="dk1" bg2="lt2" tx2="dk2" accent1="accent1" accent2="accent2" accent3="accent3" accent4="accent4" accent5="accent5" accent6="accent6" hlink="hlink" folHlink="folHlink"/>
  <p:sldLayoutIdLst>
    <p:sldLayoutId id="214748372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752866769"/>
      </p:ext>
    </p:extLst>
  </p:cSld>
  <p:clrMap bg1="lt1" tx1="dk1" bg2="lt2" tx2="dk2" accent1="accent1" accent2="accent2" accent3="accent3" accent4="accent4" accent5="accent5" accent6="accent6" hlink="hlink" folHlink="folHlink"/>
  <p:sldLayoutIdLst>
    <p:sldLayoutId id="214748372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785855978"/>
      </p:ext>
    </p:extLst>
  </p:cSld>
  <p:clrMap bg1="lt1" tx1="dk1" bg2="lt2" tx2="dk2" accent1="accent1" accent2="accent2" accent3="accent3" accent4="accent4" accent5="accent5" accent6="accent6" hlink="hlink" folHlink="folHlink"/>
  <p:sldLayoutIdLst>
    <p:sldLayoutId id="214748373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043711569"/>
      </p:ext>
    </p:extLst>
  </p:cSld>
  <p:clrMap bg1="lt1" tx1="dk1" bg2="lt2" tx2="dk2" accent1="accent1" accent2="accent2" accent3="accent3" accent4="accent4" accent5="accent5" accent6="accent6" hlink="hlink" folHlink="folHlink"/>
  <p:sldLayoutIdLst>
    <p:sldLayoutId id="214748373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663478678"/>
      </p:ext>
    </p:extLst>
  </p:cSld>
  <p:clrMap bg1="lt1" tx1="dk1" bg2="lt2" tx2="dk2" accent1="accent1" accent2="accent2" accent3="accent3" accent4="accent4" accent5="accent5" accent6="accent6" hlink="hlink" folHlink="folHlink"/>
  <p:sldLayoutIdLst>
    <p:sldLayoutId id="214748373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399452115"/>
      </p:ext>
    </p:extLst>
  </p:cSld>
  <p:clrMap bg1="lt1" tx1="dk1" bg2="lt2" tx2="dk2" accent1="accent1" accent2="accent2" accent3="accent3" accent4="accent4" accent5="accent5" accent6="accent6" hlink="hlink" folHlink="folHlink"/>
  <p:sldLayoutIdLst>
    <p:sldLayoutId id="214748370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816052709"/>
      </p:ext>
    </p:extLst>
  </p:cSld>
  <p:clrMap bg1="lt1" tx1="dk1" bg2="lt2" tx2="dk2" accent1="accent1" accent2="accent2" accent3="accent3" accent4="accent4" accent5="accent5" accent6="accent6" hlink="hlink" folHlink="folHlink"/>
  <p:sldLayoutIdLst>
    <p:sldLayoutId id="214748373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452576013"/>
      </p:ext>
    </p:extLst>
  </p:cSld>
  <p:clrMap bg1="lt1" tx1="dk1" bg2="lt2" tx2="dk2" accent1="accent1" accent2="accent2" accent3="accent3" accent4="accent4" accent5="accent5" accent6="accent6" hlink="hlink" folHlink="folHlink"/>
  <p:sldLayoutIdLst>
    <p:sldLayoutId id="214748373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508016497"/>
      </p:ext>
    </p:extLst>
  </p:cSld>
  <p:clrMap bg1="lt1" tx1="dk1" bg2="lt2" tx2="dk2" accent1="accent1" accent2="accent2" accent3="accent3" accent4="accent4" accent5="accent5" accent6="accent6" hlink="hlink" folHlink="folHlink"/>
  <p:sldLayoutIdLst>
    <p:sldLayoutId id="214748374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543347173"/>
      </p:ext>
    </p:extLst>
  </p:cSld>
  <p:clrMap bg1="lt1" tx1="dk1" bg2="lt2" tx2="dk2" accent1="accent1" accent2="accent2" accent3="accent3" accent4="accent4" accent5="accent5" accent6="accent6" hlink="hlink" folHlink="folHlink"/>
  <p:sldLayoutIdLst>
    <p:sldLayoutId id="214748374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915689608"/>
      </p:ext>
    </p:extLst>
  </p:cSld>
  <p:clrMap bg1="lt1" tx1="dk1" bg2="lt2" tx2="dk2" accent1="accent1" accent2="accent2" accent3="accent3" accent4="accent4" accent5="accent5" accent6="accent6" hlink="hlink" folHlink="folHlink"/>
  <p:sldLayoutIdLst>
    <p:sldLayoutId id="214748374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242141628"/>
      </p:ext>
    </p:extLst>
  </p:cSld>
  <p:clrMap bg1="lt1" tx1="dk1" bg2="lt2" tx2="dk2" accent1="accent1" accent2="accent2" accent3="accent3" accent4="accent4" accent5="accent5" accent6="accent6" hlink="hlink" folHlink="folHlink"/>
  <p:sldLayoutIdLst>
    <p:sldLayoutId id="214748374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833076208"/>
      </p:ext>
    </p:extLst>
  </p:cSld>
  <p:clrMap bg1="lt1" tx1="dk1" bg2="lt2" tx2="dk2" accent1="accent1" accent2="accent2" accent3="accent3" accent4="accent4" accent5="accent5" accent6="accent6" hlink="hlink" folHlink="folHlink"/>
  <p:sldLayoutIdLst>
    <p:sldLayoutId id="214748374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492131337"/>
      </p:ext>
    </p:extLst>
  </p:cSld>
  <p:clrMap bg1="lt1" tx1="dk1" bg2="lt2" tx2="dk2" accent1="accent1" accent2="accent2" accent3="accent3" accent4="accent4" accent5="accent5" accent6="accent6" hlink="hlink" folHlink="folHlink"/>
  <p:sldLayoutIdLst>
    <p:sldLayoutId id="214748375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774308356"/>
      </p:ext>
    </p:extLst>
  </p:cSld>
  <p:clrMap bg1="lt1" tx1="dk1" bg2="lt2" tx2="dk2" accent1="accent1" accent2="accent2" accent3="accent3" accent4="accent4" accent5="accent5" accent6="accent6" hlink="hlink" folHlink="folHlink"/>
  <p:sldLayoutIdLst>
    <p:sldLayoutId id="214748375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459441794"/>
      </p:ext>
    </p:extLst>
  </p:cSld>
  <p:clrMap bg1="lt1" tx1="dk1" bg2="lt2" tx2="dk2" accent1="accent1" accent2="accent2" accent3="accent3" accent4="accent4" accent5="accent5" accent6="accent6" hlink="hlink" folHlink="folHlink"/>
  <p:sldLayoutIdLst>
    <p:sldLayoutId id="214748375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4198428372"/>
      </p:ext>
    </p:extLst>
  </p:cSld>
  <p:clrMap bg1="lt1" tx1="dk1" bg2="lt2" tx2="dk2" accent1="accent1" accent2="accent2" accent3="accent3" accent4="accent4" accent5="accent5" accent6="accent6" hlink="hlink" folHlink="folHlink"/>
  <p:sldLayoutIdLst>
    <p:sldLayoutId id="214748370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189123182"/>
      </p:ext>
    </p:extLst>
  </p:cSld>
  <p:clrMap bg1="lt1" tx1="dk1" bg2="lt2" tx2="dk2" accent1="accent1" accent2="accent2" accent3="accent3" accent4="accent4" accent5="accent5" accent6="accent6" hlink="hlink" folHlink="folHlink"/>
  <p:sldLayoutIdLst>
    <p:sldLayoutId id="214748375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651081985"/>
      </p:ext>
    </p:extLst>
  </p:cSld>
  <p:clrMap bg1="lt1" tx1="dk1" bg2="lt2" tx2="dk2" accent1="accent1" accent2="accent2" accent3="accent3" accent4="accent4" accent5="accent5" accent6="accent6" hlink="hlink" folHlink="folHlink"/>
  <p:sldLayoutIdLst>
    <p:sldLayoutId id="214748375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451885571"/>
      </p:ext>
    </p:extLst>
  </p:cSld>
  <p:clrMap bg1="lt1" tx1="dk1" bg2="lt2" tx2="dk2" accent1="accent1" accent2="accent2" accent3="accent3" accent4="accent4" accent5="accent5" accent6="accent6" hlink="hlink" folHlink="folHlink"/>
  <p:sldLayoutIdLst>
    <p:sldLayoutId id="214748376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682459470"/>
      </p:ext>
    </p:extLst>
  </p:cSld>
  <p:clrMap bg1="lt1" tx1="dk1" bg2="lt2" tx2="dk2" accent1="accent1" accent2="accent2" accent3="accent3" accent4="accent4" accent5="accent5" accent6="accent6" hlink="hlink" folHlink="folHlink"/>
  <p:sldLayoutIdLst>
    <p:sldLayoutId id="214748376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218734469"/>
      </p:ext>
    </p:extLst>
  </p:cSld>
  <p:clrMap bg1="lt1" tx1="dk1" bg2="lt2" tx2="dk2" accent1="accent1" accent2="accent2" accent3="accent3" accent4="accent4" accent5="accent5" accent6="accent6" hlink="hlink" folHlink="folHlink"/>
  <p:sldLayoutIdLst>
    <p:sldLayoutId id="214748376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307744512"/>
      </p:ext>
    </p:extLst>
  </p:cSld>
  <p:clrMap bg1="lt1" tx1="dk1" bg2="lt2" tx2="dk2" accent1="accent1" accent2="accent2" accent3="accent3" accent4="accent4" accent5="accent5" accent6="accent6" hlink="hlink" folHlink="folHlink"/>
  <p:sldLayoutIdLst>
    <p:sldLayoutId id="214748376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686223391"/>
      </p:ext>
    </p:extLst>
  </p:cSld>
  <p:clrMap bg1="lt1" tx1="dk1" bg2="lt2" tx2="dk2" accent1="accent1" accent2="accent2" accent3="accent3" accent4="accent4" accent5="accent5" accent6="accent6" hlink="hlink" folHlink="folHlink"/>
  <p:sldLayoutIdLst>
    <p:sldLayoutId id="214748376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036490796"/>
      </p:ext>
    </p:extLst>
  </p:cSld>
  <p:clrMap bg1="lt1" tx1="dk1" bg2="lt2" tx2="dk2" accent1="accent1" accent2="accent2" accent3="accent3" accent4="accent4" accent5="accent5" accent6="accent6" hlink="hlink" folHlink="folHlink"/>
  <p:sldLayoutIdLst>
    <p:sldLayoutId id="214748377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780368759"/>
      </p:ext>
    </p:extLst>
  </p:cSld>
  <p:clrMap bg1="lt1" tx1="dk1" bg2="lt2" tx2="dk2" accent1="accent1" accent2="accent2" accent3="accent3" accent4="accent4" accent5="accent5" accent6="accent6" hlink="hlink" folHlink="folHlink"/>
  <p:sldLayoutIdLst>
    <p:sldLayoutId id="214748377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123325138"/>
      </p:ext>
    </p:extLst>
  </p:cSld>
  <p:clrMap bg1="lt1" tx1="dk1" bg2="lt2" tx2="dk2" accent1="accent1" accent2="accent2" accent3="accent3" accent4="accent4" accent5="accent5" accent6="accent6" hlink="hlink" folHlink="folHlink"/>
  <p:sldLayoutIdLst>
    <p:sldLayoutId id="214748377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309262461"/>
      </p:ext>
    </p:extLst>
  </p:cSld>
  <p:clrMap bg1="lt1" tx1="dk1" bg2="lt2" tx2="dk2" accent1="accent1" accent2="accent2" accent3="accent3" accent4="accent4" accent5="accent5" accent6="accent6" hlink="hlink" folHlink="folHlink"/>
  <p:sldLayoutIdLst>
    <p:sldLayoutId id="214748370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028156923"/>
      </p:ext>
    </p:extLst>
  </p:cSld>
  <p:clrMap bg1="lt1" tx1="dk1" bg2="lt2" tx2="dk2" accent1="accent1" accent2="accent2" accent3="accent3" accent4="accent4" accent5="accent5" accent6="accent6" hlink="hlink" folHlink="folHlink"/>
  <p:sldLayoutIdLst>
    <p:sldLayoutId id="214748377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081445852"/>
      </p:ext>
    </p:extLst>
  </p:cSld>
  <p:clrMap bg1="lt1" tx1="dk1" bg2="lt2" tx2="dk2" accent1="accent1" accent2="accent2" accent3="accent3" accent4="accent4" accent5="accent5" accent6="accent6" hlink="hlink" folHlink="folHlink"/>
  <p:sldLayoutIdLst>
    <p:sldLayoutId id="214748377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641149292"/>
      </p:ext>
    </p:extLst>
  </p:cSld>
  <p:clrMap bg1="lt1" tx1="dk1" bg2="lt2" tx2="dk2" accent1="accent1" accent2="accent2" accent3="accent3" accent4="accent4" accent5="accent5" accent6="accent6" hlink="hlink" folHlink="folHlink"/>
  <p:sldLayoutIdLst>
    <p:sldLayoutId id="214748378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889696424"/>
      </p:ext>
    </p:extLst>
  </p:cSld>
  <p:clrMap bg1="lt1" tx1="dk1" bg2="lt2" tx2="dk2" accent1="accent1" accent2="accent2" accent3="accent3" accent4="accent4" accent5="accent5" accent6="accent6" hlink="hlink" folHlink="folHlink"/>
  <p:sldLayoutIdLst>
    <p:sldLayoutId id="214748378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043375881"/>
      </p:ext>
    </p:extLst>
  </p:cSld>
  <p:clrMap bg1="lt1" tx1="dk1" bg2="lt2" tx2="dk2" accent1="accent1" accent2="accent2" accent3="accent3" accent4="accent4" accent5="accent5" accent6="accent6" hlink="hlink" folHlink="folHlink"/>
  <p:sldLayoutIdLst>
    <p:sldLayoutId id="214748378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572109888"/>
      </p:ext>
    </p:extLst>
  </p:cSld>
  <p:clrMap bg1="lt1" tx1="dk1" bg2="lt2" tx2="dk2" accent1="accent1" accent2="accent2" accent3="accent3" accent4="accent4" accent5="accent5" accent6="accent6" hlink="hlink" folHlink="folHlink"/>
  <p:sldLayoutIdLst>
    <p:sldLayoutId id="214748378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040827563"/>
      </p:ext>
    </p:extLst>
  </p:cSld>
  <p:clrMap bg1="lt1" tx1="dk1" bg2="lt2" tx2="dk2" accent1="accent1" accent2="accent2" accent3="accent3" accent4="accent4" accent5="accent5" accent6="accent6" hlink="hlink" folHlink="folHlink"/>
  <p:sldLayoutIdLst>
    <p:sldLayoutId id="214748378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112854442"/>
      </p:ext>
    </p:extLst>
  </p:cSld>
  <p:clrMap bg1="lt1" tx1="dk1" bg2="lt2" tx2="dk2" accent1="accent1" accent2="accent2" accent3="accent3" accent4="accent4" accent5="accent5" accent6="accent6" hlink="hlink" folHlink="folHlink"/>
  <p:sldLayoutIdLst>
    <p:sldLayoutId id="214748379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497024516"/>
      </p:ext>
    </p:extLst>
  </p:cSld>
  <p:clrMap bg1="lt1" tx1="dk1" bg2="lt2" tx2="dk2" accent1="accent1" accent2="accent2" accent3="accent3" accent4="accent4" accent5="accent5" accent6="accent6" hlink="hlink" folHlink="folHlink"/>
  <p:sldLayoutIdLst>
    <p:sldLayoutId id="214748379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558887211"/>
      </p:ext>
    </p:extLst>
  </p:cSld>
  <p:clrMap bg1="lt1" tx1="dk1" bg2="lt2" tx2="dk2" accent1="accent1" accent2="accent2" accent3="accent3" accent4="accent4" accent5="accent5" accent6="accent6" hlink="hlink" folHlink="folHlink"/>
  <p:sldLayoutIdLst>
    <p:sldLayoutId id="214748379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157370496"/>
      </p:ext>
    </p:extLst>
  </p:cSld>
  <p:clrMap bg1="lt1" tx1="dk1" bg2="lt2" tx2="dk2" accent1="accent1" accent2="accent2" accent3="accent3" accent4="accent4" accent5="accent5" accent6="accent6" hlink="hlink" folHlink="folHlink"/>
  <p:sldLayoutIdLst>
    <p:sldLayoutId id="214748370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799884513"/>
      </p:ext>
    </p:extLst>
  </p:cSld>
  <p:clrMap bg1="lt1" tx1="dk1" bg2="lt2" tx2="dk2" accent1="accent1" accent2="accent2" accent3="accent3" accent4="accent4" accent5="accent5" accent6="accent6" hlink="hlink" folHlink="folHlink"/>
  <p:sldLayoutIdLst>
    <p:sldLayoutId id="214748379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526366841"/>
      </p:ext>
    </p:extLst>
  </p:cSld>
  <p:clrMap bg1="lt1" tx1="dk1" bg2="lt2" tx2="dk2" accent1="accent1" accent2="accent2" accent3="accent3" accent4="accent4" accent5="accent5" accent6="accent6" hlink="hlink" folHlink="folHlink"/>
  <p:sldLayoutIdLst>
    <p:sldLayoutId id="214748379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524661795"/>
      </p:ext>
    </p:extLst>
  </p:cSld>
  <p:clrMap bg1="lt1" tx1="dk1" bg2="lt2" tx2="dk2" accent1="accent1" accent2="accent2" accent3="accent3" accent4="accent4" accent5="accent5" accent6="accent6" hlink="hlink" folHlink="folHlink"/>
  <p:sldLayoutIdLst>
    <p:sldLayoutId id="214748380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582235846"/>
      </p:ext>
    </p:extLst>
  </p:cSld>
  <p:clrMap bg1="lt1" tx1="dk1" bg2="lt2" tx2="dk2" accent1="accent1" accent2="accent2" accent3="accent3" accent4="accent4" accent5="accent5" accent6="accent6" hlink="hlink" folHlink="folHlink"/>
  <p:sldLayoutIdLst>
    <p:sldLayoutId id="214748380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656416312"/>
      </p:ext>
    </p:extLst>
  </p:cSld>
  <p:clrMap bg1="lt1" tx1="dk1" bg2="lt2" tx2="dk2" accent1="accent1" accent2="accent2" accent3="accent3" accent4="accent4" accent5="accent5" accent6="accent6" hlink="hlink" folHlink="folHlink"/>
  <p:sldLayoutIdLst>
    <p:sldLayoutId id="214748380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3513827918"/>
      </p:ext>
    </p:extLst>
  </p:cSld>
  <p:clrMap bg1="lt1" tx1="dk1" bg2="lt2" tx2="dk2" accent1="accent1" accent2="accent2" accent3="accent3" accent4="accent4" accent5="accent5" accent6="accent6" hlink="hlink" folHlink="folHlink"/>
  <p:sldLayoutIdLst>
    <p:sldLayoutId id="214748370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4148995537"/>
      </p:ext>
    </p:extLst>
  </p:cSld>
  <p:clrMap bg1="lt1" tx1="dk1" bg2="lt2" tx2="dk2" accent1="accent1" accent2="accent2" accent3="accent3" accent4="accent4" accent5="accent5" accent6="accent6" hlink="hlink" folHlink="folHlink"/>
  <p:sldLayoutIdLst>
    <p:sldLayoutId id="214748371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550339673"/>
      </p:ext>
    </p:extLst>
  </p:cSld>
  <p:clrMap bg1="lt1" tx1="dk1" bg2="lt2" tx2="dk2" accent1="accent1" accent2="accent2" accent3="accent3" accent4="accent4" accent5="accent5" accent6="accent6" hlink="hlink" folHlink="folHlink"/>
  <p:sldLayoutIdLst>
    <p:sldLayoutId id="214748371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6973" y="6582040"/>
            <a:ext cx="2895600"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lstStyle/>
          <a:p>
            <a:pPr eaLnBrk="0" hangingPunct="0"/>
            <a:r>
              <a:rPr lang="en-US" sz="900" dirty="0">
                <a:solidFill>
                  <a:srgbClr val="000000"/>
                </a:solidFill>
                <a:latin typeface="Arial" charset="0"/>
                <a:ea typeface="ＭＳ Ｐゴシック" charset="0"/>
              </a:rPr>
              <a:t>© </a:t>
            </a:r>
            <a:r>
              <a:rPr lang="en-US" sz="900" dirty="0" smtClean="0">
                <a:solidFill>
                  <a:srgbClr val="000000"/>
                </a:solidFill>
                <a:latin typeface="Arial" charset="0"/>
                <a:ea typeface="ＭＳ Ｐゴシック" charset="0"/>
              </a:rPr>
              <a:t>2016 </a:t>
            </a:r>
            <a:r>
              <a:rPr lang="en-US" sz="900" dirty="0">
                <a:solidFill>
                  <a:srgbClr val="000000"/>
                </a:solidFill>
                <a:latin typeface="Arial" charset="0"/>
                <a:ea typeface="ＭＳ Ｐゴシック" charset="0"/>
              </a:rPr>
              <a:t>Pearson Education, Inc.</a:t>
            </a:r>
          </a:p>
        </p:txBody>
      </p:sp>
    </p:spTree>
    <p:extLst>
      <p:ext uri="{BB962C8B-B14F-4D97-AF65-F5344CB8AC3E}">
        <p14:creationId xmlns:p14="http://schemas.microsoft.com/office/powerpoint/2010/main" val="2565239662"/>
      </p:ext>
    </p:extLst>
  </p:cSld>
  <p:clrMap bg1="lt1" tx1="dk1" bg2="lt2" tx2="dk2" accent1="accent1" accent2="accent2" accent3="accent3" accent4="accent4" accent5="accent5" accent6="accent6" hlink="hlink" folHlink="folHlink"/>
  <p:sldLayoutIdLst>
    <p:sldLayoutId id="214748371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84" charset="0"/>
        </a:defRPr>
      </a:lvl6pPr>
      <a:lvl7pPr marL="914400" algn="ctr" rtl="0" fontAlgn="base">
        <a:spcBef>
          <a:spcPct val="0"/>
        </a:spcBef>
        <a:spcAft>
          <a:spcPct val="0"/>
        </a:spcAft>
        <a:defRPr sz="4400">
          <a:solidFill>
            <a:schemeClr val="tx2"/>
          </a:solidFill>
          <a:latin typeface="Times" pitchFamily="84" charset="0"/>
        </a:defRPr>
      </a:lvl7pPr>
      <a:lvl8pPr marL="1371600" algn="ctr" rtl="0" fontAlgn="base">
        <a:spcBef>
          <a:spcPct val="0"/>
        </a:spcBef>
        <a:spcAft>
          <a:spcPct val="0"/>
        </a:spcAft>
        <a:defRPr sz="4400">
          <a:solidFill>
            <a:schemeClr val="tx2"/>
          </a:solidFill>
          <a:latin typeface="Times" pitchFamily="84" charset="0"/>
        </a:defRPr>
      </a:lvl8pPr>
      <a:lvl9pPr marL="1828800" algn="ctr" rtl="0" fontAlgn="base">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8.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 Id="rId3" Type="http://schemas.openxmlformats.org/officeDocument/2006/relationships/image" Target="../media/image34.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8.xml"/><Relationship Id="rId3" Type="http://schemas.openxmlformats.org/officeDocument/2006/relationships/image" Target="../media/image35.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9.xml"/><Relationship Id="rId3" Type="http://schemas.openxmlformats.org/officeDocument/2006/relationships/image" Target="../media/image36.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8.xml"/><Relationship Id="rId3" Type="http://schemas.openxmlformats.org/officeDocument/2006/relationships/image" Target="../media/image46.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3.xml"/><Relationship Id="rId3" Type="http://schemas.openxmlformats.org/officeDocument/2006/relationships/image" Target="../media/image47.pn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hyperlink" Target="https://www.npr.org/sections/health-shots/2018/11/26/670752865/chinese-scientist-says-hes-first-to-genetically-edit-babies" TargetMode="External"/><Relationship Id="rId5" Type="http://schemas.openxmlformats.org/officeDocument/2006/relationships/image" Target="../media/image29.png"/><Relationship Id="rId1" Type="http://schemas.microsoft.com/office/2007/relationships/media" Target="../media/media3.mp3"/><Relationship Id="rId2" Type="http://schemas.openxmlformats.org/officeDocument/2006/relationships/audio" Target="../media/media3.mp3"/></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5.xml"/><Relationship Id="rId3" Type="http://schemas.openxmlformats.org/officeDocument/2006/relationships/image" Target="../media/image48.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6.xml"/><Relationship Id="rId3" Type="http://schemas.openxmlformats.org/officeDocument/2006/relationships/image" Target="../media/image49.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8.xml"/><Relationship Id="rId3" Type="http://schemas.openxmlformats.org/officeDocument/2006/relationships/image" Target="../media/image50.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7.xml"/><Relationship Id="rId3" Type="http://schemas.openxmlformats.org/officeDocument/2006/relationships/image" Target="../media/image52.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9.xml"/><Relationship Id="rId3" Type="http://schemas.openxmlformats.org/officeDocument/2006/relationships/image" Target="../media/image53.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4.xml"/><Relationship Id="rId3" Type="http://schemas.openxmlformats.org/officeDocument/2006/relationships/image" Target="../media/image54.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5.xml"/><Relationship Id="rId3" Type="http://schemas.openxmlformats.org/officeDocument/2006/relationships/image" Target="../media/image55.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6.xml"/><Relationship Id="rId3" Type="http://schemas.openxmlformats.org/officeDocument/2006/relationships/image" Target="../media/image56.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7.xml"/><Relationship Id="rId3" Type="http://schemas.openxmlformats.org/officeDocument/2006/relationships/image" Target="../media/image57.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8.xml"/><Relationship Id="rId3" Type="http://schemas.openxmlformats.org/officeDocument/2006/relationships/image" Target="../media/image58.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9.xml"/><Relationship Id="rId3" Type="http://schemas.openxmlformats.org/officeDocument/2006/relationships/image" Target="../media/image59.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0.xml"/><Relationship Id="rId3" Type="http://schemas.openxmlformats.org/officeDocument/2006/relationships/image" Target="../media/image6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17.xml"/><Relationship Id="rId5" Type="http://schemas.openxmlformats.org/officeDocument/2006/relationships/image" Target="../media/image13.png"/><Relationship Id="rId1" Type="http://schemas.microsoft.com/office/2007/relationships/media" Target="../media/media1.mp4"/><Relationship Id="rId2" Type="http://schemas.openxmlformats.org/officeDocument/2006/relationships/video" Target="../media/media1.mp4"/></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16.png"/><Relationship Id="rId1" Type="http://schemas.microsoft.com/office/2007/relationships/media" Target="../media/media2.mp4"/><Relationship Id="rId2" Type="http://schemas.openxmlformats.org/officeDocument/2006/relationships/video" Target="../media/media2.mp4"/></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2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2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2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2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2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s://www.wnycstudios.org/shows/radiolab/podcasts" TargetMode="External"/><Relationship Id="rId5" Type="http://schemas.openxmlformats.org/officeDocument/2006/relationships/image" Target="../media/image29.png"/><Relationship Id="rId1" Type="http://schemas.microsoft.com/office/2007/relationships/media" Target="file://localhost/Users/user/Downloads/radiolab_podcast15crispr.mp3" TargetMode="External"/><Relationship Id="rId2" Type="http://schemas.openxmlformats.org/officeDocument/2006/relationships/audio" Target="file://localhost/Users/user/Downloads/radiolab_podcast15crispr.mp3"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3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3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3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3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3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3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 Id="rId3" Type="http://schemas.openxmlformats.org/officeDocument/2006/relationships/image" Target="../media/image3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image" Target="../media/image3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 Id="rId3" Type="http://schemas.openxmlformats.org/officeDocument/2006/relationships/image" Target="../media/image3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image" Target="../media/image39.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 Id="rId3" Type="http://schemas.openxmlformats.org/officeDocument/2006/relationships/image" Target="../media/image40.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 Id="rId3" Type="http://schemas.openxmlformats.org/officeDocument/2006/relationships/image" Target="../media/image4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 Id="rId3" Type="http://schemas.openxmlformats.org/officeDocument/2006/relationships/image" Target="../media/image42.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8.xml"/><Relationship Id="rId3" Type="http://schemas.openxmlformats.org/officeDocument/2006/relationships/image" Target="../media/image43.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 Id="rId3" Type="http://schemas.openxmlformats.org/officeDocument/2006/relationships/image" Target="../media/image4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3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 Id="rId3" Type="http://schemas.openxmlformats.org/officeDocument/2006/relationships/image" Target="../media/image31.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5.xml"/><Relationship Id="rId3" Type="http://schemas.openxmlformats.org/officeDocument/2006/relationships/image" Target="../media/image32.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6.xml"/><Relationship Id="rId3"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518160"/>
            <a:ext cx="8546592" cy="5821680"/>
          </a:xfrm>
          <a:prstGeom prst="rect">
            <a:avLst/>
          </a:prstGeom>
        </p:spPr>
      </p:pic>
      <p:sp>
        <p:nvSpPr>
          <p:cNvPr id="2" name="Title 1"/>
          <p:cNvSpPr>
            <a:spLocks noGrp="1"/>
          </p:cNvSpPr>
          <p:nvPr>
            <p:ph type="title" idx="4294967295"/>
          </p:nvPr>
        </p:nvSpPr>
        <p:spPr>
          <a:xfrm>
            <a:off x="0" y="0"/>
            <a:ext cx="8229600" cy="301625"/>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11.16</a:t>
            </a:r>
            <a:endParaRPr lang="en-US" dirty="0"/>
          </a:p>
        </p:txBody>
      </p:sp>
      <p:sp>
        <p:nvSpPr>
          <p:cNvPr id="4" name="TextBox 4"/>
          <p:cNvSpPr txBox="1">
            <a:spLocks noChangeArrowheads="1"/>
          </p:cNvSpPr>
          <p:nvPr/>
        </p:nvSpPr>
        <p:spPr bwMode="auto">
          <a:xfrm>
            <a:off x="388937" y="1787525"/>
            <a:ext cx="17889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dirty="0" smtClean="0">
                <a:solidFill>
                  <a:srgbClr val="000000"/>
                </a:solidFill>
                <a:latin typeface="Arial"/>
                <a:ea typeface="ＭＳ Ｐゴシック" charset="0"/>
              </a:rPr>
              <a:t>Mutation within</a:t>
            </a:r>
          </a:p>
          <a:p>
            <a:pPr algn="ctr" eaLnBrk="0" hangingPunct="0">
              <a:lnSpc>
                <a:spcPts val="2200"/>
              </a:lnSpc>
            </a:pPr>
            <a:r>
              <a:rPr lang="en-US" sz="1900" b="1" dirty="0" smtClean="0">
                <a:solidFill>
                  <a:srgbClr val="000000"/>
                </a:solidFill>
                <a:latin typeface="Arial"/>
                <a:ea typeface="ＭＳ Ｐゴシック" charset="0"/>
              </a:rPr>
              <a:t>the gene</a:t>
            </a:r>
            <a:endParaRPr lang="en-US" sz="1900" b="1" dirty="0">
              <a:solidFill>
                <a:srgbClr val="000000"/>
              </a:solidFill>
              <a:latin typeface="Arial"/>
              <a:ea typeface="ＭＳ Ｐゴシック" charset="0"/>
            </a:endParaRPr>
          </a:p>
        </p:txBody>
      </p:sp>
      <p:sp>
        <p:nvSpPr>
          <p:cNvPr id="5" name="TextBox 2"/>
          <p:cNvSpPr txBox="1">
            <a:spLocks noChangeArrowheads="1"/>
          </p:cNvSpPr>
          <p:nvPr/>
        </p:nvSpPr>
        <p:spPr bwMode="auto">
          <a:xfrm>
            <a:off x="3493386" y="519154"/>
            <a:ext cx="187230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00"/>
              </a:lnSpc>
            </a:pPr>
            <a:r>
              <a:rPr lang="en-US" sz="1900" b="1" dirty="0">
                <a:solidFill>
                  <a:srgbClr val="000000"/>
                </a:solidFill>
                <a:latin typeface="Arial"/>
                <a:ea typeface="ＭＳ Ｐゴシック" charset="0"/>
              </a:rPr>
              <a:t>Proto-oncogene</a:t>
            </a:r>
          </a:p>
        </p:txBody>
      </p:sp>
      <p:sp>
        <p:nvSpPr>
          <p:cNvPr id="6" name="TextBox 3"/>
          <p:cNvSpPr txBox="1">
            <a:spLocks noChangeArrowheads="1"/>
          </p:cNvSpPr>
          <p:nvPr/>
        </p:nvSpPr>
        <p:spPr bwMode="auto">
          <a:xfrm>
            <a:off x="5429342" y="957304"/>
            <a:ext cx="52899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2200"/>
              </a:lnSpc>
            </a:pPr>
            <a:r>
              <a:rPr lang="en-US" sz="1900" b="1" dirty="0">
                <a:solidFill>
                  <a:srgbClr val="000000"/>
                </a:solidFill>
                <a:latin typeface="Arial"/>
                <a:ea typeface="ＭＳ Ｐゴシック" charset="0"/>
              </a:rPr>
              <a:t>DNA</a:t>
            </a:r>
          </a:p>
        </p:txBody>
      </p:sp>
      <p:sp>
        <p:nvSpPr>
          <p:cNvPr id="7" name="TextBox 6"/>
          <p:cNvSpPr txBox="1">
            <a:spLocks noChangeArrowheads="1"/>
          </p:cNvSpPr>
          <p:nvPr/>
        </p:nvSpPr>
        <p:spPr bwMode="auto">
          <a:xfrm>
            <a:off x="3514819" y="1787567"/>
            <a:ext cx="17633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smtClean="0">
                <a:solidFill>
                  <a:srgbClr val="000000"/>
                </a:solidFill>
                <a:latin typeface="Arial"/>
                <a:ea typeface="ＭＳ Ｐゴシック" charset="0"/>
              </a:rPr>
              <a:t>Multiple copies</a:t>
            </a:r>
          </a:p>
          <a:p>
            <a:pPr algn="ctr" eaLnBrk="0" hangingPunct="0">
              <a:lnSpc>
                <a:spcPts val="2200"/>
              </a:lnSpc>
            </a:pPr>
            <a:r>
              <a:rPr lang="en-US" sz="1900" b="1" smtClean="0">
                <a:solidFill>
                  <a:srgbClr val="000000"/>
                </a:solidFill>
                <a:latin typeface="Arial"/>
                <a:ea typeface="ＭＳ Ｐゴシック" charset="0"/>
              </a:rPr>
              <a:t>of the gene</a:t>
            </a:r>
            <a:endParaRPr lang="en-US" sz="1900" b="1">
              <a:solidFill>
                <a:srgbClr val="000000"/>
              </a:solidFill>
              <a:latin typeface="Arial"/>
              <a:ea typeface="ＭＳ Ｐゴシック" charset="0"/>
            </a:endParaRPr>
          </a:p>
        </p:txBody>
      </p:sp>
      <p:sp>
        <p:nvSpPr>
          <p:cNvPr id="8" name="TextBox 8"/>
          <p:cNvSpPr txBox="1">
            <a:spLocks noChangeArrowheads="1"/>
          </p:cNvSpPr>
          <p:nvPr/>
        </p:nvSpPr>
        <p:spPr bwMode="auto">
          <a:xfrm>
            <a:off x="6560463" y="1787567"/>
            <a:ext cx="2250616"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dirty="0" smtClean="0">
                <a:solidFill>
                  <a:srgbClr val="000000"/>
                </a:solidFill>
                <a:latin typeface="Arial"/>
                <a:ea typeface="ＭＳ Ｐゴシック" charset="0"/>
              </a:rPr>
              <a:t>Gene moved to</a:t>
            </a:r>
          </a:p>
          <a:p>
            <a:pPr algn="ctr" eaLnBrk="0" hangingPunct="0">
              <a:lnSpc>
                <a:spcPts val="2200"/>
              </a:lnSpc>
            </a:pPr>
            <a:r>
              <a:rPr lang="en-US" sz="1900" b="1" dirty="0" smtClean="0">
                <a:solidFill>
                  <a:srgbClr val="000000"/>
                </a:solidFill>
                <a:latin typeface="Arial"/>
                <a:ea typeface="ＭＳ Ｐゴシック" charset="0"/>
              </a:rPr>
              <a:t>new DNA position,</a:t>
            </a:r>
          </a:p>
          <a:p>
            <a:pPr algn="ctr" eaLnBrk="0" hangingPunct="0">
              <a:lnSpc>
                <a:spcPts val="2200"/>
              </a:lnSpc>
            </a:pPr>
            <a:r>
              <a:rPr lang="en-US" sz="1900" b="1" dirty="0" smtClean="0">
                <a:solidFill>
                  <a:srgbClr val="000000"/>
                </a:solidFill>
                <a:latin typeface="Arial"/>
                <a:ea typeface="ＭＳ Ｐゴシック" charset="0"/>
              </a:rPr>
              <a:t>under new controls</a:t>
            </a:r>
            <a:endParaRPr lang="en-US" sz="1900" b="1" dirty="0">
              <a:solidFill>
                <a:srgbClr val="000000"/>
              </a:solidFill>
              <a:latin typeface="Arial"/>
              <a:ea typeface="ＭＳ Ｐゴシック" charset="0"/>
            </a:endParaRPr>
          </a:p>
        </p:txBody>
      </p:sp>
      <p:sp>
        <p:nvSpPr>
          <p:cNvPr id="9" name="TextBox 11"/>
          <p:cNvSpPr txBox="1">
            <a:spLocks noChangeArrowheads="1"/>
          </p:cNvSpPr>
          <p:nvPr/>
        </p:nvSpPr>
        <p:spPr bwMode="auto">
          <a:xfrm>
            <a:off x="693831" y="3592554"/>
            <a:ext cx="119423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a:solidFill>
                  <a:srgbClr val="000000"/>
                </a:solidFill>
                <a:latin typeface="Arial"/>
                <a:ea typeface="ＭＳ Ｐゴシック" charset="0"/>
              </a:rPr>
              <a:t>Oncogene</a:t>
            </a:r>
          </a:p>
        </p:txBody>
      </p:sp>
      <p:sp>
        <p:nvSpPr>
          <p:cNvPr id="10" name="TextBox 12"/>
          <p:cNvSpPr txBox="1">
            <a:spLocks noChangeArrowheads="1"/>
          </p:cNvSpPr>
          <p:nvPr/>
        </p:nvSpPr>
        <p:spPr bwMode="auto">
          <a:xfrm>
            <a:off x="5269006" y="3470317"/>
            <a:ext cx="163987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a:solidFill>
                  <a:srgbClr val="000000"/>
                </a:solidFill>
                <a:latin typeface="Arial"/>
                <a:ea typeface="ＭＳ Ｐゴシック" charset="0"/>
              </a:rPr>
              <a:t>New promoter</a:t>
            </a:r>
          </a:p>
        </p:txBody>
      </p:sp>
      <p:sp>
        <p:nvSpPr>
          <p:cNvPr id="11" name="TextBox 13"/>
          <p:cNvSpPr txBox="1">
            <a:spLocks noChangeArrowheads="1"/>
          </p:cNvSpPr>
          <p:nvPr/>
        </p:nvSpPr>
        <p:spPr bwMode="auto">
          <a:xfrm>
            <a:off x="397023" y="5438817"/>
            <a:ext cx="2196114"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dirty="0" smtClean="0">
                <a:solidFill>
                  <a:srgbClr val="000000"/>
                </a:solidFill>
                <a:latin typeface="Arial"/>
                <a:ea typeface="ＭＳ Ｐゴシック" charset="0"/>
              </a:rPr>
              <a:t>Hyperactive</a:t>
            </a:r>
          </a:p>
          <a:p>
            <a:pPr algn="ctr" eaLnBrk="0" hangingPunct="0">
              <a:lnSpc>
                <a:spcPts val="2200"/>
              </a:lnSpc>
            </a:pPr>
            <a:r>
              <a:rPr lang="en-US" sz="1900" b="1" dirty="0" smtClean="0">
                <a:solidFill>
                  <a:srgbClr val="000000"/>
                </a:solidFill>
                <a:latin typeface="Arial"/>
                <a:ea typeface="ＭＳ Ｐゴシック" charset="0"/>
              </a:rPr>
              <a:t>growth-stimulating</a:t>
            </a:r>
          </a:p>
          <a:p>
            <a:pPr algn="ctr" eaLnBrk="0" hangingPunct="0">
              <a:lnSpc>
                <a:spcPts val="2200"/>
              </a:lnSpc>
            </a:pPr>
            <a:r>
              <a:rPr lang="en-US" sz="1900" b="1" dirty="0" smtClean="0">
                <a:solidFill>
                  <a:srgbClr val="000000"/>
                </a:solidFill>
                <a:latin typeface="Arial"/>
                <a:ea typeface="ＭＳ Ｐゴシック" charset="0"/>
              </a:rPr>
              <a:t>protein</a:t>
            </a:r>
            <a:endParaRPr lang="en-US" sz="1900" b="1" dirty="0">
              <a:solidFill>
                <a:srgbClr val="000000"/>
              </a:solidFill>
              <a:latin typeface="Arial"/>
              <a:ea typeface="ＭＳ Ｐゴシック" charset="0"/>
            </a:endParaRPr>
          </a:p>
        </p:txBody>
      </p:sp>
      <p:sp>
        <p:nvSpPr>
          <p:cNvPr id="12" name="TextBox 17"/>
          <p:cNvSpPr txBox="1">
            <a:spLocks noChangeArrowheads="1"/>
          </p:cNvSpPr>
          <p:nvPr/>
        </p:nvSpPr>
        <p:spPr bwMode="auto">
          <a:xfrm>
            <a:off x="4526057" y="5438817"/>
            <a:ext cx="31034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lnSpc>
                <a:spcPts val="2200"/>
              </a:lnSpc>
            </a:pPr>
            <a:r>
              <a:rPr lang="en-US" sz="1900" b="1" dirty="0" smtClean="0">
                <a:solidFill>
                  <a:srgbClr val="000000"/>
                </a:solidFill>
                <a:latin typeface="Arial"/>
                <a:ea typeface="ＭＳ Ｐゴシック" charset="0"/>
              </a:rPr>
              <a:t>Normal growth-stimulating</a:t>
            </a:r>
          </a:p>
          <a:p>
            <a:pPr algn="ctr" eaLnBrk="0" hangingPunct="0">
              <a:lnSpc>
                <a:spcPts val="2200"/>
              </a:lnSpc>
            </a:pPr>
            <a:r>
              <a:rPr lang="en-US" sz="1900" b="1" dirty="0" smtClean="0">
                <a:solidFill>
                  <a:srgbClr val="000000"/>
                </a:solidFill>
                <a:latin typeface="Arial"/>
                <a:ea typeface="ＭＳ Ｐゴシック" charset="0"/>
              </a:rPr>
              <a:t>protein in excess</a:t>
            </a:r>
            <a:endParaRPr lang="en-US" sz="1900" b="1" dirty="0">
              <a:solidFill>
                <a:srgbClr val="000000"/>
              </a:solidFill>
              <a:latin typeface="Arial"/>
              <a:ea typeface="ＭＳ Ｐゴシック" charset="0"/>
            </a:endParaRPr>
          </a:p>
        </p:txBody>
      </p:sp>
      <p:sp>
        <p:nvSpPr>
          <p:cNvPr id="13" name="Freeform 12"/>
          <p:cNvSpPr/>
          <p:nvPr/>
        </p:nvSpPr>
        <p:spPr>
          <a:xfrm flipH="1">
            <a:off x="6962776" y="3194050"/>
            <a:ext cx="348060" cy="371475"/>
          </a:xfrm>
          <a:custGeom>
            <a:avLst/>
            <a:gdLst>
              <a:gd name="connsiteX0" fmla="*/ 223837 w 223837"/>
              <a:gd name="connsiteY0" fmla="*/ 133350 h 133350"/>
              <a:gd name="connsiteX1" fmla="*/ 223837 w 223837"/>
              <a:gd name="connsiteY1" fmla="*/ 133350 h 133350"/>
              <a:gd name="connsiteX2" fmla="*/ 0 w 223837"/>
              <a:gd name="connsiteY2" fmla="*/ 0 h 133350"/>
            </a:gdLst>
            <a:ahLst/>
            <a:cxnLst>
              <a:cxn ang="0">
                <a:pos x="connsiteX0" y="connsiteY0"/>
              </a:cxn>
              <a:cxn ang="0">
                <a:pos x="connsiteX1" y="connsiteY1"/>
              </a:cxn>
              <a:cxn ang="0">
                <a:pos x="connsiteX2" y="connsiteY2"/>
              </a:cxn>
            </a:cxnLst>
            <a:rect l="l" t="t" r="r" b="b"/>
            <a:pathLst>
              <a:path w="223837" h="133350">
                <a:moveTo>
                  <a:pt x="223837" y="133350"/>
                </a:moveTo>
                <a:lnTo>
                  <a:pt x="223837" y="133350"/>
                </a:lnTo>
                <a:lnTo>
                  <a:pt x="0" y="0"/>
                </a:lnTo>
              </a:path>
            </a:pathLst>
          </a:custGeom>
          <a:ln w="12700">
            <a:solidFill>
              <a:schemeClr val="tx1"/>
            </a:solidFill>
            <a:miter lim="800000"/>
            <a:tailEnd type="triangle" w="med" len="lg"/>
          </a:ln>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14" name="Group 13"/>
          <p:cNvGrpSpPr/>
          <p:nvPr/>
        </p:nvGrpSpPr>
        <p:grpSpPr>
          <a:xfrm>
            <a:off x="777374" y="3228972"/>
            <a:ext cx="1013326" cy="397066"/>
            <a:chOff x="424395" y="5613146"/>
            <a:chExt cx="928192" cy="336460"/>
          </a:xfrm>
        </p:grpSpPr>
        <p:sp>
          <p:nvSpPr>
            <p:cNvPr id="15"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6"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spTree>
    <p:extLst>
      <p:ext uri="{BB962C8B-B14F-4D97-AF65-F5344CB8AC3E}">
        <p14:creationId xmlns:p14="http://schemas.microsoft.com/office/powerpoint/2010/main" val="57349550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77747"/>
            <a:ext cx="9032231" cy="3887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1200" dirty="0" smtClean="0">
                <a:latin typeface="Arial" charset="0"/>
              </a:rPr>
              <a:t>Glowing </a:t>
            </a:r>
            <a:r>
              <a:rPr lang="en-US" sz="1200" dirty="0">
                <a:latin typeface="Arial" charset="0"/>
              </a:rPr>
              <a:t>fish produced by transferring a gene for a fluorescent </a:t>
            </a:r>
            <a:r>
              <a:rPr lang="en-US" sz="1200" dirty="0" smtClean="0">
                <a:latin typeface="Arial" charset="0"/>
              </a:rPr>
              <a:t>protein from jellyfish</a:t>
            </a:r>
            <a:r>
              <a:rPr lang="en-US" sz="1200" dirty="0">
                <a:latin typeface="Arial" charset="0"/>
              </a:rPr>
              <a:t/>
            </a:r>
            <a:br>
              <a:rPr lang="en-US" sz="1200" dirty="0">
                <a:latin typeface="Arial" charset="0"/>
              </a:rPr>
            </a:br>
            <a:endParaRPr lang="en-US" sz="1200" dirty="0">
              <a:latin typeface="Arial" charset="0"/>
            </a:endParaRPr>
          </a:p>
        </p:txBody>
      </p:sp>
      <p:pic>
        <p:nvPicPr>
          <p:cNvPr id="6146" name="Picture 2" descr="\\192.168.4.30\Conversion\Power Point\Campbell EB6e\Output\CH12\Working files\Labeled\12_01GlowingFish-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490538"/>
            <a:ext cx="8547100" cy="5876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01263" y="6414189"/>
            <a:ext cx="5242992" cy="461665"/>
          </a:xfrm>
          <a:prstGeom prst="rect">
            <a:avLst/>
          </a:prstGeom>
          <a:noFill/>
        </p:spPr>
        <p:txBody>
          <a:bodyPr wrap="none" rtlCol="0">
            <a:spAutoFit/>
          </a:bodyPr>
          <a:lstStyle/>
          <a:p>
            <a:r>
              <a:rPr lang="en-US" dirty="0" smtClean="0"/>
              <a:t>Let’s go look at some fluorescent fish</a:t>
            </a:r>
            <a:endParaRPr lang="en-US" dirty="0"/>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sathish.m\Desktop\OUT\12_05_Electrophoresis_3-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313656"/>
            <a:ext cx="8547100" cy="4230688"/>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12.5-s3</a:t>
            </a:r>
            <a:endParaRPr lang="en-US" sz="1200" dirty="0">
              <a:latin typeface="Arial" charset="0"/>
            </a:endParaRPr>
          </a:p>
        </p:txBody>
      </p:sp>
      <p:sp>
        <p:nvSpPr>
          <p:cNvPr id="2" name="TextBox 1"/>
          <p:cNvSpPr txBox="1"/>
          <p:nvPr/>
        </p:nvSpPr>
        <p:spPr>
          <a:xfrm>
            <a:off x="3432175" y="1280081"/>
            <a:ext cx="1851789" cy="861774"/>
          </a:xfrm>
          <a:prstGeom prst="rect">
            <a:avLst/>
          </a:prstGeom>
          <a:noFill/>
        </p:spPr>
        <p:txBody>
          <a:bodyPr wrap="none" rtlCol="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Mixture of DNA</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fragments of</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different sizes</a:t>
            </a:r>
          </a:p>
        </p:txBody>
      </p:sp>
      <p:sp>
        <p:nvSpPr>
          <p:cNvPr id="5" name="TextBox 4"/>
          <p:cNvSpPr txBox="1"/>
          <p:nvPr/>
        </p:nvSpPr>
        <p:spPr>
          <a:xfrm>
            <a:off x="6549243" y="1884806"/>
            <a:ext cx="2364750" cy="605294"/>
          </a:xfrm>
          <a:prstGeom prst="rect">
            <a:avLst/>
          </a:prstGeom>
          <a:noFill/>
        </p:spPr>
        <p:txBody>
          <a:bodyPr wrap="none" rtlCol="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Band of longest</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(slowest) fragments</a:t>
            </a:r>
          </a:p>
        </p:txBody>
      </p:sp>
      <p:sp>
        <p:nvSpPr>
          <p:cNvPr id="6" name="TextBox 5"/>
          <p:cNvSpPr txBox="1"/>
          <p:nvPr/>
        </p:nvSpPr>
        <p:spPr>
          <a:xfrm>
            <a:off x="6549243" y="4938252"/>
            <a:ext cx="2262158" cy="605294"/>
          </a:xfrm>
          <a:prstGeom prst="rect">
            <a:avLst/>
          </a:prstGeom>
          <a:noFill/>
        </p:spPr>
        <p:txBody>
          <a:bodyPr wrap="none" rtlCol="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Band of shortest</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(fastest) fragments</a:t>
            </a:r>
          </a:p>
        </p:txBody>
      </p:sp>
      <p:sp>
        <p:nvSpPr>
          <p:cNvPr id="7" name="TextBox 6"/>
          <p:cNvSpPr txBox="1"/>
          <p:nvPr/>
        </p:nvSpPr>
        <p:spPr>
          <a:xfrm>
            <a:off x="328930" y="3451989"/>
            <a:ext cx="941283" cy="605294"/>
          </a:xfrm>
          <a:prstGeom prst="rect">
            <a:avLst/>
          </a:prstGeom>
          <a:noFill/>
        </p:spPr>
        <p:txBody>
          <a:bodyPr wrap="none" rtlCol="0">
            <a:spAutoFit/>
          </a:bodyPr>
          <a:lstStyle/>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Power</a:t>
            </a:r>
          </a:p>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source</a:t>
            </a:r>
          </a:p>
        </p:txBody>
      </p:sp>
      <p:sp>
        <p:nvSpPr>
          <p:cNvPr id="8" name="TextBox 7"/>
          <p:cNvSpPr txBox="1"/>
          <p:nvPr/>
        </p:nvSpPr>
        <p:spPr>
          <a:xfrm>
            <a:off x="1597386" y="4936506"/>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rPr>
              <a:t>+</a:t>
            </a:r>
            <a:endParaRPr lang="en-US" sz="1600" b="1" dirty="0">
              <a:solidFill>
                <a:srgbClr val="FFFFFF"/>
              </a:solidFill>
              <a:latin typeface="Symbol" pitchFamily="18" charset="2"/>
              <a:ea typeface="ＭＳ Ｐゴシック" charset="0"/>
              <a:cs typeface="Arial" pitchFamily="34" charset="0"/>
            </a:endParaRPr>
          </a:p>
        </p:txBody>
      </p:sp>
      <p:sp>
        <p:nvSpPr>
          <p:cNvPr id="11" name="TextBox 10"/>
          <p:cNvSpPr txBox="1"/>
          <p:nvPr/>
        </p:nvSpPr>
        <p:spPr>
          <a:xfrm>
            <a:off x="4426310" y="4940745"/>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rPr>
              <a:t>+</a:t>
            </a:r>
            <a:endParaRPr lang="en-US" sz="1600" b="1" dirty="0">
              <a:solidFill>
                <a:srgbClr val="FFFFFF"/>
              </a:solidFill>
              <a:latin typeface="Symbol" pitchFamily="18" charset="2"/>
              <a:ea typeface="ＭＳ Ｐゴシック" charset="0"/>
              <a:cs typeface="Arial" pitchFamily="34" charset="0"/>
            </a:endParaRPr>
          </a:p>
        </p:txBody>
      </p:sp>
      <p:sp>
        <p:nvSpPr>
          <p:cNvPr id="12" name="TextBox 11"/>
          <p:cNvSpPr txBox="1"/>
          <p:nvPr/>
        </p:nvSpPr>
        <p:spPr>
          <a:xfrm>
            <a:off x="1611672" y="2298079"/>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sym typeface="Symbol"/>
              </a:rPr>
              <a:t></a:t>
            </a:r>
            <a:endParaRPr lang="en-US" sz="1600" b="1" dirty="0">
              <a:solidFill>
                <a:srgbClr val="FFFFFF"/>
              </a:solidFill>
              <a:latin typeface="Symbol" pitchFamily="18" charset="2"/>
              <a:ea typeface="ＭＳ Ｐゴシック" charset="0"/>
              <a:cs typeface="Arial" pitchFamily="34" charset="0"/>
            </a:endParaRPr>
          </a:p>
        </p:txBody>
      </p:sp>
      <p:sp>
        <p:nvSpPr>
          <p:cNvPr id="13" name="TextBox 12"/>
          <p:cNvSpPr txBox="1"/>
          <p:nvPr/>
        </p:nvSpPr>
        <p:spPr>
          <a:xfrm>
            <a:off x="4431072" y="2300777"/>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sym typeface="Symbol"/>
              </a:rPr>
              <a:t></a:t>
            </a:r>
            <a:endParaRPr lang="en-US" sz="1600" b="1" dirty="0">
              <a:solidFill>
                <a:srgbClr val="FFFFFF"/>
              </a:solidFill>
              <a:latin typeface="Symbol" pitchFamily="18" charset="2"/>
              <a:ea typeface="ＭＳ Ｐゴシック" charset="0"/>
              <a:cs typeface="Arial" pitchFamily="34" charset="0"/>
            </a:endParaRPr>
          </a:p>
        </p:txBody>
      </p:sp>
      <p:sp>
        <p:nvSpPr>
          <p:cNvPr id="15" name="Freeform 14"/>
          <p:cNvSpPr/>
          <p:nvPr/>
        </p:nvSpPr>
        <p:spPr>
          <a:xfrm>
            <a:off x="8173244" y="2474225"/>
            <a:ext cx="228600" cy="542925"/>
          </a:xfrm>
          <a:custGeom>
            <a:avLst/>
            <a:gdLst>
              <a:gd name="connsiteX0" fmla="*/ 0 w 228600"/>
              <a:gd name="connsiteY0" fmla="*/ 0 h 542925"/>
              <a:gd name="connsiteX1" fmla="*/ 228600 w 228600"/>
              <a:gd name="connsiteY1" fmla="*/ 542925 h 542925"/>
            </a:gdLst>
            <a:ahLst/>
            <a:cxnLst>
              <a:cxn ang="0">
                <a:pos x="connsiteX0" y="connsiteY0"/>
              </a:cxn>
              <a:cxn ang="0">
                <a:pos x="connsiteX1" y="connsiteY1"/>
              </a:cxn>
            </a:cxnLst>
            <a:rect l="l" t="t" r="r" b="b"/>
            <a:pathLst>
              <a:path w="228600" h="542925">
                <a:moveTo>
                  <a:pt x="0" y="0"/>
                </a:moveTo>
                <a:lnTo>
                  <a:pt x="228600" y="542925"/>
                </a:lnTo>
              </a:path>
            </a:pathLst>
          </a:cu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6" name="Freeform 15"/>
          <p:cNvSpPr/>
          <p:nvPr/>
        </p:nvSpPr>
        <p:spPr>
          <a:xfrm>
            <a:off x="8236744" y="4439550"/>
            <a:ext cx="166687" cy="561975"/>
          </a:xfrm>
          <a:custGeom>
            <a:avLst/>
            <a:gdLst>
              <a:gd name="connsiteX0" fmla="*/ 0 w 166687"/>
              <a:gd name="connsiteY0" fmla="*/ 561975 h 561975"/>
              <a:gd name="connsiteX1" fmla="*/ 166687 w 166687"/>
              <a:gd name="connsiteY1" fmla="*/ 0 h 561975"/>
            </a:gdLst>
            <a:ahLst/>
            <a:cxnLst>
              <a:cxn ang="0">
                <a:pos x="connsiteX0" y="connsiteY0"/>
              </a:cxn>
              <a:cxn ang="0">
                <a:pos x="connsiteX1" y="connsiteY1"/>
              </a:cxn>
            </a:cxnLst>
            <a:rect l="l" t="t" r="r" b="b"/>
            <a:pathLst>
              <a:path w="166687" h="561975">
                <a:moveTo>
                  <a:pt x="0" y="561975"/>
                </a:moveTo>
                <a:lnTo>
                  <a:pt x="166687" y="0"/>
                </a:lnTo>
              </a:path>
            </a:pathLst>
          </a:cu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7" name="Freeform 16"/>
          <p:cNvSpPr/>
          <p:nvPr/>
        </p:nvSpPr>
        <p:spPr>
          <a:xfrm>
            <a:off x="3031338" y="1724022"/>
            <a:ext cx="438150" cy="238125"/>
          </a:xfrm>
          <a:custGeom>
            <a:avLst/>
            <a:gdLst>
              <a:gd name="connsiteX0" fmla="*/ 438150 w 438150"/>
              <a:gd name="connsiteY0" fmla="*/ 0 h 238125"/>
              <a:gd name="connsiteX1" fmla="*/ 0 w 438150"/>
              <a:gd name="connsiteY1" fmla="*/ 238125 h 238125"/>
            </a:gdLst>
            <a:ahLst/>
            <a:cxnLst>
              <a:cxn ang="0">
                <a:pos x="connsiteX0" y="connsiteY0"/>
              </a:cxn>
              <a:cxn ang="0">
                <a:pos x="connsiteX1" y="connsiteY1"/>
              </a:cxn>
            </a:cxnLst>
            <a:rect l="l" t="t" r="r" b="b"/>
            <a:pathLst>
              <a:path w="438150" h="238125">
                <a:moveTo>
                  <a:pt x="438150" y="0"/>
                </a:moveTo>
                <a:lnTo>
                  <a:pt x="0" y="238125"/>
                </a:lnTo>
              </a:path>
            </a:pathLst>
          </a:custGeom>
          <a:ln w="127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Tree>
    <p:extLst>
      <p:ext uri="{BB962C8B-B14F-4D97-AF65-F5344CB8AC3E}">
        <p14:creationId xmlns:p14="http://schemas.microsoft.com/office/powerpoint/2010/main" val="329908153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s and Settings\sathish.m\Desktop\OUT\12_14STRsite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619125"/>
            <a:ext cx="8547101" cy="5619751"/>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12.14</a:t>
            </a:r>
            <a:endParaRPr lang="en-US" sz="1200" dirty="0">
              <a:latin typeface="Arial" charset="0"/>
            </a:endParaRPr>
          </a:p>
        </p:txBody>
      </p:sp>
      <p:grpSp>
        <p:nvGrpSpPr>
          <p:cNvPr id="4" name="Group 3"/>
          <p:cNvGrpSpPr/>
          <p:nvPr/>
        </p:nvGrpSpPr>
        <p:grpSpPr>
          <a:xfrm rot="10800000">
            <a:off x="908050" y="3915410"/>
            <a:ext cx="1962150" cy="498475"/>
            <a:chOff x="908050" y="2749550"/>
            <a:chExt cx="1962150" cy="498475"/>
          </a:xfrm>
        </p:grpSpPr>
        <p:sp>
          <p:nvSpPr>
            <p:cNvPr id="2" name="Freeform 1"/>
            <p:cNvSpPr/>
            <p:nvPr/>
          </p:nvSpPr>
          <p:spPr bwMode="auto">
            <a:xfrm>
              <a:off x="908050" y="2749550"/>
              <a:ext cx="1962150" cy="254000"/>
            </a:xfrm>
            <a:custGeom>
              <a:avLst/>
              <a:gdLst>
                <a:gd name="connsiteX0" fmla="*/ 0 w 1962150"/>
                <a:gd name="connsiteY0" fmla="*/ 6350 h 254000"/>
                <a:gd name="connsiteX1" fmla="*/ 0 w 1962150"/>
                <a:gd name="connsiteY1" fmla="*/ 254000 h 254000"/>
                <a:gd name="connsiteX2" fmla="*/ 1962150 w 1962150"/>
                <a:gd name="connsiteY2" fmla="*/ 254000 h 254000"/>
                <a:gd name="connsiteX3" fmla="*/ 1962150 w 1962150"/>
                <a:gd name="connsiteY3" fmla="*/ 0 h 254000"/>
              </a:gdLst>
              <a:ahLst/>
              <a:cxnLst>
                <a:cxn ang="0">
                  <a:pos x="connsiteX0" y="connsiteY0"/>
                </a:cxn>
                <a:cxn ang="0">
                  <a:pos x="connsiteX1" y="connsiteY1"/>
                </a:cxn>
                <a:cxn ang="0">
                  <a:pos x="connsiteX2" y="connsiteY2"/>
                </a:cxn>
                <a:cxn ang="0">
                  <a:pos x="connsiteX3" y="connsiteY3"/>
                </a:cxn>
              </a:cxnLst>
              <a:rect l="l" t="t" r="r" b="b"/>
              <a:pathLst>
                <a:path w="1962150" h="254000">
                  <a:moveTo>
                    <a:pt x="0" y="6350"/>
                  </a:moveTo>
                  <a:lnTo>
                    <a:pt x="0" y="254000"/>
                  </a:lnTo>
                  <a:lnTo>
                    <a:pt x="1962150" y="254000"/>
                  </a:lnTo>
                  <a:lnTo>
                    <a:pt x="196215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bwMode="auto">
            <a:xfrm>
              <a:off x="1888331" y="3000375"/>
              <a:ext cx="0" cy="247650"/>
            </a:xfrm>
            <a:custGeom>
              <a:avLst/>
              <a:gdLst>
                <a:gd name="connsiteX0" fmla="*/ 0 w 0"/>
                <a:gd name="connsiteY0" fmla="*/ 0 h 247650"/>
                <a:gd name="connsiteX1" fmla="*/ 0 w 0"/>
                <a:gd name="connsiteY1" fmla="*/ 247650 h 247650"/>
              </a:gdLst>
              <a:ahLst/>
              <a:cxnLst>
                <a:cxn ang="0">
                  <a:pos x="connsiteX0" y="connsiteY0"/>
                </a:cxn>
                <a:cxn ang="0">
                  <a:pos x="connsiteX1" y="connsiteY1"/>
                </a:cxn>
              </a:cxnLst>
              <a:rect l="l" t="t" r="r" b="b"/>
              <a:pathLst>
                <a:path h="247650">
                  <a:moveTo>
                    <a:pt x="0" y="0"/>
                  </a:moveTo>
                  <a:lnTo>
                    <a:pt x="0" y="2476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grpSp>
        <p:nvGrpSpPr>
          <p:cNvPr id="7" name="Group 6"/>
          <p:cNvGrpSpPr/>
          <p:nvPr/>
        </p:nvGrpSpPr>
        <p:grpSpPr>
          <a:xfrm rot="10800000">
            <a:off x="5030470" y="3915409"/>
            <a:ext cx="3420110" cy="498475"/>
            <a:chOff x="908050" y="2749550"/>
            <a:chExt cx="1962150" cy="498475"/>
          </a:xfrm>
        </p:grpSpPr>
        <p:sp>
          <p:nvSpPr>
            <p:cNvPr id="8" name="Freeform 7"/>
            <p:cNvSpPr/>
            <p:nvPr/>
          </p:nvSpPr>
          <p:spPr bwMode="auto">
            <a:xfrm>
              <a:off x="908050" y="2749550"/>
              <a:ext cx="1962150" cy="254000"/>
            </a:xfrm>
            <a:custGeom>
              <a:avLst/>
              <a:gdLst>
                <a:gd name="connsiteX0" fmla="*/ 0 w 1962150"/>
                <a:gd name="connsiteY0" fmla="*/ 6350 h 254000"/>
                <a:gd name="connsiteX1" fmla="*/ 0 w 1962150"/>
                <a:gd name="connsiteY1" fmla="*/ 254000 h 254000"/>
                <a:gd name="connsiteX2" fmla="*/ 1962150 w 1962150"/>
                <a:gd name="connsiteY2" fmla="*/ 254000 h 254000"/>
                <a:gd name="connsiteX3" fmla="*/ 1962150 w 1962150"/>
                <a:gd name="connsiteY3" fmla="*/ 0 h 254000"/>
              </a:gdLst>
              <a:ahLst/>
              <a:cxnLst>
                <a:cxn ang="0">
                  <a:pos x="connsiteX0" y="connsiteY0"/>
                </a:cxn>
                <a:cxn ang="0">
                  <a:pos x="connsiteX1" y="connsiteY1"/>
                </a:cxn>
                <a:cxn ang="0">
                  <a:pos x="connsiteX2" y="connsiteY2"/>
                </a:cxn>
                <a:cxn ang="0">
                  <a:pos x="connsiteX3" y="connsiteY3"/>
                </a:cxn>
              </a:cxnLst>
              <a:rect l="l" t="t" r="r" b="b"/>
              <a:pathLst>
                <a:path w="1962150" h="254000">
                  <a:moveTo>
                    <a:pt x="0" y="6350"/>
                  </a:moveTo>
                  <a:lnTo>
                    <a:pt x="0" y="254000"/>
                  </a:lnTo>
                  <a:lnTo>
                    <a:pt x="1962150" y="254000"/>
                  </a:lnTo>
                  <a:lnTo>
                    <a:pt x="196215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9" name="Freeform 8"/>
            <p:cNvSpPr/>
            <p:nvPr/>
          </p:nvSpPr>
          <p:spPr bwMode="auto">
            <a:xfrm>
              <a:off x="1888331" y="3000375"/>
              <a:ext cx="0" cy="247650"/>
            </a:xfrm>
            <a:custGeom>
              <a:avLst/>
              <a:gdLst>
                <a:gd name="connsiteX0" fmla="*/ 0 w 0"/>
                <a:gd name="connsiteY0" fmla="*/ 0 h 247650"/>
                <a:gd name="connsiteX1" fmla="*/ 0 w 0"/>
                <a:gd name="connsiteY1" fmla="*/ 247650 h 247650"/>
              </a:gdLst>
              <a:ahLst/>
              <a:cxnLst>
                <a:cxn ang="0">
                  <a:pos x="connsiteX0" y="connsiteY0"/>
                </a:cxn>
                <a:cxn ang="0">
                  <a:pos x="connsiteX1" y="connsiteY1"/>
                </a:cxn>
              </a:cxnLst>
              <a:rect l="l" t="t" r="r" b="b"/>
              <a:pathLst>
                <a:path h="247650">
                  <a:moveTo>
                    <a:pt x="0" y="0"/>
                  </a:moveTo>
                  <a:lnTo>
                    <a:pt x="0" y="2476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grpSp>
        <p:nvGrpSpPr>
          <p:cNvPr id="10" name="Group 9"/>
          <p:cNvGrpSpPr/>
          <p:nvPr/>
        </p:nvGrpSpPr>
        <p:grpSpPr>
          <a:xfrm>
            <a:off x="908050" y="2751137"/>
            <a:ext cx="1962150" cy="498475"/>
            <a:chOff x="908050" y="2749550"/>
            <a:chExt cx="1962150" cy="498475"/>
          </a:xfrm>
        </p:grpSpPr>
        <p:sp>
          <p:nvSpPr>
            <p:cNvPr id="11" name="Freeform 10"/>
            <p:cNvSpPr/>
            <p:nvPr/>
          </p:nvSpPr>
          <p:spPr bwMode="auto">
            <a:xfrm>
              <a:off x="908050" y="2749550"/>
              <a:ext cx="1962150" cy="254000"/>
            </a:xfrm>
            <a:custGeom>
              <a:avLst/>
              <a:gdLst>
                <a:gd name="connsiteX0" fmla="*/ 0 w 1962150"/>
                <a:gd name="connsiteY0" fmla="*/ 6350 h 254000"/>
                <a:gd name="connsiteX1" fmla="*/ 0 w 1962150"/>
                <a:gd name="connsiteY1" fmla="*/ 254000 h 254000"/>
                <a:gd name="connsiteX2" fmla="*/ 1962150 w 1962150"/>
                <a:gd name="connsiteY2" fmla="*/ 254000 h 254000"/>
                <a:gd name="connsiteX3" fmla="*/ 1962150 w 1962150"/>
                <a:gd name="connsiteY3" fmla="*/ 0 h 254000"/>
              </a:gdLst>
              <a:ahLst/>
              <a:cxnLst>
                <a:cxn ang="0">
                  <a:pos x="connsiteX0" y="connsiteY0"/>
                </a:cxn>
                <a:cxn ang="0">
                  <a:pos x="connsiteX1" y="connsiteY1"/>
                </a:cxn>
                <a:cxn ang="0">
                  <a:pos x="connsiteX2" y="connsiteY2"/>
                </a:cxn>
                <a:cxn ang="0">
                  <a:pos x="connsiteX3" y="connsiteY3"/>
                </a:cxn>
              </a:cxnLst>
              <a:rect l="l" t="t" r="r" b="b"/>
              <a:pathLst>
                <a:path w="1962150" h="254000">
                  <a:moveTo>
                    <a:pt x="0" y="6350"/>
                  </a:moveTo>
                  <a:lnTo>
                    <a:pt x="0" y="254000"/>
                  </a:lnTo>
                  <a:lnTo>
                    <a:pt x="1962150" y="254000"/>
                  </a:lnTo>
                  <a:lnTo>
                    <a:pt x="196215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2" name="Freeform 11"/>
            <p:cNvSpPr/>
            <p:nvPr/>
          </p:nvSpPr>
          <p:spPr bwMode="auto">
            <a:xfrm>
              <a:off x="1888331" y="3000375"/>
              <a:ext cx="0" cy="247650"/>
            </a:xfrm>
            <a:custGeom>
              <a:avLst/>
              <a:gdLst>
                <a:gd name="connsiteX0" fmla="*/ 0 w 0"/>
                <a:gd name="connsiteY0" fmla="*/ 0 h 247650"/>
                <a:gd name="connsiteX1" fmla="*/ 0 w 0"/>
                <a:gd name="connsiteY1" fmla="*/ 247650 h 247650"/>
              </a:gdLst>
              <a:ahLst/>
              <a:cxnLst>
                <a:cxn ang="0">
                  <a:pos x="connsiteX0" y="connsiteY0"/>
                </a:cxn>
                <a:cxn ang="0">
                  <a:pos x="connsiteX1" y="connsiteY1"/>
                </a:cxn>
              </a:cxnLst>
              <a:rect l="l" t="t" r="r" b="b"/>
              <a:pathLst>
                <a:path h="247650">
                  <a:moveTo>
                    <a:pt x="0" y="0"/>
                  </a:moveTo>
                  <a:lnTo>
                    <a:pt x="0" y="2476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grpSp>
        <p:nvGrpSpPr>
          <p:cNvPr id="13" name="Group 12"/>
          <p:cNvGrpSpPr/>
          <p:nvPr/>
        </p:nvGrpSpPr>
        <p:grpSpPr>
          <a:xfrm>
            <a:off x="5137150" y="2751137"/>
            <a:ext cx="2273300" cy="498475"/>
            <a:chOff x="908050" y="2749550"/>
            <a:chExt cx="1962150" cy="498475"/>
          </a:xfrm>
        </p:grpSpPr>
        <p:sp>
          <p:nvSpPr>
            <p:cNvPr id="14" name="Freeform 13"/>
            <p:cNvSpPr/>
            <p:nvPr/>
          </p:nvSpPr>
          <p:spPr bwMode="auto">
            <a:xfrm>
              <a:off x="908050" y="2749550"/>
              <a:ext cx="1962150" cy="254000"/>
            </a:xfrm>
            <a:custGeom>
              <a:avLst/>
              <a:gdLst>
                <a:gd name="connsiteX0" fmla="*/ 0 w 1962150"/>
                <a:gd name="connsiteY0" fmla="*/ 6350 h 254000"/>
                <a:gd name="connsiteX1" fmla="*/ 0 w 1962150"/>
                <a:gd name="connsiteY1" fmla="*/ 254000 h 254000"/>
                <a:gd name="connsiteX2" fmla="*/ 1962150 w 1962150"/>
                <a:gd name="connsiteY2" fmla="*/ 254000 h 254000"/>
                <a:gd name="connsiteX3" fmla="*/ 1962150 w 1962150"/>
                <a:gd name="connsiteY3" fmla="*/ 0 h 254000"/>
              </a:gdLst>
              <a:ahLst/>
              <a:cxnLst>
                <a:cxn ang="0">
                  <a:pos x="connsiteX0" y="connsiteY0"/>
                </a:cxn>
                <a:cxn ang="0">
                  <a:pos x="connsiteX1" y="connsiteY1"/>
                </a:cxn>
                <a:cxn ang="0">
                  <a:pos x="connsiteX2" y="connsiteY2"/>
                </a:cxn>
                <a:cxn ang="0">
                  <a:pos x="connsiteX3" y="connsiteY3"/>
                </a:cxn>
              </a:cxnLst>
              <a:rect l="l" t="t" r="r" b="b"/>
              <a:pathLst>
                <a:path w="1962150" h="254000">
                  <a:moveTo>
                    <a:pt x="0" y="6350"/>
                  </a:moveTo>
                  <a:lnTo>
                    <a:pt x="0" y="254000"/>
                  </a:lnTo>
                  <a:lnTo>
                    <a:pt x="1962150" y="254000"/>
                  </a:lnTo>
                  <a:lnTo>
                    <a:pt x="196215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 name="Freeform 14"/>
            <p:cNvSpPr/>
            <p:nvPr/>
          </p:nvSpPr>
          <p:spPr bwMode="auto">
            <a:xfrm>
              <a:off x="1888331" y="3000375"/>
              <a:ext cx="0" cy="247650"/>
            </a:xfrm>
            <a:custGeom>
              <a:avLst/>
              <a:gdLst>
                <a:gd name="connsiteX0" fmla="*/ 0 w 0"/>
                <a:gd name="connsiteY0" fmla="*/ 0 h 247650"/>
                <a:gd name="connsiteX1" fmla="*/ 0 w 0"/>
                <a:gd name="connsiteY1" fmla="*/ 247650 h 247650"/>
              </a:gdLst>
              <a:ahLst/>
              <a:cxnLst>
                <a:cxn ang="0">
                  <a:pos x="connsiteX0" y="connsiteY0"/>
                </a:cxn>
                <a:cxn ang="0">
                  <a:pos x="connsiteX1" y="connsiteY1"/>
                </a:cxn>
              </a:cxnLst>
              <a:rect l="l" t="t" r="r" b="b"/>
              <a:pathLst>
                <a:path h="247650">
                  <a:moveTo>
                    <a:pt x="0" y="0"/>
                  </a:moveTo>
                  <a:lnTo>
                    <a:pt x="0" y="2476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sp>
        <p:nvSpPr>
          <p:cNvPr id="16" name="TextBox 15"/>
          <p:cNvSpPr txBox="1"/>
          <p:nvPr/>
        </p:nvSpPr>
        <p:spPr>
          <a:xfrm>
            <a:off x="361950" y="669925"/>
            <a:ext cx="2011769" cy="230832"/>
          </a:xfrm>
          <a:prstGeom prst="rect">
            <a:avLst/>
          </a:prstGeom>
          <a:noFill/>
        </p:spPr>
        <p:txBody>
          <a:bodyPr wrap="none" lIns="0" tIns="0" rIns="0" bIns="0" rtlCol="0">
            <a:spAutoFit/>
          </a:bodyPr>
          <a:lstStyle/>
          <a:p>
            <a:pPr eaLnBrk="0" hangingPunct="0">
              <a:lnSpc>
                <a:spcPts val="1800"/>
              </a:lnSpc>
            </a:pPr>
            <a:r>
              <a:rPr lang="en-US" sz="1868" b="1" dirty="0" smtClean="0">
                <a:solidFill>
                  <a:srgbClr val="000000"/>
                </a:solidFill>
                <a:latin typeface="Arial" pitchFamily="34" charset="0"/>
                <a:ea typeface="ＭＳ Ｐゴシック" charset="0"/>
                <a:cs typeface="Arial" pitchFamily="34" charset="0"/>
              </a:rPr>
              <a:t>Crime scene DNA</a:t>
            </a:r>
            <a:endParaRPr lang="en-US" sz="1868" b="1" dirty="0">
              <a:solidFill>
                <a:srgbClr val="000000"/>
              </a:solidFill>
              <a:latin typeface="Arial" pitchFamily="34" charset="0"/>
              <a:ea typeface="ＭＳ Ｐゴシック" charset="0"/>
              <a:cs typeface="Arial" pitchFamily="34" charset="0"/>
            </a:endParaRPr>
          </a:p>
        </p:txBody>
      </p:sp>
      <p:sp>
        <p:nvSpPr>
          <p:cNvPr id="17" name="TextBox 16"/>
          <p:cNvSpPr txBox="1"/>
          <p:nvPr/>
        </p:nvSpPr>
        <p:spPr>
          <a:xfrm>
            <a:off x="1593850" y="1260475"/>
            <a:ext cx="1160574"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STR site 1</a:t>
            </a:r>
          </a:p>
        </p:txBody>
      </p:sp>
      <p:sp>
        <p:nvSpPr>
          <p:cNvPr id="18" name="TextBox 17"/>
          <p:cNvSpPr txBox="1"/>
          <p:nvPr/>
        </p:nvSpPr>
        <p:spPr>
          <a:xfrm>
            <a:off x="707525" y="1762125"/>
            <a:ext cx="660309"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AGAT</a:t>
            </a:r>
          </a:p>
        </p:txBody>
      </p:sp>
      <p:sp>
        <p:nvSpPr>
          <p:cNvPr id="19" name="TextBox 18"/>
          <p:cNvSpPr txBox="1"/>
          <p:nvPr/>
        </p:nvSpPr>
        <p:spPr>
          <a:xfrm>
            <a:off x="4936625" y="1751657"/>
            <a:ext cx="660309"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GATA</a:t>
            </a:r>
          </a:p>
        </p:txBody>
      </p:sp>
      <p:sp>
        <p:nvSpPr>
          <p:cNvPr id="20" name="TextBox 19"/>
          <p:cNvSpPr txBox="1"/>
          <p:nvPr/>
        </p:nvSpPr>
        <p:spPr>
          <a:xfrm>
            <a:off x="5959667" y="1260475"/>
            <a:ext cx="1160574"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STR site </a:t>
            </a:r>
            <a:r>
              <a:rPr lang="en-US" sz="1868" b="1" dirty="0" smtClean="0">
                <a:solidFill>
                  <a:srgbClr val="000000"/>
                </a:solidFill>
                <a:latin typeface="Arial" pitchFamily="34" charset="0"/>
                <a:ea typeface="ＭＳ Ｐゴシック" charset="0"/>
                <a:cs typeface="Arial" pitchFamily="34" charset="0"/>
              </a:rPr>
              <a:t>2</a:t>
            </a:r>
            <a:endParaRPr lang="en-US" sz="1868" b="1" dirty="0">
              <a:solidFill>
                <a:srgbClr val="000000"/>
              </a:solidFill>
              <a:latin typeface="Arial" pitchFamily="34" charset="0"/>
              <a:ea typeface="ＭＳ Ｐゴシック" charset="0"/>
              <a:cs typeface="Arial" pitchFamily="34" charset="0"/>
            </a:endParaRPr>
          </a:p>
        </p:txBody>
      </p:sp>
      <p:sp>
        <p:nvSpPr>
          <p:cNvPr id="21" name="TextBox 20"/>
          <p:cNvSpPr txBox="1"/>
          <p:nvPr/>
        </p:nvSpPr>
        <p:spPr>
          <a:xfrm>
            <a:off x="821825" y="3262784"/>
            <a:ext cx="2434962" cy="564257"/>
          </a:xfrm>
          <a:prstGeom prst="rect">
            <a:avLst/>
          </a:prstGeom>
          <a:noFill/>
        </p:spPr>
        <p:txBody>
          <a:bodyPr wrap="none" lIns="0" tIns="0" rIns="0" bIns="0" rtlCol="0">
            <a:spAutoFit/>
          </a:bodyPr>
          <a:lstStyle/>
          <a:p>
            <a:pPr eaLnBrk="0" hangingPunct="0">
              <a:lnSpc>
                <a:spcPts val="2242"/>
              </a:lnSpc>
            </a:pPr>
            <a:r>
              <a:rPr lang="en-US" sz="1868" b="1" dirty="0">
                <a:solidFill>
                  <a:srgbClr val="000000"/>
                </a:solidFill>
                <a:latin typeface="Arial" pitchFamily="34" charset="0"/>
                <a:ea typeface="ＭＳ Ｐゴシック" charset="0"/>
                <a:cs typeface="Arial" pitchFamily="34" charset="0"/>
              </a:rPr>
              <a:t>Same number of</a:t>
            </a:r>
          </a:p>
          <a:p>
            <a:pPr eaLnBrk="0" hangingPunct="0">
              <a:lnSpc>
                <a:spcPts val="2242"/>
              </a:lnSpc>
            </a:pPr>
            <a:r>
              <a:rPr lang="en-US" sz="1868" b="1" dirty="0">
                <a:solidFill>
                  <a:srgbClr val="000000"/>
                </a:solidFill>
                <a:latin typeface="Arial" pitchFamily="34" charset="0"/>
                <a:ea typeface="ＭＳ Ｐゴシック" charset="0"/>
                <a:cs typeface="Arial" pitchFamily="34" charset="0"/>
              </a:rPr>
              <a:t>short tandem repeats</a:t>
            </a:r>
          </a:p>
        </p:txBody>
      </p:sp>
      <p:sp>
        <p:nvSpPr>
          <p:cNvPr id="22" name="TextBox 21"/>
          <p:cNvSpPr txBox="1"/>
          <p:nvPr/>
        </p:nvSpPr>
        <p:spPr>
          <a:xfrm>
            <a:off x="5227223" y="3235375"/>
            <a:ext cx="2434962" cy="564257"/>
          </a:xfrm>
          <a:prstGeom prst="rect">
            <a:avLst/>
          </a:prstGeom>
          <a:noFill/>
        </p:spPr>
        <p:txBody>
          <a:bodyPr wrap="none" lIns="0" tIns="0" rIns="0" bIns="0" rtlCol="0">
            <a:spAutoFit/>
          </a:bodyPr>
          <a:lstStyle/>
          <a:p>
            <a:pPr eaLnBrk="0" hangingPunct="0">
              <a:lnSpc>
                <a:spcPts val="2242"/>
              </a:lnSpc>
            </a:pPr>
            <a:r>
              <a:rPr lang="en-US" sz="1868" b="1" dirty="0">
                <a:solidFill>
                  <a:srgbClr val="000000"/>
                </a:solidFill>
                <a:latin typeface="Arial" pitchFamily="34" charset="0"/>
                <a:ea typeface="ＭＳ Ｐゴシック" charset="0"/>
                <a:cs typeface="Arial" pitchFamily="34" charset="0"/>
              </a:rPr>
              <a:t>Different numbers of</a:t>
            </a:r>
          </a:p>
          <a:p>
            <a:pPr eaLnBrk="0" hangingPunct="0">
              <a:lnSpc>
                <a:spcPts val="2242"/>
              </a:lnSpc>
            </a:pPr>
            <a:r>
              <a:rPr lang="en-US" sz="1868" b="1" dirty="0">
                <a:solidFill>
                  <a:srgbClr val="000000"/>
                </a:solidFill>
                <a:latin typeface="Arial" pitchFamily="34" charset="0"/>
                <a:ea typeface="ＭＳ Ｐゴシック" charset="0"/>
                <a:cs typeface="Arial" pitchFamily="34" charset="0"/>
              </a:rPr>
              <a:t>short tandem repeats</a:t>
            </a:r>
          </a:p>
        </p:txBody>
      </p:sp>
      <p:sp>
        <p:nvSpPr>
          <p:cNvPr id="23" name="TextBox 22"/>
          <p:cNvSpPr txBox="1"/>
          <p:nvPr/>
        </p:nvSpPr>
        <p:spPr>
          <a:xfrm>
            <a:off x="707525" y="5270044"/>
            <a:ext cx="660309"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AGAT</a:t>
            </a:r>
          </a:p>
        </p:txBody>
      </p:sp>
      <p:sp>
        <p:nvSpPr>
          <p:cNvPr id="24" name="TextBox 23"/>
          <p:cNvSpPr txBox="1"/>
          <p:nvPr/>
        </p:nvSpPr>
        <p:spPr>
          <a:xfrm>
            <a:off x="4841365" y="5269102"/>
            <a:ext cx="660309"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GATA</a:t>
            </a:r>
          </a:p>
        </p:txBody>
      </p:sp>
      <p:sp>
        <p:nvSpPr>
          <p:cNvPr id="25" name="TextBox 24"/>
          <p:cNvSpPr txBox="1"/>
          <p:nvPr/>
        </p:nvSpPr>
        <p:spPr>
          <a:xfrm>
            <a:off x="344225" y="5899597"/>
            <a:ext cx="1709507" cy="282129"/>
          </a:xfrm>
          <a:prstGeom prst="rect">
            <a:avLst/>
          </a:prstGeom>
          <a:noFill/>
        </p:spPr>
        <p:txBody>
          <a:bodyPr wrap="none" lIns="0" tIns="0" rIns="0" bIns="0" rtlCol="0">
            <a:spAutoFit/>
          </a:bodyPr>
          <a:lstStyle/>
          <a:p>
            <a:pPr eaLnBrk="0" hangingPunct="0">
              <a:lnSpc>
                <a:spcPts val="2242"/>
              </a:lnSpc>
            </a:pPr>
            <a:r>
              <a:rPr lang="en-US" sz="1868" b="1" dirty="0">
                <a:solidFill>
                  <a:srgbClr val="000000"/>
                </a:solidFill>
                <a:latin typeface="Arial" pitchFamily="34" charset="0"/>
                <a:ea typeface="ＭＳ Ｐゴシック" charset="0"/>
                <a:cs typeface="Arial" pitchFamily="34" charset="0"/>
              </a:rPr>
              <a:t>Suspect’s DNA</a:t>
            </a:r>
          </a:p>
        </p:txBody>
      </p:sp>
    </p:spTree>
    <p:extLst>
      <p:ext uri="{BB962C8B-B14F-4D97-AF65-F5344CB8AC3E}">
        <p14:creationId xmlns:p14="http://schemas.microsoft.com/office/powerpoint/2010/main" val="8245595"/>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nts and Settings\sathish.m\Desktop\OUT\12_15STRpattern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719" y="1131094"/>
            <a:ext cx="6278563" cy="45958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12.15</a:t>
            </a:r>
            <a:endParaRPr lang="en-US" sz="1200" dirty="0">
              <a:latin typeface="Arial" charset="0"/>
            </a:endParaRPr>
          </a:p>
        </p:txBody>
      </p:sp>
      <p:sp>
        <p:nvSpPr>
          <p:cNvPr id="5" name="Freeform 4"/>
          <p:cNvSpPr/>
          <p:nvPr/>
        </p:nvSpPr>
        <p:spPr>
          <a:xfrm>
            <a:off x="2902744" y="1609725"/>
            <a:ext cx="452437" cy="169069"/>
          </a:xfrm>
          <a:custGeom>
            <a:avLst/>
            <a:gdLst>
              <a:gd name="connsiteX0" fmla="*/ 452437 w 452437"/>
              <a:gd name="connsiteY0" fmla="*/ 0 h 169069"/>
              <a:gd name="connsiteX1" fmla="*/ 0 w 452437"/>
              <a:gd name="connsiteY1" fmla="*/ 169069 h 169069"/>
            </a:gdLst>
            <a:ahLst/>
            <a:cxnLst>
              <a:cxn ang="0">
                <a:pos x="connsiteX0" y="connsiteY0"/>
              </a:cxn>
              <a:cxn ang="0">
                <a:pos x="connsiteX1" y="connsiteY1"/>
              </a:cxn>
            </a:cxnLst>
            <a:rect l="l" t="t" r="r" b="b"/>
            <a:pathLst>
              <a:path w="452437" h="169069">
                <a:moveTo>
                  <a:pt x="452437" y="0"/>
                </a:moveTo>
                <a:lnTo>
                  <a:pt x="0" y="169069"/>
                </a:lnTo>
              </a:path>
            </a:pathLst>
          </a:cu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6" name="Freeform 5"/>
          <p:cNvSpPr/>
          <p:nvPr/>
        </p:nvSpPr>
        <p:spPr>
          <a:xfrm>
            <a:off x="5493544" y="1590675"/>
            <a:ext cx="452437" cy="207169"/>
          </a:xfrm>
          <a:custGeom>
            <a:avLst/>
            <a:gdLst>
              <a:gd name="connsiteX0" fmla="*/ 452437 w 452437"/>
              <a:gd name="connsiteY0" fmla="*/ 0 h 207169"/>
              <a:gd name="connsiteX1" fmla="*/ 0 w 452437"/>
              <a:gd name="connsiteY1" fmla="*/ 207169 h 207169"/>
            </a:gdLst>
            <a:ahLst/>
            <a:cxnLst>
              <a:cxn ang="0">
                <a:pos x="connsiteX0" y="connsiteY0"/>
              </a:cxn>
              <a:cxn ang="0">
                <a:pos x="connsiteX1" y="connsiteY1"/>
              </a:cxn>
            </a:cxnLst>
            <a:rect l="l" t="t" r="r" b="b"/>
            <a:pathLst>
              <a:path w="452437" h="207169">
                <a:moveTo>
                  <a:pt x="452437" y="0"/>
                </a:moveTo>
                <a:lnTo>
                  <a:pt x="0" y="207169"/>
                </a:lnTo>
              </a:path>
            </a:pathLst>
          </a:cu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7" name="TextBox 6"/>
          <p:cNvSpPr txBox="1"/>
          <p:nvPr/>
        </p:nvSpPr>
        <p:spPr>
          <a:xfrm>
            <a:off x="3385661" y="1440165"/>
            <a:ext cx="1333698" cy="692497"/>
          </a:xfrm>
          <a:prstGeom prst="rect">
            <a:avLst/>
          </a:prstGeom>
          <a:noFill/>
        </p:spPr>
        <p:txBody>
          <a:bodyPr wrap="none" lIns="0" tIns="0" rIns="0" bIns="0" rtlCol="0">
            <a:spAutoFit/>
          </a:bodyPr>
          <a:lstStyle/>
          <a:p>
            <a:pPr eaLnBrk="0" hangingPunct="0">
              <a:lnSpc>
                <a:spcPts val="1800"/>
              </a:lnSpc>
            </a:pPr>
            <a:r>
              <a:rPr lang="en-US" sz="1800" b="1" dirty="0">
                <a:solidFill>
                  <a:srgbClr val="000000"/>
                </a:solidFill>
                <a:latin typeface="Arial" pitchFamily="34" charset="0"/>
                <a:ea typeface="ＭＳ Ｐゴシック" charset="0"/>
                <a:cs typeface="Arial" pitchFamily="34" charset="0"/>
              </a:rPr>
              <a:t>Amplified</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crime </a:t>
            </a:r>
            <a:r>
              <a:rPr lang="en-US" sz="1800" b="1" dirty="0" smtClean="0">
                <a:solidFill>
                  <a:srgbClr val="000000"/>
                </a:solidFill>
                <a:latin typeface="Arial" pitchFamily="34" charset="0"/>
                <a:ea typeface="ＭＳ Ｐゴシック" charset="0"/>
                <a:cs typeface="Arial" pitchFamily="34" charset="0"/>
              </a:rPr>
              <a:t>scene</a:t>
            </a:r>
          </a:p>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DNA</a:t>
            </a:r>
            <a:endParaRPr lang="en-US" sz="1800" b="1" dirty="0">
              <a:solidFill>
                <a:srgbClr val="000000"/>
              </a:solidFill>
              <a:latin typeface="Arial" pitchFamily="34" charset="0"/>
              <a:ea typeface="ＭＳ Ｐゴシック" charset="0"/>
              <a:cs typeface="Arial" pitchFamily="34" charset="0"/>
            </a:endParaRPr>
          </a:p>
        </p:txBody>
      </p:sp>
      <p:sp>
        <p:nvSpPr>
          <p:cNvPr id="9" name="TextBox 8"/>
          <p:cNvSpPr txBox="1"/>
          <p:nvPr/>
        </p:nvSpPr>
        <p:spPr>
          <a:xfrm>
            <a:off x="5999321" y="1432545"/>
            <a:ext cx="1055802" cy="692497"/>
          </a:xfrm>
          <a:prstGeom prst="rect">
            <a:avLst/>
          </a:prstGeom>
          <a:noFill/>
        </p:spPr>
        <p:txBody>
          <a:bodyPr wrap="none" lIns="0" tIns="0" rIns="0" bIns="0" rtlCol="0">
            <a:spAutoFit/>
          </a:bodyPr>
          <a:lstStyle/>
          <a:p>
            <a:pPr eaLnBrk="0" hangingPunct="0">
              <a:lnSpc>
                <a:spcPts val="1800"/>
              </a:lnSpc>
            </a:pPr>
            <a:r>
              <a:rPr lang="en-US" sz="1800" b="1" dirty="0">
                <a:solidFill>
                  <a:srgbClr val="000000"/>
                </a:solidFill>
                <a:latin typeface="Arial" pitchFamily="34" charset="0"/>
                <a:ea typeface="ＭＳ Ｐゴシック" charset="0"/>
                <a:cs typeface="Arial" pitchFamily="34" charset="0"/>
              </a:rPr>
              <a:t>Amplified</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suspect’s</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DNA</a:t>
            </a:r>
          </a:p>
        </p:txBody>
      </p:sp>
      <p:sp>
        <p:nvSpPr>
          <p:cNvPr id="10" name="TextBox 9"/>
          <p:cNvSpPr txBox="1"/>
          <p:nvPr/>
        </p:nvSpPr>
        <p:spPr>
          <a:xfrm>
            <a:off x="6558238" y="3188316"/>
            <a:ext cx="1115690" cy="461665"/>
          </a:xfrm>
          <a:prstGeom prst="rect">
            <a:avLst/>
          </a:prstGeom>
          <a:noFill/>
        </p:spPr>
        <p:txBody>
          <a:bodyPr wrap="none" lIns="0" tIns="0" rIns="0" bIns="0" rtlCol="0">
            <a:spAutoFit/>
          </a:bodyPr>
          <a:lstStyle/>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Longer</a:t>
            </a:r>
          </a:p>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fragments</a:t>
            </a:r>
            <a:endParaRPr lang="en-US" sz="1800" b="1" dirty="0">
              <a:solidFill>
                <a:srgbClr val="000000"/>
              </a:solidFill>
              <a:latin typeface="Arial" pitchFamily="34" charset="0"/>
              <a:ea typeface="ＭＳ Ｐゴシック" charset="0"/>
              <a:cs typeface="Arial" pitchFamily="34" charset="0"/>
            </a:endParaRPr>
          </a:p>
        </p:txBody>
      </p:sp>
      <p:sp>
        <p:nvSpPr>
          <p:cNvPr id="11" name="TextBox 10"/>
          <p:cNvSpPr txBox="1"/>
          <p:nvPr/>
        </p:nvSpPr>
        <p:spPr>
          <a:xfrm>
            <a:off x="6563000" y="5184599"/>
            <a:ext cx="1115690" cy="461665"/>
          </a:xfrm>
          <a:prstGeom prst="rect">
            <a:avLst/>
          </a:prstGeom>
          <a:noFill/>
        </p:spPr>
        <p:txBody>
          <a:bodyPr wrap="none" lIns="0" tIns="0" rIns="0" bIns="0" rtlCol="0">
            <a:spAutoFit/>
          </a:bodyPr>
          <a:lstStyle/>
          <a:p>
            <a:pPr eaLnBrk="0" hangingPunct="0">
              <a:lnSpc>
                <a:spcPts val="1800"/>
              </a:lnSpc>
            </a:pPr>
            <a:r>
              <a:rPr lang="en-US" sz="1800" b="1" dirty="0">
                <a:solidFill>
                  <a:srgbClr val="000000"/>
                </a:solidFill>
                <a:latin typeface="Arial" pitchFamily="34" charset="0"/>
                <a:ea typeface="ＭＳ Ｐゴシック" charset="0"/>
                <a:cs typeface="Arial" pitchFamily="34" charset="0"/>
              </a:rPr>
              <a:t>Shorter</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fragments</a:t>
            </a:r>
          </a:p>
        </p:txBody>
      </p:sp>
      <p:sp>
        <p:nvSpPr>
          <p:cNvPr id="12" name="TextBox 11"/>
          <p:cNvSpPr txBox="1"/>
          <p:nvPr/>
        </p:nvSpPr>
        <p:spPr>
          <a:xfrm>
            <a:off x="1532099" y="2748577"/>
            <a:ext cx="126638"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FFFFFF"/>
                </a:solidFill>
                <a:latin typeface="Symbol" pitchFamily="18" charset="2"/>
                <a:ea typeface="ＭＳ Ｐゴシック" charset="0"/>
                <a:cs typeface="Arial" pitchFamily="34" charset="0"/>
                <a:sym typeface="Symbol"/>
              </a:rPr>
              <a:t></a:t>
            </a:r>
            <a:endParaRPr lang="en-US" sz="1800" b="1" dirty="0">
              <a:solidFill>
                <a:srgbClr val="FFFFFF"/>
              </a:solidFill>
              <a:latin typeface="Symbol" pitchFamily="18" charset="2"/>
              <a:ea typeface="ＭＳ Ｐゴシック" charset="0"/>
              <a:cs typeface="Arial" pitchFamily="34" charset="0"/>
            </a:endParaRPr>
          </a:p>
        </p:txBody>
      </p:sp>
      <p:sp>
        <p:nvSpPr>
          <p:cNvPr id="13" name="TextBox 12"/>
          <p:cNvSpPr txBox="1"/>
          <p:nvPr/>
        </p:nvSpPr>
        <p:spPr>
          <a:xfrm>
            <a:off x="1536068" y="5333211"/>
            <a:ext cx="126638"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FFFFFF"/>
                </a:solidFill>
                <a:latin typeface="Symbol" pitchFamily="18" charset="2"/>
                <a:ea typeface="ＭＳ Ｐゴシック" charset="0"/>
                <a:cs typeface="Arial" pitchFamily="34" charset="0"/>
                <a:sym typeface="Symbol"/>
              </a:rPr>
              <a:t>+</a:t>
            </a:r>
            <a:endParaRPr lang="en-US" sz="1800" b="1" dirty="0">
              <a:solidFill>
                <a:srgbClr val="FFFFFF"/>
              </a:solidFill>
              <a:latin typeface="Symbol" pitchFamily="18" charset="2"/>
              <a:ea typeface="ＭＳ Ｐゴシック" charset="0"/>
              <a:cs typeface="Arial" pitchFamily="34" charset="0"/>
            </a:endParaRPr>
          </a:p>
        </p:txBody>
      </p:sp>
    </p:spTree>
    <p:extLst>
      <p:ext uri="{BB962C8B-B14F-4D97-AF65-F5344CB8AC3E}">
        <p14:creationId xmlns:p14="http://schemas.microsoft.com/office/powerpoint/2010/main" val="1521917388"/>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The Human Genome</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Begun in 1990, the </a:t>
            </a:r>
            <a:r>
              <a:rPr lang="en-US" b="1" dirty="0" smtClean="0"/>
              <a:t>Human Genome Project </a:t>
            </a:r>
            <a:r>
              <a:rPr lang="en-US" dirty="0" smtClean="0"/>
              <a:t>was a massive scientific endeavor to </a:t>
            </a:r>
          </a:p>
          <a:p>
            <a:pPr lvl="1"/>
            <a:r>
              <a:rPr lang="en-US" dirty="0" smtClean="0"/>
              <a:t>determine the nucleotide sequence of all the DNA in the human genome and </a:t>
            </a:r>
          </a:p>
          <a:p>
            <a:pPr lvl="1"/>
            <a:r>
              <a:rPr lang="en-US" dirty="0" smtClean="0"/>
              <a:t>identify the location and sequence of every gene. </a:t>
            </a:r>
          </a:p>
        </p:txBody>
      </p:sp>
    </p:spTree>
    <p:extLst>
      <p:ext uri="{BB962C8B-B14F-4D97-AF65-F5344CB8AC3E}">
        <p14:creationId xmlns:p14="http://schemas.microsoft.com/office/powerpoint/2010/main" val="1670955974"/>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The Human Genome</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At the completion of the project,</a:t>
            </a:r>
          </a:p>
          <a:p>
            <a:pPr lvl="1"/>
            <a:r>
              <a:rPr lang="en-US" dirty="0" smtClean="0"/>
              <a:t>more than 99% of the genome had been determined to 99.999% accuracy,</a:t>
            </a:r>
          </a:p>
          <a:p>
            <a:pPr lvl="1"/>
            <a:r>
              <a:rPr lang="en-US" dirty="0" smtClean="0"/>
              <a:t>about 3 billion nucleotide pairs were identified,</a:t>
            </a:r>
          </a:p>
          <a:p>
            <a:pPr lvl="1"/>
            <a:r>
              <a:rPr lang="en-US" dirty="0" smtClean="0"/>
              <a:t>about 21,000 genes were found, and</a:t>
            </a:r>
          </a:p>
          <a:p>
            <a:pPr lvl="1"/>
            <a:r>
              <a:rPr lang="en-US" dirty="0" smtClean="0"/>
              <a:t>about 98% of the human DNA was identified as noncoding.</a:t>
            </a:r>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The Human Genome</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pPr lvl="1"/>
            <a:r>
              <a:rPr lang="en-US" dirty="0" smtClean="0"/>
              <a:t>Some of this noncoding DNA is made up of gene control sequences such as promoters, enhancers, and microRNAs.</a:t>
            </a:r>
          </a:p>
          <a:p>
            <a:pPr lvl="1"/>
            <a:r>
              <a:rPr lang="en-US" dirty="0" smtClean="0"/>
              <a:t>Other noncoding regions include introns and repetitive DNA (some of which is used in DNA profiling.)</a:t>
            </a:r>
          </a:p>
          <a:p>
            <a:pPr lvl="1"/>
            <a:r>
              <a:rPr lang="en-US" dirty="0" smtClean="0"/>
              <a:t>Some noncoding DNA is important to our health, with certain regions known to carry disease-causing mutations.</a:t>
            </a:r>
          </a:p>
          <a:p>
            <a:pPr lvl="1"/>
            <a:r>
              <a:rPr lang="en-US" dirty="0" smtClean="0"/>
              <a:t>But the function of most noncoding DNA remains unknown.</a:t>
            </a: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The Human Genome</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As of today, the complete genomes of many individuals have been completed. </a:t>
            </a:r>
          </a:p>
          <a:p>
            <a:r>
              <a:rPr lang="en-US" dirty="0" smtClean="0"/>
              <a:t>Whereas sequencing the first human genome took 13 years and cost $100 million, we are rapidly approaching the day when an individual’s genome can be sequenced in a matter of hours for less than $1,000. </a:t>
            </a:r>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The Human Genome</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Scientists have even begun to gather sequence data from our extinct relatives. </a:t>
            </a:r>
          </a:p>
          <a:p>
            <a:pPr lvl="2"/>
            <a:r>
              <a:rPr lang="en-US" dirty="0" smtClean="0"/>
              <a:t>In 2013, scientists sequenced the entire genome of a 130,000-year-old female Neanderthal (</a:t>
            </a:r>
            <a:r>
              <a:rPr lang="en-US" i="1" dirty="0" smtClean="0"/>
              <a:t>Homo</a:t>
            </a:r>
            <a:r>
              <a:rPr lang="en-US" dirty="0" smtClean="0"/>
              <a:t> </a:t>
            </a:r>
            <a:r>
              <a:rPr lang="en-US" i="1" dirty="0" err="1" smtClean="0"/>
              <a:t>neanderthalensis</a:t>
            </a:r>
            <a:r>
              <a:rPr lang="en-US" dirty="0" smtClean="0"/>
              <a:t>). </a:t>
            </a:r>
          </a:p>
          <a:p>
            <a:pPr lvl="2"/>
            <a:r>
              <a:rPr lang="en-US" dirty="0" smtClean="0"/>
              <a:t>Using DNA extracted from a toe bone found in a Siberian cave, the resulting genome was nearly as complete as that from a modern human. </a:t>
            </a:r>
          </a:p>
          <a:p>
            <a:pPr lvl="2"/>
            <a:r>
              <a:rPr lang="en-US" dirty="0" smtClean="0"/>
              <a:t>Analysis of the Neanderthal genome revealed evidence of interbreeding with </a:t>
            </a:r>
            <a:r>
              <a:rPr lang="en-US" i="1" dirty="0" smtClean="0"/>
              <a:t>Homo sapiens</a:t>
            </a:r>
            <a:r>
              <a:rPr lang="en-US" dirty="0" smtClean="0"/>
              <a:t>. </a:t>
            </a:r>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The Human Genome</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pPr lvl="1"/>
            <a:r>
              <a:rPr lang="en-US" dirty="0" smtClean="0"/>
              <a:t>A 2014 study provided evidence that many present-day humans of European and Asian descent (but not African descent) carry Neanderthal-derived genes that influence </a:t>
            </a:r>
            <a:r>
              <a:rPr lang="en-US" b="1" dirty="0" smtClean="0"/>
              <a:t>the production of keratin</a:t>
            </a:r>
            <a:r>
              <a:rPr lang="en-US" dirty="0" smtClean="0"/>
              <a:t>, a protein that is a key structural component of hair, nails, and skin. </a:t>
            </a:r>
          </a:p>
          <a:p>
            <a:pPr lvl="1"/>
            <a:r>
              <a:rPr lang="en-US" dirty="0" smtClean="0"/>
              <a:t>Modern humans appear to have inherited the gene from Neanderthals around </a:t>
            </a:r>
            <a:r>
              <a:rPr lang="en-US" b="1" dirty="0" smtClean="0"/>
              <a:t>70,000</a:t>
            </a:r>
            <a:r>
              <a:rPr lang="en-US" dirty="0" smtClean="0"/>
              <a:t> years ago and then passed it on to their descendants. </a:t>
            </a:r>
          </a:p>
          <a:p>
            <a:pPr lvl="1"/>
            <a:r>
              <a:rPr lang="en-US" dirty="0" smtClean="0"/>
              <a:t>Such studies provide valuable insight into our own evolutionary tree. </a:t>
            </a: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dirty="0" smtClean="0"/>
              <a:t>The Human Genome</a:t>
            </a:r>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Bioinformatics can also provide insights into our evolutionary relationships with nonhuman animals. </a:t>
            </a:r>
          </a:p>
          <a:p>
            <a:pPr lvl="1"/>
            <a:r>
              <a:rPr lang="en-US" dirty="0" smtClean="0"/>
              <a:t>In</a:t>
            </a:r>
            <a:r>
              <a:rPr lang="en-US" b="1" dirty="0" smtClean="0"/>
              <a:t> 2005</a:t>
            </a:r>
            <a:r>
              <a:rPr lang="en-US" dirty="0" smtClean="0"/>
              <a:t>, researchers completed the genome sequence for our closest living relative on the evolutionary tree of life, the </a:t>
            </a:r>
            <a:r>
              <a:rPr lang="en-US" b="1" dirty="0" smtClean="0"/>
              <a:t>chimpanzee (</a:t>
            </a:r>
            <a:r>
              <a:rPr lang="en-US" b="1" i="1" dirty="0" smtClean="0"/>
              <a:t>Pan</a:t>
            </a:r>
            <a:r>
              <a:rPr lang="en-US" b="1" dirty="0" smtClean="0"/>
              <a:t> </a:t>
            </a:r>
            <a:r>
              <a:rPr lang="en-US" b="1" i="1" dirty="0" smtClean="0"/>
              <a:t>troglodytes</a:t>
            </a:r>
            <a:r>
              <a:rPr lang="en-US" b="1" dirty="0" smtClean="0"/>
              <a:t>). </a:t>
            </a:r>
          </a:p>
          <a:p>
            <a:pPr lvl="1"/>
            <a:r>
              <a:rPr lang="en-US" dirty="0" smtClean="0"/>
              <a:t>Comparisons with human DNA revealed that we share 96% of our genome. </a:t>
            </a:r>
          </a:p>
          <a:p>
            <a:pPr lvl="1"/>
            <a:r>
              <a:rPr lang="en-US" dirty="0" smtClean="0"/>
              <a:t>Genomic scientists are currently finding and studying the important differences, shedding scientific light on the age-old question of what makes us human.</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Genetically Modified Fish</a:t>
            </a:r>
            <a:endParaRPr lang="en-US" dirty="0"/>
          </a:p>
        </p:txBody>
      </p:sp>
      <p:sp>
        <p:nvSpPr>
          <p:cNvPr id="4" name="Content Placeholder 3"/>
          <p:cNvSpPr>
            <a:spLocks noGrp="1"/>
          </p:cNvSpPr>
          <p:nvPr>
            <p:ph idx="1"/>
          </p:nvPr>
        </p:nvSpPr>
        <p:spPr>
          <a:xfrm>
            <a:off x="287383" y="1476102"/>
            <a:ext cx="8543108" cy="4873297"/>
          </a:xfrm>
        </p:spPr>
        <p:txBody>
          <a:bodyPr>
            <a:normAutofit fontScale="62500" lnSpcReduction="20000"/>
          </a:bodyPr>
          <a:lstStyle/>
          <a:p>
            <a:r>
              <a:rPr lang="en-US" dirty="0" smtClean="0">
                <a:latin typeface="Arial" pitchFamily="34" charset="0"/>
                <a:cs typeface="Arial" pitchFamily="34" charset="0"/>
              </a:rPr>
              <a:t>Original </a:t>
            </a:r>
            <a:r>
              <a:rPr lang="en-US" dirty="0" err="1" smtClean="0">
                <a:latin typeface="Arial" pitchFamily="34" charset="0"/>
                <a:cs typeface="Arial" pitchFamily="34" charset="0"/>
              </a:rPr>
              <a:t>GloFish</a:t>
            </a:r>
            <a:r>
              <a:rPr lang="en-US" dirty="0" smtClean="0">
                <a:latin typeface="Arial" pitchFamily="34" charset="0"/>
                <a:cs typeface="Arial" pitchFamily="34" charset="0"/>
              </a:rPr>
              <a:t> - </a:t>
            </a:r>
            <a:r>
              <a:rPr lang="en-US" dirty="0" err="1" smtClean="0">
                <a:latin typeface="Arial" pitchFamily="34" charset="0"/>
                <a:cs typeface="Arial" pitchFamily="34" charset="0"/>
              </a:rPr>
              <a:t>zebrafish</a:t>
            </a:r>
            <a:r>
              <a:rPr lang="en-US" dirty="0" smtClean="0">
                <a:latin typeface="Arial" pitchFamily="34" charset="0"/>
                <a:cs typeface="Arial" pitchFamily="34" charset="0"/>
              </a:rPr>
              <a:t> (</a:t>
            </a:r>
            <a:r>
              <a:rPr lang="en-US" i="1" dirty="0" err="1" smtClean="0">
                <a:latin typeface="Arial" pitchFamily="34" charset="0"/>
                <a:cs typeface="Arial" pitchFamily="34" charset="0"/>
              </a:rPr>
              <a:t>Danio</a:t>
            </a:r>
            <a:r>
              <a:rPr lang="en-US" i="1" dirty="0" smtClean="0">
                <a:latin typeface="Arial" pitchFamily="34" charset="0"/>
                <a:cs typeface="Arial" pitchFamily="34" charset="0"/>
              </a:rPr>
              <a:t> </a:t>
            </a:r>
            <a:r>
              <a:rPr lang="en-US" i="1" dirty="0" err="1">
                <a:latin typeface="Arial" pitchFamily="34" charset="0"/>
                <a:cs typeface="Arial" pitchFamily="34" charset="0"/>
              </a:rPr>
              <a:t>rerio</a:t>
            </a:r>
            <a:r>
              <a:rPr lang="en-US" dirty="0">
                <a:latin typeface="Arial" pitchFamily="34" charset="0"/>
                <a:cs typeface="Arial" pitchFamily="34" charset="0"/>
              </a:rPr>
              <a:t>) is a native of rivers in India and Bangladesh. </a:t>
            </a:r>
            <a:endParaRPr lang="en-US" dirty="0" smtClean="0">
              <a:latin typeface="Arial" pitchFamily="34" charset="0"/>
              <a:cs typeface="Arial" pitchFamily="34" charset="0"/>
            </a:endParaRPr>
          </a:p>
          <a:p>
            <a:r>
              <a:rPr lang="en-US" dirty="0" smtClean="0">
                <a:latin typeface="Arial" pitchFamily="34" charset="0"/>
                <a:cs typeface="Arial" pitchFamily="34" charset="0"/>
              </a:rPr>
              <a:t>Why make fish glow? </a:t>
            </a:r>
          </a:p>
          <a:p>
            <a:r>
              <a:rPr lang="en-US" dirty="0" smtClean="0">
                <a:latin typeface="Arial" charset="0"/>
                <a:cs typeface="Arial" pitchFamily="34" charset="0"/>
              </a:rPr>
              <a:t>To study environmental toxins</a:t>
            </a:r>
          </a:p>
          <a:p>
            <a:r>
              <a:rPr lang="en-US" dirty="0" smtClean="0">
                <a:latin typeface="Arial" charset="0"/>
                <a:cs typeface="Arial" pitchFamily="34" charset="0"/>
              </a:rPr>
              <a:t>Scientists at the National </a:t>
            </a:r>
            <a:r>
              <a:rPr lang="en-US" dirty="0">
                <a:latin typeface="Arial" charset="0"/>
                <a:cs typeface="Arial" pitchFamily="34" charset="0"/>
              </a:rPr>
              <a:t>University of Singapore were working with a gene that encodes the </a:t>
            </a:r>
            <a:r>
              <a:rPr lang="en-US" b="1" dirty="0">
                <a:latin typeface="Arial" charset="0"/>
                <a:cs typeface="Arial" pitchFamily="34" charset="0"/>
              </a:rPr>
              <a:t>green fluorescent protein (GFP</a:t>
            </a:r>
            <a:r>
              <a:rPr lang="en-US" dirty="0">
                <a:latin typeface="Arial" charset="0"/>
                <a:cs typeface="Arial" pitchFamily="34" charset="0"/>
              </a:rPr>
              <a:t>)</a:t>
            </a:r>
            <a:r>
              <a:rPr lang="en-US" dirty="0" smtClean="0">
                <a:latin typeface="Arial" charset="0"/>
                <a:cs typeface="Arial" pitchFamily="34" charset="0"/>
              </a:rPr>
              <a:t>,</a:t>
            </a:r>
          </a:p>
          <a:p>
            <a:r>
              <a:rPr lang="en-US" dirty="0" smtClean="0">
                <a:latin typeface="Arial" charset="0"/>
                <a:cs typeface="Arial" pitchFamily="34" charset="0"/>
              </a:rPr>
              <a:t>GFP - originally </a:t>
            </a:r>
            <a:r>
              <a:rPr lang="en-US" dirty="0">
                <a:latin typeface="Arial" charset="0"/>
                <a:cs typeface="Arial" pitchFamily="34" charset="0"/>
              </a:rPr>
              <a:t>extracted from a </a:t>
            </a:r>
            <a:r>
              <a:rPr lang="en-US" dirty="0" smtClean="0">
                <a:latin typeface="Arial" charset="0"/>
                <a:cs typeface="Arial" pitchFamily="34" charset="0"/>
              </a:rPr>
              <a:t>jellyfish &amp; naturally produces </a:t>
            </a:r>
            <a:r>
              <a:rPr lang="en-US" dirty="0">
                <a:latin typeface="Arial" charset="0"/>
                <a:cs typeface="Arial" pitchFamily="34" charset="0"/>
              </a:rPr>
              <a:t>bright green </a:t>
            </a:r>
            <a:r>
              <a:rPr lang="en-US" dirty="0" smtClean="0">
                <a:latin typeface="Arial" charset="0"/>
                <a:cs typeface="Arial" pitchFamily="34" charset="0"/>
              </a:rPr>
              <a:t>fluorescence.</a:t>
            </a:r>
          </a:p>
          <a:p>
            <a:r>
              <a:rPr lang="en-US" dirty="0" smtClean="0">
                <a:latin typeface="Arial" charset="0"/>
                <a:cs typeface="Arial" pitchFamily="34" charset="0"/>
              </a:rPr>
              <a:t>‘Inserted’ </a:t>
            </a:r>
            <a:r>
              <a:rPr lang="en-US" dirty="0">
                <a:latin typeface="Arial" charset="0"/>
                <a:cs typeface="Arial" pitchFamily="34" charset="0"/>
              </a:rPr>
              <a:t>the gene into a </a:t>
            </a:r>
            <a:r>
              <a:rPr lang="en-US" dirty="0" err="1">
                <a:latin typeface="Arial" charset="0"/>
                <a:cs typeface="Arial" pitchFamily="34" charset="0"/>
              </a:rPr>
              <a:t>zebrafish</a:t>
            </a:r>
            <a:r>
              <a:rPr lang="en-US" dirty="0">
                <a:latin typeface="Arial" charset="0"/>
                <a:cs typeface="Arial" pitchFamily="34" charset="0"/>
              </a:rPr>
              <a:t> </a:t>
            </a:r>
            <a:r>
              <a:rPr lang="en-US" dirty="0" smtClean="0">
                <a:latin typeface="Arial" charset="0"/>
                <a:cs typeface="Arial" pitchFamily="34" charset="0"/>
              </a:rPr>
              <a:t>embryo</a:t>
            </a:r>
            <a:r>
              <a:rPr lang="en-US" dirty="0">
                <a:latin typeface="Arial" charset="0"/>
                <a:cs typeface="Arial" pitchFamily="34" charset="0"/>
              </a:rPr>
              <a:t> </a:t>
            </a:r>
          </a:p>
          <a:p>
            <a:pPr lvl="1"/>
            <a:r>
              <a:rPr lang="en-US" dirty="0" smtClean="0">
                <a:latin typeface="Arial" charset="0"/>
                <a:cs typeface="Arial" pitchFamily="34" charset="0"/>
              </a:rPr>
              <a:t>Reproductive cloning</a:t>
            </a:r>
          </a:p>
          <a:p>
            <a:r>
              <a:rPr lang="en-US" dirty="0" smtClean="0">
                <a:latin typeface="Arial" charset="0"/>
                <a:cs typeface="Arial" pitchFamily="34" charset="0"/>
              </a:rPr>
              <a:t>fish fluoresce under </a:t>
            </a:r>
            <a:r>
              <a:rPr lang="en-US" dirty="0">
                <a:latin typeface="Arial" charset="0"/>
                <a:cs typeface="Arial" pitchFamily="34" charset="0"/>
              </a:rPr>
              <a:t>both natural white light and ultraviolet light</a:t>
            </a:r>
            <a:r>
              <a:rPr lang="en-US" dirty="0" smtClean="0">
                <a:latin typeface="Arial" charset="0"/>
                <a:cs typeface="Arial" pitchFamily="34" charset="0"/>
              </a:rPr>
              <a:t>.</a:t>
            </a:r>
          </a:p>
          <a:p>
            <a:r>
              <a:rPr lang="en-US" dirty="0">
                <a:latin typeface="Arial" charset="0"/>
                <a:cs typeface="Arial" pitchFamily="34" charset="0"/>
              </a:rPr>
              <a:t>F</a:t>
            </a:r>
            <a:r>
              <a:rPr lang="en-US" dirty="0" smtClean="0">
                <a:latin typeface="Arial" charset="0"/>
                <a:cs typeface="Arial" pitchFamily="34" charset="0"/>
              </a:rPr>
              <a:t>ish </a:t>
            </a:r>
            <a:r>
              <a:rPr lang="en-US" dirty="0">
                <a:latin typeface="Arial" charset="0"/>
                <a:cs typeface="Arial" pitchFamily="34" charset="0"/>
              </a:rPr>
              <a:t>that could detect pollution by selectively fluorescing in the presence of environmental toxins. </a:t>
            </a:r>
            <a:endParaRPr lang="en-US" dirty="0" smtClean="0">
              <a:latin typeface="Arial" charset="0"/>
              <a:cs typeface="Arial" pitchFamily="34" charset="0"/>
            </a:endParaRPr>
          </a:p>
        </p:txBody>
      </p:sp>
    </p:spTree>
    <p:extLst>
      <p:ext uri="{BB962C8B-B14F-4D97-AF65-F5344CB8AC3E}">
        <p14:creationId xmlns:p14="http://schemas.microsoft.com/office/powerpoint/2010/main" val="1272734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dirty="0" smtClean="0"/>
              <a:t>The Human Genome</a:t>
            </a:r>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The potential benefits of knowing many human genomes are enormous. </a:t>
            </a:r>
          </a:p>
          <a:p>
            <a:pPr lvl="1"/>
            <a:r>
              <a:rPr lang="en-US" b="1" dirty="0" smtClean="0"/>
              <a:t>Thus far, more than 2,000 disease-associated genes have been identified. </a:t>
            </a:r>
          </a:p>
          <a:p>
            <a:pPr lvl="1"/>
            <a:r>
              <a:rPr lang="en-US" dirty="0" smtClean="0"/>
              <a:t>A recent example involved </a:t>
            </a:r>
            <a:r>
              <a:rPr lang="en-US" b="1" dirty="0" err="1" smtClean="0"/>
              <a:t>Behcet’s</a:t>
            </a:r>
            <a:r>
              <a:rPr lang="en-US" b="1" dirty="0" smtClean="0"/>
              <a:t> disease</a:t>
            </a:r>
            <a:r>
              <a:rPr lang="en-US" dirty="0" smtClean="0"/>
              <a:t>, a painful and life-threatening illness that involves </a:t>
            </a:r>
            <a:r>
              <a:rPr lang="en-US" b="1" dirty="0" smtClean="0"/>
              <a:t>swelling of blood vessels </a:t>
            </a:r>
            <a:r>
              <a:rPr lang="en-US" dirty="0" smtClean="0"/>
              <a:t>throughout the body. </a:t>
            </a:r>
          </a:p>
          <a:p>
            <a:pPr lvl="1"/>
            <a:r>
              <a:rPr lang="en-US" dirty="0" smtClean="0"/>
              <a:t>Researchers have long known that this disease is found most commonly among people living along the ancient trade route in Asia called the Silk Road. </a:t>
            </a:r>
          </a:p>
        </p:txBody>
      </p:sp>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Documents and Settings\sathish.m\Desktop\OUT\12_20SilkRoad-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203994"/>
            <a:ext cx="8547100" cy="64500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12.20</a:t>
            </a:r>
            <a:endParaRPr lang="en-US" sz="1200" dirty="0">
              <a:latin typeface="Arial" charset="0"/>
            </a:endParaRPr>
          </a:p>
        </p:txBody>
      </p:sp>
      <p:sp>
        <p:nvSpPr>
          <p:cNvPr id="2" name="Rectangle 1"/>
          <p:cNvSpPr/>
          <p:nvPr/>
        </p:nvSpPr>
        <p:spPr>
          <a:xfrm>
            <a:off x="1224994" y="1021797"/>
            <a:ext cx="920124" cy="492443"/>
          </a:xfrm>
          <a:prstGeom prst="rect">
            <a:avLst/>
          </a:prstGeom>
        </p:spPr>
        <p:txBody>
          <a:bodyPr wrap="none" lIns="0" tIns="0" rIns="0" bIns="0">
            <a:spAutoFit/>
          </a:bodyPr>
          <a:lstStyle/>
          <a:p>
            <a:pPr algn="ctr" eaLnBrk="0" hangingPunct="0"/>
            <a:r>
              <a:rPr lang="en-US" sz="1600" b="1" i="1" dirty="0">
                <a:solidFill>
                  <a:srgbClr val="00ADEF"/>
                </a:solidFill>
                <a:latin typeface="Arial" pitchFamily="34" charset="0"/>
                <a:ea typeface="ＭＳ Ｐゴシック" charset="0"/>
                <a:cs typeface="Arial" pitchFamily="34" charset="0"/>
              </a:rPr>
              <a:t>CASPIAN</a:t>
            </a:r>
          </a:p>
          <a:p>
            <a:pPr algn="ctr" eaLnBrk="0" hangingPunct="0"/>
            <a:r>
              <a:rPr lang="en-US" sz="1600" b="1" i="1" dirty="0">
                <a:solidFill>
                  <a:srgbClr val="00ADEF"/>
                </a:solidFill>
                <a:latin typeface="Arial" pitchFamily="34" charset="0"/>
                <a:ea typeface="ＭＳ Ｐゴシック" charset="0"/>
                <a:cs typeface="Arial" pitchFamily="34" charset="0"/>
              </a:rPr>
              <a:t>SEA </a:t>
            </a:r>
          </a:p>
        </p:txBody>
      </p:sp>
      <p:sp>
        <p:nvSpPr>
          <p:cNvPr id="5" name="Rectangle 4"/>
          <p:cNvSpPr/>
          <p:nvPr/>
        </p:nvSpPr>
        <p:spPr>
          <a:xfrm>
            <a:off x="1977156" y="3564519"/>
            <a:ext cx="920124" cy="492443"/>
          </a:xfrm>
          <a:prstGeom prst="rect">
            <a:avLst/>
          </a:prstGeom>
        </p:spPr>
        <p:txBody>
          <a:bodyPr wrap="none" lIns="0" tIns="0" rIns="0" bIns="0">
            <a:spAutoFit/>
          </a:bodyPr>
          <a:lstStyle/>
          <a:p>
            <a:pPr algn="ctr" eaLnBrk="0" hangingPunct="0"/>
            <a:r>
              <a:rPr lang="en-US" sz="1600" b="1" i="1" dirty="0">
                <a:solidFill>
                  <a:srgbClr val="00ADEF"/>
                </a:solidFill>
                <a:latin typeface="Arial" pitchFamily="34" charset="0"/>
                <a:ea typeface="ＭＳ Ｐゴシック" charset="0"/>
                <a:cs typeface="Arial" pitchFamily="34" charset="0"/>
              </a:rPr>
              <a:t>PERSIAN</a:t>
            </a:r>
          </a:p>
          <a:p>
            <a:pPr algn="ctr" eaLnBrk="0" hangingPunct="0"/>
            <a:r>
              <a:rPr lang="en-US" sz="1600" b="1" i="1" dirty="0">
                <a:solidFill>
                  <a:srgbClr val="00ADEF"/>
                </a:solidFill>
                <a:latin typeface="Arial" pitchFamily="34" charset="0"/>
                <a:ea typeface="ＭＳ Ｐゴシック" charset="0"/>
                <a:cs typeface="Arial" pitchFamily="34" charset="0"/>
              </a:rPr>
              <a:t>GULF</a:t>
            </a:r>
          </a:p>
        </p:txBody>
      </p:sp>
      <p:sp>
        <p:nvSpPr>
          <p:cNvPr id="6" name="Rectangle 5"/>
          <p:cNvSpPr/>
          <p:nvPr/>
        </p:nvSpPr>
        <p:spPr>
          <a:xfrm>
            <a:off x="756225" y="2328668"/>
            <a:ext cx="423194" cy="276999"/>
          </a:xfrm>
          <a:prstGeom prst="rect">
            <a:avLst/>
          </a:prstGeom>
        </p:spPr>
        <p:txBody>
          <a:bodyPr wrap="none" lIns="0" tIns="0" rIns="0" bIns="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Iraq</a:t>
            </a:r>
          </a:p>
        </p:txBody>
      </p:sp>
      <p:sp>
        <p:nvSpPr>
          <p:cNvPr id="7" name="Rectangle 6"/>
          <p:cNvSpPr/>
          <p:nvPr/>
        </p:nvSpPr>
        <p:spPr>
          <a:xfrm>
            <a:off x="2685033" y="2928742"/>
            <a:ext cx="423194" cy="276999"/>
          </a:xfrm>
          <a:prstGeom prst="rect">
            <a:avLst/>
          </a:prstGeom>
        </p:spPr>
        <p:txBody>
          <a:bodyPr wrap="none" lIns="0" tIns="0" rIns="0" bIns="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Iran</a:t>
            </a:r>
          </a:p>
        </p:txBody>
      </p:sp>
      <p:sp>
        <p:nvSpPr>
          <p:cNvPr id="8" name="Rectangle 7"/>
          <p:cNvSpPr/>
          <p:nvPr/>
        </p:nvSpPr>
        <p:spPr>
          <a:xfrm>
            <a:off x="3304983" y="2510993"/>
            <a:ext cx="1333699" cy="276999"/>
          </a:xfrm>
          <a:prstGeom prst="rect">
            <a:avLst/>
          </a:prstGeom>
        </p:spPr>
        <p:txBody>
          <a:bodyPr wrap="none" lIns="0" tIns="0" rIns="0" bIns="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Afghanistan</a:t>
            </a:r>
          </a:p>
        </p:txBody>
      </p:sp>
      <p:sp>
        <p:nvSpPr>
          <p:cNvPr id="9" name="Rectangle 8"/>
          <p:cNvSpPr/>
          <p:nvPr/>
        </p:nvSpPr>
        <p:spPr>
          <a:xfrm>
            <a:off x="3713519" y="2968578"/>
            <a:ext cx="948978" cy="276999"/>
          </a:xfrm>
          <a:prstGeom prst="rect">
            <a:avLst/>
          </a:prstGeom>
        </p:spPr>
        <p:txBody>
          <a:bodyPr wrap="none" lIns="0" tIns="0" rIns="0" bIns="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Pakistan</a:t>
            </a:r>
          </a:p>
        </p:txBody>
      </p:sp>
      <p:sp>
        <p:nvSpPr>
          <p:cNvPr id="10" name="Rectangle 9"/>
          <p:cNvSpPr/>
          <p:nvPr/>
        </p:nvSpPr>
        <p:spPr>
          <a:xfrm>
            <a:off x="5153616" y="3987862"/>
            <a:ext cx="538609" cy="276999"/>
          </a:xfrm>
          <a:prstGeom prst="rect">
            <a:avLst/>
          </a:prstGeom>
        </p:spPr>
        <p:txBody>
          <a:bodyPr wrap="none" lIns="0" tIns="0" rIns="0" bIns="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India</a:t>
            </a:r>
          </a:p>
        </p:txBody>
      </p:sp>
      <p:sp>
        <p:nvSpPr>
          <p:cNvPr id="11" name="Rectangle 10"/>
          <p:cNvSpPr/>
          <p:nvPr/>
        </p:nvSpPr>
        <p:spPr>
          <a:xfrm>
            <a:off x="6604778" y="2605667"/>
            <a:ext cx="641201" cy="276999"/>
          </a:xfrm>
          <a:prstGeom prst="rect">
            <a:avLst/>
          </a:prstGeom>
        </p:spPr>
        <p:txBody>
          <a:bodyPr wrap="none" lIns="0" tIns="0" rIns="0" bIns="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China</a:t>
            </a:r>
          </a:p>
        </p:txBody>
      </p:sp>
      <p:sp>
        <p:nvSpPr>
          <p:cNvPr id="12" name="Rectangle 11"/>
          <p:cNvSpPr/>
          <p:nvPr/>
        </p:nvSpPr>
        <p:spPr>
          <a:xfrm>
            <a:off x="1571437" y="4399997"/>
            <a:ext cx="1402051" cy="276999"/>
          </a:xfrm>
          <a:prstGeom prst="rect">
            <a:avLst/>
          </a:prstGeom>
        </p:spPr>
        <p:txBody>
          <a:bodyPr wrap="none" lIns="0" tIns="0" rIns="0" bIns="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Saudi Arabia</a:t>
            </a:r>
          </a:p>
        </p:txBody>
      </p:sp>
      <p:sp>
        <p:nvSpPr>
          <p:cNvPr id="13" name="Rectangle 12"/>
          <p:cNvSpPr/>
          <p:nvPr/>
        </p:nvSpPr>
        <p:spPr>
          <a:xfrm>
            <a:off x="6479344" y="568678"/>
            <a:ext cx="1250342" cy="276999"/>
          </a:xfrm>
          <a:prstGeom prst="rect">
            <a:avLst/>
          </a:prstGeom>
        </p:spPr>
        <p:txBody>
          <a:bodyPr wrap="none" lIns="0" tIns="0" rIns="0" bIns="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 Silk Road</a:t>
            </a:r>
          </a:p>
        </p:txBody>
      </p:sp>
      <p:sp>
        <p:nvSpPr>
          <p:cNvPr id="14" name="Rectangle 13"/>
          <p:cNvSpPr/>
          <p:nvPr/>
        </p:nvSpPr>
        <p:spPr>
          <a:xfrm>
            <a:off x="6102345" y="208756"/>
            <a:ext cx="423193" cy="276999"/>
          </a:xfrm>
          <a:prstGeom prst="rect">
            <a:avLst/>
          </a:prstGeom>
        </p:spPr>
        <p:txBody>
          <a:bodyPr wrap="none" lIns="0" tIns="0" rIns="0" bIns="0">
            <a:spAutoFit/>
          </a:bodyPr>
          <a:lstStyle/>
          <a:p>
            <a:pPr algn="ctr" eaLnBrk="0" hangingPunct="0"/>
            <a:r>
              <a:rPr lang="en-US" sz="1800" b="1" dirty="0">
                <a:solidFill>
                  <a:srgbClr val="000000"/>
                </a:solidFill>
                <a:latin typeface="Arial" pitchFamily="34" charset="0"/>
                <a:ea typeface="ＭＳ Ｐゴシック" charset="0"/>
                <a:cs typeface="Arial" pitchFamily="34" charset="0"/>
              </a:rPr>
              <a:t>Key</a:t>
            </a:r>
          </a:p>
        </p:txBody>
      </p:sp>
    </p:spTree>
    <p:extLst>
      <p:ext uri="{BB962C8B-B14F-4D97-AF65-F5344CB8AC3E}">
        <p14:creationId xmlns:p14="http://schemas.microsoft.com/office/powerpoint/2010/main" val="3266328325"/>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The Human Genome</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In 2013, researchers conducted a </a:t>
            </a:r>
            <a:r>
              <a:rPr lang="en-US" b="1" dirty="0" smtClean="0"/>
              <a:t>genome-wide search</a:t>
            </a:r>
            <a:r>
              <a:rPr lang="en-US" dirty="0" smtClean="0"/>
              <a:t> for genetic differences among Turkish people with and without the disease.</a:t>
            </a:r>
          </a:p>
          <a:p>
            <a:r>
              <a:rPr lang="en-US" dirty="0" smtClean="0"/>
              <a:t>The nearby genes are implicated in the immune system’s ability to destroy invading microbes, to recognize infection sites, and to regulate autoimmune diseases. </a:t>
            </a:r>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a:xfrm>
            <a:off x="0" y="131763"/>
            <a:ext cx="8543925" cy="958850"/>
          </a:xfrm>
        </p:spPr>
        <p:txBody>
          <a:bodyPr/>
          <a:lstStyle/>
          <a:p>
            <a:r>
              <a:rPr lang="en-US" dirty="0" smtClean="0"/>
              <a:t>The Process of Science: Did </a:t>
            </a:r>
            <a:r>
              <a:rPr lang="en-US" dirty="0" err="1" smtClean="0"/>
              <a:t>Nic</a:t>
            </a:r>
            <a:r>
              <a:rPr lang="en-US" dirty="0" smtClean="0"/>
              <a:t> have a deadly gene?</a:t>
            </a:r>
          </a:p>
        </p:txBody>
      </p:sp>
      <p:sp>
        <p:nvSpPr>
          <p:cNvPr id="198659" name="Rectangle 3"/>
          <p:cNvSpPr>
            <a:spLocks noGrp="1" noChangeArrowheads="1"/>
          </p:cNvSpPr>
          <p:nvPr>
            <p:ph idx="4294967295"/>
          </p:nvPr>
        </p:nvSpPr>
        <p:spPr>
          <a:xfrm>
            <a:off x="0" y="1748226"/>
            <a:ext cx="8543925" cy="4949825"/>
          </a:xfrm>
        </p:spPr>
        <p:txBody>
          <a:bodyPr/>
          <a:lstStyle/>
          <a:p>
            <a:r>
              <a:rPr lang="en-US" b="1" dirty="0" smtClean="0"/>
              <a:t>Background:</a:t>
            </a:r>
            <a:r>
              <a:rPr lang="en-US" dirty="0"/>
              <a:t> </a:t>
            </a:r>
            <a:r>
              <a:rPr lang="en-US" dirty="0" smtClean="0"/>
              <a:t>An infant called </a:t>
            </a:r>
            <a:r>
              <a:rPr lang="en-US" dirty="0" err="1" smtClean="0"/>
              <a:t>Nic</a:t>
            </a:r>
            <a:r>
              <a:rPr lang="en-US" dirty="0" smtClean="0"/>
              <a:t> </a:t>
            </a:r>
            <a:r>
              <a:rPr lang="en-US" dirty="0"/>
              <a:t>Volker </a:t>
            </a:r>
            <a:r>
              <a:rPr lang="en-US" dirty="0" smtClean="0"/>
              <a:t>went from a normal baby to having debilitating intestinal ulcers. </a:t>
            </a:r>
          </a:p>
          <a:p>
            <a:r>
              <a:rPr lang="en-US" b="1" dirty="0" smtClean="0"/>
              <a:t>Hypothesis</a:t>
            </a:r>
            <a:r>
              <a:rPr lang="en-US" dirty="0" smtClean="0"/>
              <a:t>: The best explanation his doctors came up with was that </a:t>
            </a:r>
            <a:r>
              <a:rPr lang="en-US" dirty="0" err="1" smtClean="0"/>
              <a:t>Nic</a:t>
            </a:r>
            <a:r>
              <a:rPr lang="en-US" dirty="0" smtClean="0"/>
              <a:t> </a:t>
            </a:r>
            <a:r>
              <a:rPr lang="en-US" dirty="0"/>
              <a:t>had a rare mutation that made his immune system attack his </a:t>
            </a:r>
            <a:r>
              <a:rPr lang="en-US" dirty="0" smtClean="0"/>
              <a:t>diges</a:t>
            </a:r>
            <a:r>
              <a:rPr lang="en-US" dirty="0"/>
              <a:t>t</a:t>
            </a:r>
            <a:r>
              <a:rPr lang="en-US" dirty="0" smtClean="0"/>
              <a:t>ive </a:t>
            </a:r>
            <a:r>
              <a:rPr lang="en-US" dirty="0"/>
              <a:t>system. </a:t>
            </a:r>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a:xfrm>
            <a:off x="0" y="131763"/>
            <a:ext cx="8543925" cy="958850"/>
          </a:xfrm>
        </p:spPr>
        <p:txBody>
          <a:bodyPr/>
          <a:lstStyle/>
          <a:p>
            <a:r>
              <a:rPr lang="en-US" dirty="0"/>
              <a:t>The Process of Science: Did </a:t>
            </a:r>
            <a:r>
              <a:rPr lang="en-US" dirty="0" err="1"/>
              <a:t>Nic</a:t>
            </a:r>
            <a:r>
              <a:rPr lang="en-US" dirty="0"/>
              <a:t> have a deadly gene?</a:t>
            </a:r>
            <a:endParaRPr lang="en-US" dirty="0" smtClean="0"/>
          </a:p>
        </p:txBody>
      </p:sp>
      <p:sp>
        <p:nvSpPr>
          <p:cNvPr id="198659" name="Rectangle 3"/>
          <p:cNvSpPr>
            <a:spLocks noGrp="1" noChangeArrowheads="1"/>
          </p:cNvSpPr>
          <p:nvPr>
            <p:ph idx="4294967295"/>
          </p:nvPr>
        </p:nvSpPr>
        <p:spPr>
          <a:xfrm>
            <a:off x="0" y="1574530"/>
            <a:ext cx="8543925" cy="4949825"/>
          </a:xfrm>
        </p:spPr>
        <p:txBody>
          <a:bodyPr/>
          <a:lstStyle/>
          <a:p>
            <a:r>
              <a:rPr lang="en-US" b="1" dirty="0" smtClean="0"/>
              <a:t>Method: </a:t>
            </a:r>
          </a:p>
          <a:p>
            <a:pPr lvl="1"/>
            <a:r>
              <a:rPr lang="en-US" dirty="0" smtClean="0"/>
              <a:t>Sequence </a:t>
            </a:r>
            <a:r>
              <a:rPr lang="en-US" dirty="0" err="1" smtClean="0"/>
              <a:t>Nic’s</a:t>
            </a:r>
            <a:r>
              <a:rPr lang="en-US" dirty="0" smtClean="0"/>
              <a:t> entire protein coding genome</a:t>
            </a:r>
          </a:p>
          <a:p>
            <a:pPr lvl="1"/>
            <a:r>
              <a:rPr lang="en-US" dirty="0" smtClean="0"/>
              <a:t>16000 mutations compared to other people who had also been sequenced... </a:t>
            </a:r>
          </a:p>
          <a:p>
            <a:r>
              <a:rPr lang="en-US" dirty="0" smtClean="0"/>
              <a:t>developed new software to </a:t>
            </a:r>
            <a:r>
              <a:rPr lang="en-US" dirty="0" err="1" smtClean="0"/>
              <a:t>fiIlter</a:t>
            </a:r>
            <a:r>
              <a:rPr lang="en-US" dirty="0" smtClean="0"/>
              <a:t> the mutations,. eliminating ones that </a:t>
            </a:r>
            <a:r>
              <a:rPr lang="en-US" b="1" dirty="0" smtClean="0"/>
              <a:t>did not lead to malfunctioning proteins</a:t>
            </a:r>
          </a:p>
          <a:p>
            <a:r>
              <a:rPr lang="en-US" dirty="0" smtClean="0"/>
              <a:t>or were not involved in the digestion or immune systems</a:t>
            </a:r>
            <a:r>
              <a:rPr lang="en-US" dirty="0"/>
              <a:t>. </a:t>
            </a:r>
            <a:endParaRPr lang="en-US" dirty="0" smtClean="0"/>
          </a:p>
          <a:p>
            <a:r>
              <a:rPr lang="en-US" dirty="0" smtClean="0"/>
              <a:t>only rare mutations were considered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a:xfrm>
            <a:off x="0" y="131763"/>
            <a:ext cx="8543925" cy="958850"/>
          </a:xfrm>
        </p:spPr>
        <p:txBody>
          <a:bodyPr/>
          <a:lstStyle/>
          <a:p>
            <a:r>
              <a:rPr lang="en-US" dirty="0"/>
              <a:t>The Process of Science: Did </a:t>
            </a:r>
            <a:r>
              <a:rPr lang="en-US" dirty="0" err="1"/>
              <a:t>Nic</a:t>
            </a:r>
            <a:r>
              <a:rPr lang="en-US" dirty="0"/>
              <a:t> have a deadly gene?</a:t>
            </a:r>
            <a:endParaRPr lang="en-US" dirty="0" smtClean="0"/>
          </a:p>
        </p:txBody>
      </p:sp>
      <p:sp>
        <p:nvSpPr>
          <p:cNvPr id="198659" name="Rectangle 3"/>
          <p:cNvSpPr>
            <a:spLocks noGrp="1" noChangeArrowheads="1"/>
          </p:cNvSpPr>
          <p:nvPr>
            <p:ph idx="4294967295"/>
          </p:nvPr>
        </p:nvSpPr>
        <p:spPr>
          <a:xfrm>
            <a:off x="0" y="1227138"/>
            <a:ext cx="8543925" cy="4949825"/>
          </a:xfrm>
        </p:spPr>
        <p:txBody>
          <a:bodyPr/>
          <a:lstStyle/>
          <a:p>
            <a:r>
              <a:rPr lang="en-US" b="1" dirty="0" smtClean="0"/>
              <a:t>Results</a:t>
            </a:r>
            <a:r>
              <a:rPr lang="en-US" dirty="0" smtClean="0"/>
              <a:t>: </a:t>
            </a:r>
            <a:endParaRPr lang="en-US" dirty="0"/>
          </a:p>
          <a:p>
            <a:r>
              <a:rPr lang="en-US" i="1" dirty="0"/>
              <a:t>XIAP </a:t>
            </a:r>
            <a:r>
              <a:rPr lang="en-US" dirty="0"/>
              <a:t>gene remained </a:t>
            </a:r>
            <a:endParaRPr lang="en-US" dirty="0" smtClean="0"/>
          </a:p>
          <a:p>
            <a:r>
              <a:rPr lang="en-US" dirty="0" err="1" smtClean="0"/>
              <a:t>Nic</a:t>
            </a:r>
            <a:r>
              <a:rPr lang="en-US" dirty="0" smtClean="0"/>
              <a:t> had a single base substitution - </a:t>
            </a:r>
            <a:r>
              <a:rPr lang="en-US" dirty="0"/>
              <a:t>tyrosine </a:t>
            </a:r>
            <a:r>
              <a:rPr lang="en-US" dirty="0" smtClean="0"/>
              <a:t>amino acid where cysteine should be in the protein </a:t>
            </a:r>
            <a:endParaRPr lang="en-US" dirty="0"/>
          </a:p>
          <a:p>
            <a:r>
              <a:rPr lang="en-US" dirty="0" err="1"/>
              <a:t>Nic's</a:t>
            </a:r>
            <a:r>
              <a:rPr lang="en-US" dirty="0"/>
              <a:t> life by replacing his bone </a:t>
            </a:r>
            <a:r>
              <a:rPr lang="en-US" dirty="0" smtClean="0"/>
              <a:t>marrow </a:t>
            </a:r>
            <a:r>
              <a:rPr lang="en-US" dirty="0"/>
              <a:t>with donor cells that contained functional </a:t>
            </a:r>
            <a:r>
              <a:rPr lang="en-US" i="1" dirty="0"/>
              <a:t>XIAP </a:t>
            </a:r>
            <a:endParaRPr lang="en-US" dirty="0"/>
          </a:p>
          <a:p>
            <a:endParaRPr lang="en-US" dirty="0"/>
          </a:p>
          <a:p>
            <a:endParaRPr lang="en-US" dirty="0"/>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idx="4294967295"/>
          </p:nvPr>
        </p:nvSpPr>
        <p:spPr>
          <a:xfrm>
            <a:off x="0" y="131763"/>
            <a:ext cx="8543925" cy="958850"/>
          </a:xfrm>
        </p:spPr>
        <p:txBody>
          <a:bodyPr/>
          <a:lstStyle/>
          <a:p>
            <a:r>
              <a:rPr lang="en-US" dirty="0"/>
              <a:t>The Process of Science: Did </a:t>
            </a:r>
            <a:r>
              <a:rPr lang="en-US" dirty="0" err="1"/>
              <a:t>Nic</a:t>
            </a:r>
            <a:r>
              <a:rPr lang="en-US" dirty="0"/>
              <a:t> have a deadly gene?</a:t>
            </a:r>
            <a:endParaRPr lang="en-US" dirty="0" smtClean="0"/>
          </a:p>
        </p:txBody>
      </p:sp>
      <p:pic>
        <p:nvPicPr>
          <p:cNvPr id="2" name="Picture 1" descr="Screenshot 2018-11-26 22.51.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473200"/>
            <a:ext cx="8128563" cy="529707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31763"/>
            <a:ext cx="8543925" cy="1535836"/>
          </a:xfrm>
          <a:prstGeom prst="rect">
            <a:avLst/>
          </a:prstGeom>
        </p:spPr>
        <p:txBody>
          <a:bodyPr vert="horz" wrap="square" lIns="91440" tIns="45720" rIns="91440" bIns="45720" rtlCol="0" anchor="ctr" anchorCtr="0">
            <a:no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endParaRPr lang="en-US" dirty="0" smtClean="0"/>
          </a:p>
        </p:txBody>
      </p:sp>
      <p:sp>
        <p:nvSpPr>
          <p:cNvPr id="5" name="Title 4"/>
          <p:cNvSpPr>
            <a:spLocks noGrp="1"/>
          </p:cNvSpPr>
          <p:nvPr>
            <p:ph type="title"/>
          </p:nvPr>
        </p:nvSpPr>
        <p:spPr>
          <a:xfrm>
            <a:off x="0" y="555826"/>
            <a:ext cx="9144000" cy="958863"/>
          </a:xfrm>
        </p:spPr>
        <p:txBody>
          <a:bodyPr/>
          <a:lstStyle/>
          <a:p>
            <a:r>
              <a:rPr lang="en-US" dirty="0"/>
              <a:t>Ethical Questions Raised by Human DNA Technologies: CRISPR</a:t>
            </a:r>
            <a:br>
              <a:rPr lang="en-US" dirty="0"/>
            </a:br>
            <a:endParaRPr lang="en-US" dirty="0"/>
          </a:p>
        </p:txBody>
      </p:sp>
      <p:sp>
        <p:nvSpPr>
          <p:cNvPr id="6" name="Content Placeholder 5"/>
          <p:cNvSpPr>
            <a:spLocks noGrp="1"/>
          </p:cNvSpPr>
          <p:nvPr>
            <p:ph idx="1"/>
          </p:nvPr>
        </p:nvSpPr>
        <p:spPr>
          <a:xfrm>
            <a:off x="287383" y="1795876"/>
            <a:ext cx="8543108" cy="4381087"/>
          </a:xfrm>
        </p:spPr>
        <p:txBody>
          <a:bodyPr/>
          <a:lstStyle/>
          <a:p>
            <a:r>
              <a:rPr lang="en-US" dirty="0"/>
              <a:t>Genetic engineering of gametes (sperm or ova) and zygotes has been accomplished in lab animals. </a:t>
            </a:r>
            <a:endParaRPr lang="en-US" dirty="0" smtClean="0"/>
          </a:p>
          <a:p>
            <a:r>
              <a:rPr lang="en-US" dirty="0" smtClean="0"/>
              <a:t>From pdf Ch12: ‘It </a:t>
            </a:r>
            <a:r>
              <a:rPr lang="en-US" dirty="0"/>
              <a:t>has not been attempted in humans because such a procedure raises very difficult ethical </a:t>
            </a:r>
            <a:r>
              <a:rPr lang="en-US" dirty="0" smtClean="0"/>
              <a:t>questions</a:t>
            </a:r>
            <a:r>
              <a:rPr lang="en-US" dirty="0" smtClean="0"/>
              <a:t>’</a:t>
            </a:r>
          </a:p>
          <a:p>
            <a:r>
              <a:rPr lang="en-US" dirty="0" smtClean="0"/>
              <a:t>NPR story about </a:t>
            </a:r>
            <a:r>
              <a:rPr lang="en-US" dirty="0" smtClean="0">
                <a:hlinkClick r:id="rId4"/>
              </a:rPr>
              <a:t>CRISPR Twins</a:t>
            </a:r>
            <a:endParaRPr lang="en-US" dirty="0" smtClean="0"/>
          </a:p>
          <a:p>
            <a:r>
              <a:rPr lang="en-US" dirty="0" smtClean="0"/>
              <a:t>As of two weeks ago, this is no longer true: </a:t>
            </a:r>
          </a:p>
          <a:p>
            <a:endParaRPr lang="en-US" dirty="0" smtClean="0"/>
          </a:p>
        </p:txBody>
      </p:sp>
      <p:pic>
        <p:nvPicPr>
          <p:cNvPr id="3" name="20181126_me_scientist_from_china_says_hes_the_first_to_genetically_edit_babies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06800" y="5232400"/>
            <a:ext cx="812800" cy="812800"/>
          </a:xfrm>
          <a:prstGeom prst="rect">
            <a:avLst/>
          </a:prstGeom>
        </p:spPr>
      </p:pic>
    </p:spTree>
    <p:extLst>
      <p:ext uri="{BB962C8B-B14F-4D97-AF65-F5344CB8AC3E}">
        <p14:creationId xmlns:p14="http://schemas.microsoft.com/office/powerpoint/2010/main" val="233834840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301" fill="hold"/>
                                        <p:tgtEl>
                                          <p:spTgt spid="3"/>
                                        </p:tgtEl>
                                      </p:cBhvr>
                                    </p:cmd>
                                  </p:childTnLst>
                                </p:cTn>
                              </p:par>
                            </p:childTnLst>
                          </p:cTn>
                        </p:par>
                      </p:childTnLst>
                    </p:cTn>
                  </p:par>
                </p:childTnLst>
              </p:cTn>
              <p:nextCondLst>
                <p:cond evt="onClick" delay="0">
                  <p:tgtEl>
                    <p:spTgt spid="3"/>
                  </p:tgtEl>
                </p:cond>
              </p:nextCondLst>
            </p:seq>
            <p:audio>
              <p:cMediaNode vol="7547">
                <p:cTn id="7" fill="hold" display="0">
                  <p:stCondLst>
                    <p:cond delay="indefinite"/>
                  </p:stCondLst>
                  <p:endCondLst>
                    <p:cond evt="onStopAudio" delay="0">
                      <p:tgtEl>
                        <p:sldTgt/>
                      </p:tgtEl>
                    </p:cond>
                  </p:endCondLst>
                </p:cTn>
                <p:tgtEl>
                  <p:spTgt spid="3"/>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stopped here on 11/27/18</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98982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0" y="131763"/>
            <a:ext cx="8543925" cy="958850"/>
          </a:xfrm>
        </p:spPr>
        <p:txBody>
          <a:bodyPr/>
          <a:lstStyle/>
          <a:p>
            <a:r>
              <a:rPr lang="en-US" smtClean="0"/>
              <a:t>Applied Genomics</a:t>
            </a:r>
            <a:endParaRPr lang="en-US" dirty="0" smtClean="0"/>
          </a:p>
        </p:txBody>
      </p:sp>
      <p:sp>
        <p:nvSpPr>
          <p:cNvPr id="208899" name="Rectangle 3"/>
          <p:cNvSpPr>
            <a:spLocks noGrp="1" noChangeArrowheads="1"/>
          </p:cNvSpPr>
          <p:nvPr>
            <p:ph idx="4294967295"/>
          </p:nvPr>
        </p:nvSpPr>
        <p:spPr>
          <a:xfrm>
            <a:off x="0" y="1227138"/>
            <a:ext cx="8543925" cy="4949825"/>
          </a:xfrm>
        </p:spPr>
        <p:txBody>
          <a:bodyPr/>
          <a:lstStyle/>
          <a:p>
            <a:r>
              <a:rPr lang="en-US" dirty="0" smtClean="0"/>
              <a:t>In 2001, a 63-year-old Florida man died from inhalation anthrax; by the end of the year, four more people had died from inhaling anthrax. </a:t>
            </a:r>
          </a:p>
          <a:p>
            <a:r>
              <a:rPr lang="en-US" dirty="0" smtClean="0"/>
              <a:t>Law enforcement officials realized that someone was sending anthrax spores through the mail.</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Reporter Genes</a:t>
            </a:r>
            <a:endParaRPr lang="en-US" dirty="0"/>
          </a:p>
        </p:txBody>
      </p:sp>
      <p:sp>
        <p:nvSpPr>
          <p:cNvPr id="4" name="Content Placeholder 3"/>
          <p:cNvSpPr>
            <a:spLocks noGrp="1"/>
          </p:cNvSpPr>
          <p:nvPr>
            <p:ph idx="1"/>
          </p:nvPr>
        </p:nvSpPr>
        <p:spPr>
          <a:xfrm>
            <a:off x="287383" y="1227909"/>
            <a:ext cx="4157460" cy="4949054"/>
          </a:xfrm>
        </p:spPr>
        <p:txBody>
          <a:bodyPr>
            <a:normAutofit fontScale="92500" lnSpcReduction="10000"/>
          </a:bodyPr>
          <a:lstStyle/>
          <a:p>
            <a:r>
              <a:rPr lang="en-US" dirty="0" smtClean="0"/>
              <a:t>In </a:t>
            </a:r>
            <a:r>
              <a:rPr lang="en-US" dirty="0"/>
              <a:t>cell and molecular biology, the GFP gene is frequently used as a </a:t>
            </a:r>
            <a:r>
              <a:rPr lang="en-US" b="1" dirty="0"/>
              <a:t>reporter of </a:t>
            </a:r>
            <a:r>
              <a:rPr lang="en-US" b="1" dirty="0" smtClean="0"/>
              <a:t>expression </a:t>
            </a:r>
          </a:p>
          <a:p>
            <a:r>
              <a:rPr lang="en-US" dirty="0">
                <a:latin typeface="Arial" pitchFamily="34" charset="0"/>
                <a:cs typeface="Arial" pitchFamily="34" charset="0"/>
              </a:rPr>
              <a:t>green fluorescent protein (GFP</a:t>
            </a:r>
            <a:r>
              <a:rPr lang="en-US" dirty="0" smtClean="0">
                <a:latin typeface="Arial" pitchFamily="34" charset="0"/>
                <a:cs typeface="Arial" pitchFamily="34" charset="0"/>
              </a:rPr>
              <a:t>) </a:t>
            </a:r>
            <a:r>
              <a:rPr lang="mr-IN" dirty="0" smtClean="0">
                <a:latin typeface="Arial" pitchFamily="34" charset="0"/>
                <a:cs typeface="Arial" pitchFamily="34" charset="0"/>
              </a:rPr>
              <a:t>–</a:t>
            </a:r>
            <a:r>
              <a:rPr lang="en-US" dirty="0" smtClean="0">
                <a:latin typeface="Arial" pitchFamily="34" charset="0"/>
                <a:cs typeface="Arial" pitchFamily="34" charset="0"/>
              </a:rPr>
              <a:t> is a gene indicator that allows researches to know that other genes of interest are being expressed</a:t>
            </a:r>
          </a:p>
          <a:p>
            <a:r>
              <a:rPr lang="en-US" dirty="0" smtClean="0">
                <a:latin typeface="Arial" pitchFamily="34" charset="0"/>
                <a:cs typeface="Arial" pitchFamily="34" charset="0"/>
              </a:rPr>
              <a:t>What does it mean for a gene to be expressed? </a:t>
            </a:r>
            <a:endParaRPr lang="en-US" dirty="0"/>
          </a:p>
        </p:txBody>
      </p:sp>
      <p:pic>
        <p:nvPicPr>
          <p:cNvPr id="5" name="Picture 4"/>
          <p:cNvPicPr>
            <a:picLocks noChangeAspect="1"/>
          </p:cNvPicPr>
          <p:nvPr/>
        </p:nvPicPr>
        <p:blipFill rotWithShape="1">
          <a:blip r:embed="rId3"/>
          <a:srcRect r="48698"/>
          <a:stretch/>
        </p:blipFill>
        <p:spPr>
          <a:xfrm>
            <a:off x="4452942" y="266958"/>
            <a:ext cx="4691058" cy="6336734"/>
          </a:xfrm>
          <a:prstGeom prst="rect">
            <a:avLst/>
          </a:prstGeom>
        </p:spPr>
      </p:pic>
    </p:spTree>
    <p:extLst>
      <p:ext uri="{BB962C8B-B14F-4D97-AF65-F5344CB8AC3E}">
        <p14:creationId xmlns:p14="http://schemas.microsoft.com/office/powerpoint/2010/main" val="1650434027"/>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12.22</a:t>
            </a:r>
            <a:endParaRPr lang="en-US" sz="1200" dirty="0">
              <a:latin typeface="Arial" charset="0"/>
            </a:endParaRPr>
          </a:p>
        </p:txBody>
      </p:sp>
      <p:pic>
        <p:nvPicPr>
          <p:cNvPr id="25602" name="Picture 2" descr="C:\Documents and Settings\sathish.m\Desktop\OUT\12_22_AnthraxAttack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881" y="180244"/>
            <a:ext cx="6980238" cy="64500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47326" y="259777"/>
            <a:ext cx="1654299" cy="769441"/>
          </a:xfrm>
          <a:prstGeom prst="rect">
            <a:avLst/>
          </a:prstGeom>
        </p:spPr>
        <p:txBody>
          <a:bodyPr wrap="none" lIns="0" tIns="0" rIns="0" bIns="0">
            <a:spAutoFit/>
          </a:bodyPr>
          <a:lstStyle/>
          <a:p>
            <a:pPr eaLnBrk="0" hangingPunct="0">
              <a:lnSpc>
                <a:spcPts val="2000"/>
              </a:lnSpc>
            </a:pPr>
            <a:r>
              <a:rPr lang="en-US" sz="1800" b="1" dirty="0" smtClean="0">
                <a:solidFill>
                  <a:srgbClr val="000000"/>
                </a:solidFill>
                <a:latin typeface="Arial" pitchFamily="34" charset="0"/>
                <a:ea typeface="ＭＳ Ｐゴシック" charset="0"/>
                <a:cs typeface="Arial" pitchFamily="34" charset="0"/>
              </a:rPr>
              <a:t>Envelope</a:t>
            </a:r>
          </a:p>
          <a:p>
            <a:pPr eaLnBrk="0" hangingPunct="0">
              <a:lnSpc>
                <a:spcPts val="2000"/>
              </a:lnSpc>
            </a:pPr>
            <a:r>
              <a:rPr lang="en-US" sz="1800" b="1" dirty="0" smtClean="0">
                <a:solidFill>
                  <a:srgbClr val="000000"/>
                </a:solidFill>
                <a:latin typeface="Arial" pitchFamily="34" charset="0"/>
                <a:ea typeface="ＭＳ Ｐゴシック" charset="0"/>
                <a:cs typeface="Arial" pitchFamily="34" charset="0"/>
              </a:rPr>
              <a:t>containing</a:t>
            </a:r>
          </a:p>
          <a:p>
            <a:pPr eaLnBrk="0" hangingPunct="0">
              <a:lnSpc>
                <a:spcPts val="2000"/>
              </a:lnSpc>
            </a:pPr>
            <a:r>
              <a:rPr lang="en-US" sz="1800" b="1" dirty="0" smtClean="0">
                <a:solidFill>
                  <a:srgbClr val="000000"/>
                </a:solidFill>
                <a:latin typeface="Arial" pitchFamily="34" charset="0"/>
                <a:ea typeface="ＭＳ Ｐゴシック" charset="0"/>
                <a:cs typeface="Arial" pitchFamily="34" charset="0"/>
              </a:rPr>
              <a:t>anthrax spores</a:t>
            </a:r>
            <a:endParaRPr lang="en-US" sz="1800" b="1" dirty="0">
              <a:solidFill>
                <a:srgbClr val="000000"/>
              </a:solidFill>
              <a:latin typeface="Arial" pitchFamily="34" charset="0"/>
              <a:ea typeface="ＭＳ Ｐゴシック" charset="0"/>
              <a:cs typeface="Arial" pitchFamily="34" charset="0"/>
            </a:endParaRPr>
          </a:p>
        </p:txBody>
      </p:sp>
      <p:sp>
        <p:nvSpPr>
          <p:cNvPr id="5" name="Rectangle 4"/>
          <p:cNvSpPr/>
          <p:nvPr/>
        </p:nvSpPr>
        <p:spPr>
          <a:xfrm>
            <a:off x="2147325" y="259777"/>
            <a:ext cx="1654299" cy="769441"/>
          </a:xfrm>
          <a:prstGeom prst="rect">
            <a:avLst/>
          </a:prstGeom>
        </p:spPr>
        <p:txBody>
          <a:bodyPr wrap="none" lIns="0" tIns="0" rIns="0" bIns="0">
            <a:spAutoFit/>
          </a:bodyPr>
          <a:lstStyle/>
          <a:p>
            <a:pPr eaLnBrk="0" hangingPunct="0">
              <a:lnSpc>
                <a:spcPts val="2000"/>
              </a:lnSpc>
            </a:pPr>
            <a:r>
              <a:rPr lang="en-US" sz="1800" b="1" dirty="0" smtClean="0">
                <a:solidFill>
                  <a:srgbClr val="000000"/>
                </a:solidFill>
                <a:latin typeface="Arial" pitchFamily="34" charset="0"/>
                <a:ea typeface="ＭＳ Ｐゴシック" charset="0"/>
                <a:cs typeface="Arial" pitchFamily="34" charset="0"/>
              </a:rPr>
              <a:t>Envelope</a:t>
            </a:r>
          </a:p>
          <a:p>
            <a:pPr eaLnBrk="0" hangingPunct="0">
              <a:lnSpc>
                <a:spcPts val="2000"/>
              </a:lnSpc>
            </a:pPr>
            <a:r>
              <a:rPr lang="en-US" sz="1800" b="1" dirty="0" smtClean="0">
                <a:solidFill>
                  <a:srgbClr val="000000"/>
                </a:solidFill>
                <a:latin typeface="Arial" pitchFamily="34" charset="0"/>
                <a:ea typeface="ＭＳ Ｐゴシック" charset="0"/>
                <a:cs typeface="Arial" pitchFamily="34" charset="0"/>
              </a:rPr>
              <a:t>containing</a:t>
            </a:r>
          </a:p>
          <a:p>
            <a:pPr eaLnBrk="0" hangingPunct="0">
              <a:lnSpc>
                <a:spcPts val="2000"/>
              </a:lnSpc>
            </a:pPr>
            <a:r>
              <a:rPr lang="en-US" sz="1800" b="1" dirty="0" smtClean="0">
                <a:solidFill>
                  <a:srgbClr val="000000"/>
                </a:solidFill>
                <a:latin typeface="Arial" pitchFamily="34" charset="0"/>
                <a:ea typeface="ＭＳ Ｐゴシック" charset="0"/>
                <a:cs typeface="Arial" pitchFamily="34" charset="0"/>
              </a:rPr>
              <a:t>anthrax spores</a:t>
            </a:r>
            <a:endParaRPr lang="en-US" sz="1800" b="1" dirty="0">
              <a:solidFill>
                <a:srgbClr val="000000"/>
              </a:solidFill>
              <a:latin typeface="Arial" pitchFamily="34" charset="0"/>
              <a:ea typeface="ＭＳ Ｐゴシック" charset="0"/>
              <a:cs typeface="Arial" pitchFamily="34" charset="0"/>
            </a:endParaRPr>
          </a:p>
        </p:txBody>
      </p:sp>
      <p:sp>
        <p:nvSpPr>
          <p:cNvPr id="6" name="Rectangle 5"/>
          <p:cNvSpPr/>
          <p:nvPr/>
        </p:nvSpPr>
        <p:spPr>
          <a:xfrm>
            <a:off x="1190625" y="1400285"/>
            <a:ext cx="872034" cy="512961"/>
          </a:xfrm>
          <a:prstGeom prst="rect">
            <a:avLst/>
          </a:prstGeom>
        </p:spPr>
        <p:txBody>
          <a:bodyPr wrap="none" lIns="0" tIns="0" rIns="0" bIns="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Anthrax</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spore</a:t>
            </a:r>
          </a:p>
        </p:txBody>
      </p:sp>
      <p:sp>
        <p:nvSpPr>
          <p:cNvPr id="7" name="Rectangle 6"/>
          <p:cNvSpPr/>
          <p:nvPr/>
        </p:nvSpPr>
        <p:spPr>
          <a:xfrm rot="16200000">
            <a:off x="632026" y="5777198"/>
            <a:ext cx="1255152" cy="233205"/>
          </a:xfrm>
          <a:prstGeom prst="rect">
            <a:avLst/>
          </a:prstGeom>
        </p:spPr>
        <p:txBody>
          <a:bodyPr wrap="none" lIns="0" tIns="0" rIns="0" bIns="0">
            <a:spAutoFit/>
          </a:bodyPr>
          <a:lstStyle/>
          <a:p>
            <a:pPr eaLnBrk="0" hangingPunct="0">
              <a:lnSpc>
                <a:spcPts val="2000"/>
              </a:lnSpc>
            </a:pPr>
            <a:r>
              <a:rPr lang="en-US" sz="1400" b="1" dirty="0">
                <a:solidFill>
                  <a:srgbClr val="000000"/>
                </a:solidFill>
                <a:latin typeface="Arial" pitchFamily="34" charset="0"/>
                <a:ea typeface="ＭＳ Ｐゴシック" charset="0"/>
                <a:cs typeface="Arial" pitchFamily="34" charset="0"/>
              </a:rPr>
              <a:t>Colorized SEM</a:t>
            </a:r>
          </a:p>
        </p:txBody>
      </p:sp>
      <p:sp>
        <p:nvSpPr>
          <p:cNvPr id="8" name="Freeform 7"/>
          <p:cNvSpPr/>
          <p:nvPr/>
        </p:nvSpPr>
        <p:spPr>
          <a:xfrm>
            <a:off x="1895475" y="1793144"/>
            <a:ext cx="747713" cy="514350"/>
          </a:xfrm>
          <a:custGeom>
            <a:avLst/>
            <a:gdLst>
              <a:gd name="connsiteX0" fmla="*/ 0 w 747713"/>
              <a:gd name="connsiteY0" fmla="*/ 0 h 514350"/>
              <a:gd name="connsiteX1" fmla="*/ 747713 w 747713"/>
              <a:gd name="connsiteY1" fmla="*/ 514350 h 514350"/>
            </a:gdLst>
            <a:ahLst/>
            <a:cxnLst>
              <a:cxn ang="0">
                <a:pos x="connsiteX0" y="connsiteY0"/>
              </a:cxn>
              <a:cxn ang="0">
                <a:pos x="connsiteX1" y="connsiteY1"/>
              </a:cxn>
            </a:cxnLst>
            <a:rect l="l" t="t" r="r" b="b"/>
            <a:pathLst>
              <a:path w="747713" h="514350">
                <a:moveTo>
                  <a:pt x="0" y="0"/>
                </a:moveTo>
                <a:lnTo>
                  <a:pt x="747713" y="514350"/>
                </a:lnTo>
              </a:path>
            </a:pathLst>
          </a:cu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Tree>
    <p:extLst>
      <p:ext uri="{BB962C8B-B14F-4D97-AF65-F5344CB8AC3E}">
        <p14:creationId xmlns:p14="http://schemas.microsoft.com/office/powerpoint/2010/main" val="1292271262"/>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0" y="131763"/>
            <a:ext cx="8543925" cy="958850"/>
          </a:xfrm>
        </p:spPr>
        <p:txBody>
          <a:bodyPr/>
          <a:lstStyle/>
          <a:p>
            <a:r>
              <a:rPr lang="en-US" smtClean="0"/>
              <a:t>Applied Genomics</a:t>
            </a:r>
            <a:endParaRPr lang="en-US" dirty="0" smtClean="0"/>
          </a:p>
        </p:txBody>
      </p:sp>
      <p:sp>
        <p:nvSpPr>
          <p:cNvPr id="208899" name="Rectangle 3"/>
          <p:cNvSpPr>
            <a:spLocks noGrp="1" noChangeArrowheads="1"/>
          </p:cNvSpPr>
          <p:nvPr>
            <p:ph idx="4294967295"/>
          </p:nvPr>
        </p:nvSpPr>
        <p:spPr>
          <a:xfrm>
            <a:off x="460375" y="1227138"/>
            <a:ext cx="8683625" cy="4949825"/>
          </a:xfrm>
        </p:spPr>
        <p:txBody>
          <a:bodyPr/>
          <a:lstStyle/>
          <a:p>
            <a:r>
              <a:rPr lang="en-US" dirty="0" smtClean="0"/>
              <a:t>Investigators </a:t>
            </a:r>
            <a:r>
              <a:rPr lang="en-US" b="1" dirty="0" smtClean="0"/>
              <a:t>sequenced the genomes </a:t>
            </a:r>
            <a:r>
              <a:rPr lang="en-US" dirty="0" smtClean="0"/>
              <a:t>of the mailed anthrax spores. </a:t>
            </a:r>
          </a:p>
          <a:p>
            <a:r>
              <a:rPr lang="en-US" dirty="0" smtClean="0"/>
              <a:t>They quickly established that all of the mailed spores were genetically identical to a laboratory </a:t>
            </a:r>
            <a:r>
              <a:rPr lang="en-US" b="1" dirty="0" smtClean="0"/>
              <a:t>subtype</a:t>
            </a:r>
            <a:r>
              <a:rPr lang="en-US" dirty="0" smtClean="0"/>
              <a:t> stored in a single flask at the U.S. Army Medical Research Institute of Infectious Diseases in Fort Detrick, Maryland. </a:t>
            </a:r>
          </a:p>
          <a:p>
            <a:r>
              <a:rPr lang="en-US" dirty="0" smtClean="0"/>
              <a:t>Based in part on this evidence, the FBI named an army research scientist as a suspect in the case. Although never charged, that </a:t>
            </a:r>
            <a:r>
              <a:rPr lang="en-US" b="1" dirty="0" smtClean="0"/>
              <a:t>suspect committed suicide in 2008</a:t>
            </a:r>
            <a:r>
              <a:rPr lang="en-US" dirty="0" smtClean="0"/>
              <a:t>; the case officially remains unsolved. </a:t>
            </a:r>
          </a:p>
        </p:txBody>
      </p:sp>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0" y="131763"/>
            <a:ext cx="8543925" cy="958850"/>
          </a:xfrm>
        </p:spPr>
        <p:txBody>
          <a:bodyPr/>
          <a:lstStyle/>
          <a:p>
            <a:r>
              <a:rPr lang="en-US" smtClean="0"/>
              <a:t>Applied Genomics</a:t>
            </a:r>
            <a:endParaRPr lang="en-US" dirty="0" smtClean="0"/>
          </a:p>
        </p:txBody>
      </p:sp>
      <p:sp>
        <p:nvSpPr>
          <p:cNvPr id="208899" name="Rectangle 3"/>
          <p:cNvSpPr>
            <a:spLocks noGrp="1" noChangeArrowheads="1"/>
          </p:cNvSpPr>
          <p:nvPr>
            <p:ph idx="4294967295"/>
          </p:nvPr>
        </p:nvSpPr>
        <p:spPr>
          <a:xfrm>
            <a:off x="0" y="1227138"/>
            <a:ext cx="8543925" cy="4949825"/>
          </a:xfrm>
        </p:spPr>
        <p:txBody>
          <a:bodyPr/>
          <a:lstStyle/>
          <a:p>
            <a:r>
              <a:rPr lang="en-US" dirty="0" smtClean="0"/>
              <a:t>Sequence data also provided strong evidence that a Florida dentist transmitted HIV to several patients and that a single natural strain of West Nile virus can infect both birds and people. </a:t>
            </a:r>
          </a:p>
          <a:p>
            <a:pPr lvl="1"/>
            <a:r>
              <a:rPr lang="en-US" dirty="0" smtClean="0"/>
              <a:t>A 2013 study used DNA sequencing to prove that cancerous skin cells that had spread to the brain had done so after fusing with red blood cells provided by a bone marrow donor. </a:t>
            </a:r>
          </a:p>
          <a:p>
            <a:pPr lvl="1"/>
            <a:r>
              <a:rPr lang="en-US" dirty="0" smtClean="0"/>
              <a:t>These results provided researchers with new insight into how cancer spreads throughout the body. </a:t>
            </a:r>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0" y="131763"/>
            <a:ext cx="8543925" cy="958850"/>
          </a:xfrm>
        </p:spPr>
        <p:txBody>
          <a:bodyPr/>
          <a:lstStyle/>
          <a:p>
            <a:r>
              <a:rPr lang="en-US" smtClean="0"/>
              <a:t>Interconnections within Systems: Systems Biology</a:t>
            </a:r>
            <a:endParaRPr lang="en-US" dirty="0" smtClean="0"/>
          </a:p>
        </p:txBody>
      </p:sp>
      <p:sp>
        <p:nvSpPr>
          <p:cNvPr id="208899" name="Rectangle 3"/>
          <p:cNvSpPr>
            <a:spLocks noGrp="1" noChangeArrowheads="1"/>
          </p:cNvSpPr>
          <p:nvPr>
            <p:ph idx="4294967295"/>
          </p:nvPr>
        </p:nvSpPr>
        <p:spPr>
          <a:xfrm>
            <a:off x="0" y="1227138"/>
            <a:ext cx="8543925" cy="4949825"/>
          </a:xfrm>
        </p:spPr>
        <p:txBody>
          <a:bodyPr/>
          <a:lstStyle/>
          <a:p>
            <a:r>
              <a:rPr lang="en-US" dirty="0" smtClean="0"/>
              <a:t>Genomics is a rich source of new insights into fundamental questions about </a:t>
            </a:r>
          </a:p>
          <a:p>
            <a:pPr lvl="1"/>
            <a:r>
              <a:rPr lang="en-US" dirty="0" smtClean="0"/>
              <a:t>genome organization,</a:t>
            </a:r>
          </a:p>
          <a:p>
            <a:pPr lvl="1"/>
            <a:r>
              <a:rPr lang="en-US" dirty="0" smtClean="0"/>
              <a:t>regulation of gene expression, </a:t>
            </a:r>
          </a:p>
          <a:p>
            <a:pPr lvl="1"/>
            <a:r>
              <a:rPr lang="en-US" dirty="0" smtClean="0"/>
              <a:t>embryonic development, and </a:t>
            </a:r>
          </a:p>
          <a:p>
            <a:pPr lvl="1"/>
            <a:r>
              <a:rPr lang="en-US" dirty="0" smtClean="0"/>
              <a:t>evolution.</a:t>
            </a:r>
          </a:p>
        </p:txBody>
      </p:sp>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0" y="131763"/>
            <a:ext cx="8543925" cy="958850"/>
          </a:xfrm>
        </p:spPr>
        <p:txBody>
          <a:bodyPr/>
          <a:lstStyle/>
          <a:p>
            <a:r>
              <a:rPr lang="en-US" smtClean="0"/>
              <a:t>Interconnections within Systems: Systems Biology</a:t>
            </a:r>
            <a:endParaRPr lang="en-US" dirty="0" smtClean="0"/>
          </a:p>
        </p:txBody>
      </p:sp>
      <p:sp>
        <p:nvSpPr>
          <p:cNvPr id="208899" name="Rectangle 3"/>
          <p:cNvSpPr>
            <a:spLocks noGrp="1" noChangeArrowheads="1"/>
          </p:cNvSpPr>
          <p:nvPr>
            <p:ph idx="4294967295"/>
          </p:nvPr>
        </p:nvSpPr>
        <p:spPr>
          <a:xfrm>
            <a:off x="0" y="1227138"/>
            <a:ext cx="8543925" cy="4949825"/>
          </a:xfrm>
        </p:spPr>
        <p:txBody>
          <a:bodyPr/>
          <a:lstStyle/>
          <a:p>
            <a:r>
              <a:rPr lang="en-US" dirty="0" smtClean="0"/>
              <a:t>Technological advances have also led to </a:t>
            </a:r>
            <a:r>
              <a:rPr lang="en-US" b="1" dirty="0" smtClean="0"/>
              <a:t>metagenomics</a:t>
            </a:r>
            <a:r>
              <a:rPr lang="en-US" dirty="0" smtClean="0"/>
              <a:t>, the study of DNA from an environmental sample.</a:t>
            </a:r>
          </a:p>
          <a:p>
            <a:pPr lvl="1"/>
            <a:r>
              <a:rPr lang="en-US" dirty="0" smtClean="0"/>
              <a:t>After the whole sample is sequenced, computer software sorts out the partial sequences from different species and assembles them into the individual specific genomes. </a:t>
            </a:r>
          </a:p>
          <a:p>
            <a:pPr lvl="1"/>
            <a:r>
              <a:rPr lang="en-US" dirty="0" smtClean="0"/>
              <a:t>So far, this approach has been applied to microbial communities found in environments as diverse as the Sargasso Sea and the human intestine. </a:t>
            </a:r>
          </a:p>
        </p:txBody>
      </p:sp>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0" y="131763"/>
            <a:ext cx="8543925" cy="958850"/>
          </a:xfrm>
        </p:spPr>
        <p:txBody>
          <a:bodyPr/>
          <a:lstStyle/>
          <a:p>
            <a:r>
              <a:rPr lang="en-US" dirty="0" smtClean="0"/>
              <a:t>Interconnections within Systems: Systems Biology</a:t>
            </a:r>
          </a:p>
        </p:txBody>
      </p:sp>
      <p:sp>
        <p:nvSpPr>
          <p:cNvPr id="208899" name="Rectangle 3"/>
          <p:cNvSpPr>
            <a:spLocks noGrp="1" noChangeArrowheads="1"/>
          </p:cNvSpPr>
          <p:nvPr>
            <p:ph idx="4294967295"/>
          </p:nvPr>
        </p:nvSpPr>
        <p:spPr>
          <a:xfrm>
            <a:off x="0" y="1227138"/>
            <a:ext cx="8543925" cy="4949825"/>
          </a:xfrm>
        </p:spPr>
        <p:txBody>
          <a:bodyPr/>
          <a:lstStyle/>
          <a:p>
            <a:r>
              <a:rPr lang="en-US" dirty="0" smtClean="0"/>
              <a:t>The successes in genomics have encouraged scientists to begin similar systematic studies of the full protein sets that genomes encode (proteomes), an approach called </a:t>
            </a:r>
            <a:r>
              <a:rPr lang="en-US" b="1" dirty="0" smtClean="0"/>
              <a:t>proteomics</a:t>
            </a:r>
            <a:r>
              <a:rPr lang="en-US" dirty="0" smtClean="0"/>
              <a:t>.</a:t>
            </a:r>
          </a:p>
          <a:p>
            <a:r>
              <a:rPr lang="en-US" dirty="0" smtClean="0"/>
              <a:t>Because proteins, not genes, actually carry out the activities of the cell, scientists must study when and where proteins are produced and how they interact to understand the functioning of cells and organisms. </a:t>
            </a:r>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0" y="131763"/>
            <a:ext cx="8543925" cy="958850"/>
          </a:xfrm>
        </p:spPr>
        <p:txBody>
          <a:bodyPr/>
          <a:lstStyle/>
          <a:p>
            <a:r>
              <a:rPr lang="en-US" smtClean="0"/>
              <a:t>Interconnections within Systems: Systems Biology</a:t>
            </a:r>
            <a:endParaRPr lang="en-US" dirty="0" smtClean="0"/>
          </a:p>
        </p:txBody>
      </p:sp>
      <p:sp>
        <p:nvSpPr>
          <p:cNvPr id="208899" name="Rectangle 3"/>
          <p:cNvSpPr>
            <a:spLocks noGrp="1" noChangeArrowheads="1"/>
          </p:cNvSpPr>
          <p:nvPr>
            <p:ph idx="4294967295"/>
          </p:nvPr>
        </p:nvSpPr>
        <p:spPr>
          <a:xfrm>
            <a:off x="0" y="1227138"/>
            <a:ext cx="8543925" cy="4949825"/>
          </a:xfrm>
        </p:spPr>
        <p:txBody>
          <a:bodyPr/>
          <a:lstStyle/>
          <a:p>
            <a:r>
              <a:rPr lang="en-US" dirty="0" smtClean="0"/>
              <a:t>Genomics and proteomics enable biologists to approach the study of life from an increasingly global perspective.</a:t>
            </a:r>
          </a:p>
          <a:p>
            <a:pPr lvl="1"/>
            <a:r>
              <a:rPr lang="en-US" dirty="0" smtClean="0"/>
              <a:t>Biologists are now compiling catalogs of genes and proteins that contribute to the operation of cells, tissues, and organisms. </a:t>
            </a:r>
          </a:p>
          <a:p>
            <a:pPr lvl="1"/>
            <a:endParaRPr lang="en-US" dirty="0"/>
          </a:p>
          <a:p>
            <a:r>
              <a:rPr lang="en-US" dirty="0"/>
              <a:t>The number of different </a:t>
            </a:r>
            <a:r>
              <a:rPr lang="en-US" dirty="0" smtClean="0"/>
              <a:t>proteins </a:t>
            </a:r>
            <a:r>
              <a:rPr lang="en-US" dirty="0"/>
              <a:t>in humans far exceeds the number of different genes (about 100,000 proteins versus about 21,000 genes </a:t>
            </a:r>
          </a:p>
          <a:p>
            <a:pPr lvl="1"/>
            <a:endParaRPr lang="en-US" dirty="0" smtClean="0"/>
          </a:p>
          <a:p>
            <a:pPr lvl="1"/>
            <a:endParaRPr lang="en-US" dirty="0" smtClean="0"/>
          </a:p>
          <a:p>
            <a:pPr lvl="1"/>
            <a:endParaRPr lang="en-US" dirty="0"/>
          </a:p>
          <a:p>
            <a:pPr lvl="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0" y="131763"/>
            <a:ext cx="8543925" cy="958850"/>
          </a:xfrm>
        </p:spPr>
        <p:txBody>
          <a:bodyPr/>
          <a:lstStyle/>
          <a:p>
            <a:r>
              <a:rPr lang="en-US" smtClean="0"/>
              <a:t>Interconnections within Systems: Systems Biology</a:t>
            </a:r>
            <a:endParaRPr lang="en-US" dirty="0" smtClean="0"/>
          </a:p>
        </p:txBody>
      </p:sp>
      <p:sp>
        <p:nvSpPr>
          <p:cNvPr id="208899" name="Rectangle 3"/>
          <p:cNvSpPr>
            <a:spLocks noGrp="1" noChangeArrowheads="1"/>
          </p:cNvSpPr>
          <p:nvPr>
            <p:ph idx="4294967295"/>
          </p:nvPr>
        </p:nvSpPr>
        <p:spPr>
          <a:xfrm>
            <a:off x="0" y="1227138"/>
            <a:ext cx="8543925" cy="4949825"/>
          </a:xfrm>
        </p:spPr>
        <p:txBody>
          <a:bodyPr/>
          <a:lstStyle/>
          <a:p>
            <a:pPr lvl="1"/>
            <a:r>
              <a:rPr lang="en-US" dirty="0" smtClean="0"/>
              <a:t>As such catalogs become complete, researchers are shifting their attention from the individual parts to how these parts function as a whole in biological systems. </a:t>
            </a:r>
          </a:p>
          <a:p>
            <a:pPr lvl="1"/>
            <a:r>
              <a:rPr lang="en-US" dirty="0" smtClean="0"/>
              <a:t>This approach, called systems biology, aims to model the dynamic behavior of whole biological systems based on the study of the interactions among the system’s parts. </a:t>
            </a:r>
          </a:p>
        </p:txBody>
      </p:sp>
    </p:spTree>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idx="4294967295"/>
          </p:nvPr>
        </p:nvSpPr>
        <p:spPr>
          <a:xfrm>
            <a:off x="0" y="131763"/>
            <a:ext cx="8543925" cy="958850"/>
          </a:xfrm>
        </p:spPr>
        <p:txBody>
          <a:bodyPr/>
          <a:lstStyle/>
          <a:p>
            <a:r>
              <a:rPr lang="en-US" smtClean="0"/>
              <a:t>Interconnections within Systems: Systems Biology</a:t>
            </a:r>
            <a:endParaRPr lang="en-US" dirty="0" smtClean="0"/>
          </a:p>
        </p:txBody>
      </p:sp>
      <p:sp>
        <p:nvSpPr>
          <p:cNvPr id="208899" name="Rectangle 3"/>
          <p:cNvSpPr>
            <a:spLocks noGrp="1" noChangeArrowheads="1"/>
          </p:cNvSpPr>
          <p:nvPr>
            <p:ph idx="4294967295"/>
          </p:nvPr>
        </p:nvSpPr>
        <p:spPr>
          <a:xfrm>
            <a:off x="0" y="1227138"/>
            <a:ext cx="8543925" cy="4949825"/>
          </a:xfrm>
        </p:spPr>
        <p:txBody>
          <a:bodyPr/>
          <a:lstStyle/>
          <a:p>
            <a:pPr lvl="1"/>
            <a:r>
              <a:rPr lang="en-US" dirty="0" smtClean="0"/>
              <a:t>Such analyses may have many practical applications.</a:t>
            </a:r>
          </a:p>
          <a:p>
            <a:pPr lvl="2"/>
            <a:r>
              <a:rPr lang="en-US" dirty="0" smtClean="0"/>
              <a:t>Proteins associated with specific diseases may be used to aid diagnosis </a:t>
            </a:r>
            <a:r>
              <a:rPr lang="en-US" smtClean="0"/>
              <a:t>and treatment.</a:t>
            </a:r>
            <a:endParaRPr lang="en-US" dirty="0" smtClean="0"/>
          </a:p>
          <a:p>
            <a:pPr lvl="2"/>
            <a:r>
              <a:rPr lang="en-US" dirty="0" smtClean="0"/>
              <a:t>The Cancer Genome Atlas project aims to determine how changes in biological systems lead to cancer. </a:t>
            </a:r>
          </a:p>
        </p:txBody>
      </p:sp>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idx="4294967295"/>
          </p:nvPr>
        </p:nvSpPr>
        <p:spPr>
          <a:xfrm>
            <a:off x="0" y="131763"/>
            <a:ext cx="8543925" cy="958850"/>
          </a:xfrm>
        </p:spPr>
        <p:txBody>
          <a:bodyPr/>
          <a:lstStyle/>
          <a:p>
            <a:r>
              <a:rPr lang="en-US" smtClean="0"/>
              <a:t>Safety and Ethical Issues</a:t>
            </a:r>
            <a:endParaRPr lang="en-US" dirty="0"/>
          </a:p>
        </p:txBody>
      </p:sp>
      <p:sp>
        <p:nvSpPr>
          <p:cNvPr id="223235" name="Rectangle 3"/>
          <p:cNvSpPr>
            <a:spLocks noGrp="1" noChangeArrowheads="1"/>
          </p:cNvSpPr>
          <p:nvPr>
            <p:ph idx="4294967295"/>
          </p:nvPr>
        </p:nvSpPr>
        <p:spPr>
          <a:xfrm>
            <a:off x="0" y="1227138"/>
            <a:ext cx="8543925" cy="4949825"/>
          </a:xfrm>
        </p:spPr>
        <p:txBody>
          <a:bodyPr/>
          <a:lstStyle/>
          <a:p>
            <a:r>
              <a:rPr lang="en-US" dirty="0" smtClean="0"/>
              <a:t>As soon as scientists realized the power of DNA technology, they began to worry about potential dangers such as</a:t>
            </a:r>
          </a:p>
          <a:p>
            <a:pPr lvl="1"/>
            <a:r>
              <a:rPr lang="en-US" dirty="0" smtClean="0"/>
              <a:t>the creation of hazardous new disease-causing organisms and</a:t>
            </a:r>
          </a:p>
          <a:p>
            <a:pPr lvl="1"/>
            <a:r>
              <a:rPr lang="en-US" dirty="0" smtClean="0"/>
              <a:t>the transfer of cancer-causing genes into infectious bacteria and viruses.</a:t>
            </a:r>
          </a:p>
          <a:p>
            <a:pPr lvl="1"/>
            <a:r>
              <a:rPr lang="en-US" dirty="0" smtClean="0"/>
              <a:t>Think about </a:t>
            </a:r>
            <a:r>
              <a:rPr lang="en-US" dirty="0" err="1" smtClean="0"/>
              <a:t>Zika</a:t>
            </a:r>
            <a:r>
              <a:rPr lang="en-US" dirty="0" smtClean="0"/>
              <a:t> for example...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Endocrine Toxin Indicator</a:t>
            </a:r>
            <a:endParaRPr lang="en-US" dirty="0"/>
          </a:p>
        </p:txBody>
      </p:sp>
      <p:pic>
        <p:nvPicPr>
          <p:cNvPr id="4" name="Picture 3"/>
          <p:cNvPicPr>
            <a:picLocks noChangeAspect="1"/>
          </p:cNvPicPr>
          <p:nvPr/>
        </p:nvPicPr>
        <p:blipFill>
          <a:blip r:embed="rId3"/>
          <a:stretch>
            <a:fillRect/>
          </a:stretch>
        </p:blipFill>
        <p:spPr>
          <a:xfrm>
            <a:off x="1619840" y="1444950"/>
            <a:ext cx="6007989" cy="4505992"/>
          </a:xfrm>
          <a:prstGeom prst="rect">
            <a:avLst/>
          </a:prstGeom>
        </p:spPr>
      </p:pic>
      <p:sp>
        <p:nvSpPr>
          <p:cNvPr id="5" name="TextBox 4"/>
          <p:cNvSpPr txBox="1"/>
          <p:nvPr/>
        </p:nvSpPr>
        <p:spPr>
          <a:xfrm>
            <a:off x="259173" y="6193904"/>
            <a:ext cx="8784226" cy="461665"/>
          </a:xfrm>
          <a:prstGeom prst="rect">
            <a:avLst/>
          </a:prstGeom>
          <a:noFill/>
        </p:spPr>
        <p:txBody>
          <a:bodyPr wrap="none" rtlCol="0">
            <a:spAutoFit/>
          </a:bodyPr>
          <a:lstStyle/>
          <a:p>
            <a:r>
              <a:rPr lang="en-US" dirty="0" smtClean="0"/>
              <a:t>GFP is expressed when the toxin is processed in the fish organ </a:t>
            </a:r>
            <a:endParaRPr lang="en-US" dirty="0"/>
          </a:p>
        </p:txBody>
      </p:sp>
    </p:spTree>
    <p:extLst>
      <p:ext uri="{BB962C8B-B14F-4D97-AF65-F5344CB8AC3E}">
        <p14:creationId xmlns:p14="http://schemas.microsoft.com/office/powerpoint/2010/main" val="602502804"/>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idx="4294967295"/>
          </p:nvPr>
        </p:nvSpPr>
        <p:spPr>
          <a:xfrm>
            <a:off x="0" y="131763"/>
            <a:ext cx="8543925" cy="958850"/>
          </a:xfrm>
        </p:spPr>
        <p:txBody>
          <a:bodyPr/>
          <a:lstStyle/>
          <a:p>
            <a:r>
              <a:rPr lang="en-US" dirty="0" smtClean="0"/>
              <a:t>Safety and Ethical Issues</a:t>
            </a:r>
            <a:endParaRPr lang="en-US" dirty="0"/>
          </a:p>
        </p:txBody>
      </p:sp>
      <p:sp>
        <p:nvSpPr>
          <p:cNvPr id="223235" name="Rectangle 3"/>
          <p:cNvSpPr>
            <a:spLocks noGrp="1" noChangeArrowheads="1"/>
          </p:cNvSpPr>
          <p:nvPr>
            <p:ph idx="4294967295"/>
          </p:nvPr>
        </p:nvSpPr>
        <p:spPr>
          <a:xfrm>
            <a:off x="0" y="1227138"/>
            <a:ext cx="8543925" cy="4949825"/>
          </a:xfrm>
        </p:spPr>
        <p:txBody>
          <a:bodyPr/>
          <a:lstStyle/>
          <a:p>
            <a:r>
              <a:rPr lang="en-US" dirty="0" smtClean="0"/>
              <a:t>Strict laboratory safety procedures have been designed to</a:t>
            </a:r>
          </a:p>
          <a:p>
            <a:pPr lvl="1"/>
            <a:r>
              <a:rPr lang="en-US" dirty="0" smtClean="0"/>
              <a:t>protect researchers from infection by engineered microbes and</a:t>
            </a:r>
          </a:p>
          <a:p>
            <a:pPr lvl="1"/>
            <a:r>
              <a:rPr lang="en-US" dirty="0" smtClean="0"/>
              <a:t>prevent microbes from accidentally leaving the laboratory.</a:t>
            </a:r>
          </a:p>
          <a:p>
            <a:r>
              <a:rPr lang="en-US" dirty="0" smtClean="0"/>
              <a:t>In addition, strains of microbes to be used in recombinant DNA experiments are genetically crippled to ensure that they cannot survive outside the laboratory and certain obviously dangerous experiments have been banned.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12.24</a:t>
            </a:r>
            <a:endParaRPr lang="en-US" sz="1200" dirty="0">
              <a:latin typeface="Arial" charset="0"/>
            </a:endParaRPr>
          </a:p>
        </p:txBody>
      </p:sp>
      <p:pic>
        <p:nvPicPr>
          <p:cNvPr id="48132" name="Picture 4" descr="\\192.168.4.30\Conversion\Power Point\Campbell EB6e\Output\CH12\Working files\Labeled\12_24BiohazardSuit-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031" y="268287"/>
            <a:ext cx="6357938" cy="6321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903481"/>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idx="4294967295"/>
          </p:nvPr>
        </p:nvSpPr>
        <p:spPr>
          <a:xfrm>
            <a:off x="0" y="131763"/>
            <a:ext cx="8543925" cy="958850"/>
          </a:xfrm>
        </p:spPr>
        <p:txBody>
          <a:bodyPr/>
          <a:lstStyle/>
          <a:p>
            <a:r>
              <a:rPr lang="en-US" smtClean="0"/>
              <a:t>The Controversy over Genetically Modified Foods</a:t>
            </a:r>
            <a:endParaRPr lang="en-US" dirty="0" smtClean="0"/>
          </a:p>
        </p:txBody>
      </p:sp>
      <p:sp>
        <p:nvSpPr>
          <p:cNvPr id="229379" name="Rectangle 3"/>
          <p:cNvSpPr>
            <a:spLocks noGrp="1" noChangeArrowheads="1"/>
          </p:cNvSpPr>
          <p:nvPr>
            <p:ph idx="4294967295"/>
          </p:nvPr>
        </p:nvSpPr>
        <p:spPr>
          <a:xfrm>
            <a:off x="0" y="1227138"/>
            <a:ext cx="8543925" cy="4949825"/>
          </a:xfrm>
        </p:spPr>
        <p:txBody>
          <a:bodyPr/>
          <a:lstStyle/>
          <a:p>
            <a:r>
              <a:rPr lang="en-US" dirty="0" smtClean="0"/>
              <a:t>Genetically modified (GM) foods account for a significant percentage of several staple crops in the United States, Argentina, and Brazil.</a:t>
            </a:r>
          </a:p>
          <a:p>
            <a:r>
              <a:rPr lang="en-US" dirty="0" smtClean="0"/>
              <a:t>Controversy about the safety of these foods is an important political issue.</a:t>
            </a:r>
          </a:p>
        </p:txBody>
      </p:sp>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12.25</a:t>
            </a:r>
            <a:endParaRPr lang="en-US" sz="1200" dirty="0">
              <a:latin typeface="Arial" charset="0"/>
            </a:endParaRPr>
          </a:p>
        </p:txBody>
      </p:sp>
      <p:pic>
        <p:nvPicPr>
          <p:cNvPr id="49154" name="Picture 2" descr="\\192.168.4.30\Conversion\Power Point\Campbell EB6e\Output\CH12\Working files\Labeled\12_25GMOProtest-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573088"/>
            <a:ext cx="85471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050732"/>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idx="4294967295"/>
          </p:nvPr>
        </p:nvSpPr>
        <p:spPr>
          <a:xfrm>
            <a:off x="0" y="131763"/>
            <a:ext cx="8543925" cy="958850"/>
          </a:xfrm>
        </p:spPr>
        <p:txBody>
          <a:bodyPr/>
          <a:lstStyle/>
          <a:p>
            <a:r>
              <a:rPr lang="en-US" smtClean="0"/>
              <a:t>The Controversy over Genetically Modified Foods</a:t>
            </a:r>
            <a:endParaRPr lang="en-US" dirty="0" smtClean="0"/>
          </a:p>
        </p:txBody>
      </p:sp>
      <p:sp>
        <p:nvSpPr>
          <p:cNvPr id="229379" name="Rectangle 3"/>
          <p:cNvSpPr>
            <a:spLocks noGrp="1" noChangeArrowheads="1"/>
          </p:cNvSpPr>
          <p:nvPr>
            <p:ph idx="4294967295"/>
          </p:nvPr>
        </p:nvSpPr>
        <p:spPr>
          <a:xfrm>
            <a:off x="0" y="1227138"/>
            <a:ext cx="8543925" cy="4949825"/>
          </a:xfrm>
        </p:spPr>
        <p:txBody>
          <a:bodyPr/>
          <a:lstStyle/>
          <a:p>
            <a:r>
              <a:rPr lang="en-US" dirty="0" smtClean="0"/>
              <a:t>Advocates of a cautious approach are concerned that crops carrying genes from other species might harm the environment or</a:t>
            </a:r>
            <a:r>
              <a:rPr lang="en-US" dirty="0"/>
              <a:t> </a:t>
            </a:r>
            <a:r>
              <a:rPr lang="en-US" dirty="0" smtClean="0"/>
              <a:t>be hazardous to human health, and/or that</a:t>
            </a:r>
            <a:r>
              <a:rPr lang="en-US" dirty="0"/>
              <a:t> </a:t>
            </a:r>
            <a:r>
              <a:rPr lang="en-US" dirty="0" smtClean="0"/>
              <a:t>transgenic plants might pass their genes to close relatives in nearby wild areas.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idx="4294967295"/>
          </p:nvPr>
        </p:nvSpPr>
        <p:spPr>
          <a:xfrm>
            <a:off x="0" y="131763"/>
            <a:ext cx="8543925" cy="958850"/>
          </a:xfrm>
        </p:spPr>
        <p:txBody>
          <a:bodyPr/>
          <a:lstStyle/>
          <a:p>
            <a:r>
              <a:rPr lang="en-US" smtClean="0"/>
              <a:t>The Controversy over Genetically Modified Foods</a:t>
            </a:r>
            <a:endParaRPr lang="en-US" dirty="0" smtClean="0"/>
          </a:p>
        </p:txBody>
      </p:sp>
      <p:sp>
        <p:nvSpPr>
          <p:cNvPr id="229379" name="Rectangle 3"/>
          <p:cNvSpPr>
            <a:spLocks noGrp="1" noChangeArrowheads="1"/>
          </p:cNvSpPr>
          <p:nvPr>
            <p:ph idx="4294967295"/>
          </p:nvPr>
        </p:nvSpPr>
        <p:spPr>
          <a:xfrm>
            <a:off x="0" y="1227138"/>
            <a:ext cx="8543925" cy="4949825"/>
          </a:xfrm>
        </p:spPr>
        <p:txBody>
          <a:bodyPr/>
          <a:lstStyle/>
          <a:p>
            <a:r>
              <a:rPr lang="en-US" dirty="0" smtClean="0"/>
              <a:t>Negotiators from 130 countries (including the United States) agreed on a Biosafety Protocol that</a:t>
            </a:r>
          </a:p>
          <a:p>
            <a:pPr lvl="1"/>
            <a:r>
              <a:rPr lang="en-US" dirty="0" smtClean="0"/>
              <a:t>requires exporters to identify GM organisms present in bulk food shipments and</a:t>
            </a:r>
          </a:p>
          <a:p>
            <a:pPr lvl="1"/>
            <a:r>
              <a:rPr lang="en-US" dirty="0" smtClean="0"/>
              <a:t>allows importing countries to decide whether the shipments pose environmental or health risks.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idx="4294967295"/>
          </p:nvPr>
        </p:nvSpPr>
        <p:spPr>
          <a:xfrm>
            <a:off x="0" y="131763"/>
            <a:ext cx="8543925" cy="958850"/>
          </a:xfrm>
        </p:spPr>
        <p:txBody>
          <a:bodyPr/>
          <a:lstStyle/>
          <a:p>
            <a:r>
              <a:rPr lang="en-US" smtClean="0"/>
              <a:t>The Controversy over Genetically Modified Foods</a:t>
            </a:r>
            <a:endParaRPr lang="en-US" dirty="0" smtClean="0"/>
          </a:p>
        </p:txBody>
      </p:sp>
      <p:sp>
        <p:nvSpPr>
          <p:cNvPr id="229379" name="Rectangle 3"/>
          <p:cNvSpPr>
            <a:spLocks noGrp="1" noChangeArrowheads="1"/>
          </p:cNvSpPr>
          <p:nvPr>
            <p:ph idx="4294967295"/>
          </p:nvPr>
        </p:nvSpPr>
        <p:spPr>
          <a:xfrm>
            <a:off x="0" y="1227138"/>
            <a:ext cx="8543925" cy="4949825"/>
          </a:xfrm>
        </p:spPr>
        <p:txBody>
          <a:bodyPr/>
          <a:lstStyle/>
          <a:p>
            <a:r>
              <a:rPr lang="en-US" dirty="0" smtClean="0"/>
              <a:t>The United States declined to sign the agreement, but it went into effect anyway because the majority of countries were in favor of it. </a:t>
            </a:r>
          </a:p>
          <a:p>
            <a:r>
              <a:rPr lang="en-US" dirty="0" smtClean="0"/>
              <a:t>Since then, European countries have, on occasion, refused crops from the United States and other countries for fear that they contain GM crops, leading to trade disputes. </a:t>
            </a:r>
          </a:p>
        </p:txBody>
      </p:sp>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we eat DNA regularly?</a:t>
            </a:r>
            <a:endParaRPr lang="en-US" dirty="0"/>
          </a:p>
        </p:txBody>
      </p:sp>
      <p:sp>
        <p:nvSpPr>
          <p:cNvPr id="3" name="Content Placeholder 2"/>
          <p:cNvSpPr>
            <a:spLocks noGrp="1"/>
          </p:cNvSpPr>
          <p:nvPr>
            <p:ph idx="1"/>
          </p:nvPr>
        </p:nvSpPr>
        <p:spPr/>
        <p:txBody>
          <a:bodyPr/>
          <a:lstStyle/>
          <a:p>
            <a:r>
              <a:rPr lang="en-US" dirty="0" smtClean="0"/>
              <a:t>I don’t want to eat DNA...</a:t>
            </a:r>
          </a:p>
          <a:p>
            <a:r>
              <a:rPr lang="en-US" dirty="0" smtClean="0"/>
              <a:t>Why is that a ridiculous statement?</a:t>
            </a:r>
            <a:endParaRPr lang="en-US" dirty="0"/>
          </a:p>
        </p:txBody>
      </p:sp>
    </p:spTree>
    <p:extLst>
      <p:ext uri="{BB962C8B-B14F-4D97-AF65-F5344CB8AC3E}">
        <p14:creationId xmlns:p14="http://schemas.microsoft.com/office/powerpoint/2010/main" val="9573046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Round Up Ready Soy</a:t>
            </a:r>
            <a:endParaRPr lang="en-US" dirty="0"/>
          </a:p>
        </p:txBody>
      </p:sp>
      <p:sp>
        <p:nvSpPr>
          <p:cNvPr id="3" name="Content Placeholder 2"/>
          <p:cNvSpPr>
            <a:spLocks noGrp="1"/>
          </p:cNvSpPr>
          <p:nvPr>
            <p:ph idx="1"/>
          </p:nvPr>
        </p:nvSpPr>
        <p:spPr/>
        <p:txBody>
          <a:bodyPr>
            <a:normAutofit fontScale="92500" lnSpcReduction="20000"/>
          </a:bodyPr>
          <a:lstStyle/>
          <a:p>
            <a:r>
              <a:rPr lang="en-US" dirty="0"/>
              <a:t>(Glycine max) that has had DNA introduced into it using genetic engineering </a:t>
            </a:r>
            <a:r>
              <a:rPr lang="en-US" dirty="0" smtClean="0"/>
              <a:t>techniques</a:t>
            </a:r>
            <a:endParaRPr lang="en-US" dirty="0"/>
          </a:p>
          <a:p>
            <a:r>
              <a:rPr lang="en-US" dirty="0" smtClean="0"/>
              <a:t> </a:t>
            </a:r>
            <a:r>
              <a:rPr lang="en-US" dirty="0"/>
              <a:t>In 1998 the first genetically modified soybean was introduced to the U.S. market, by Monsanto</a:t>
            </a:r>
            <a:r>
              <a:rPr lang="en-US" dirty="0" smtClean="0"/>
              <a:t>.</a:t>
            </a:r>
          </a:p>
          <a:p>
            <a:r>
              <a:rPr lang="en-US" dirty="0" smtClean="0"/>
              <a:t> </a:t>
            </a:r>
            <a:r>
              <a:rPr lang="en-US" dirty="0"/>
              <a:t>In 2014, 90.7 million hectares of GM soy were planted worldwide, 82% of the total soy cultivation </a:t>
            </a:r>
            <a:r>
              <a:rPr lang="en-US" dirty="0" smtClean="0"/>
              <a:t>area</a:t>
            </a:r>
          </a:p>
          <a:p>
            <a:r>
              <a:rPr lang="en-US" dirty="0"/>
              <a:t>Glyphosate kills plants by interfering with the synthesis of the essential amino acids phenylalanine, tyrosine and tryptophan. These amino acids are called "essential" because animals cannot make them; only plants and micro-organisms can make them and animals obtain them by eating plants.[4]</a:t>
            </a:r>
          </a:p>
        </p:txBody>
      </p:sp>
    </p:spTree>
    <p:extLst>
      <p:ext uri="{BB962C8B-B14F-4D97-AF65-F5344CB8AC3E}">
        <p14:creationId xmlns:p14="http://schemas.microsoft.com/office/powerpoint/2010/main" val="112162191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1217814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Genetically Modified Fish</a:t>
            </a:r>
            <a:endParaRPr lang="en-US" dirty="0"/>
          </a:p>
        </p:txBody>
      </p:sp>
      <p:sp>
        <p:nvSpPr>
          <p:cNvPr id="4" name="Content Placeholder 3"/>
          <p:cNvSpPr>
            <a:spLocks noGrp="1"/>
          </p:cNvSpPr>
          <p:nvPr>
            <p:ph idx="1"/>
          </p:nvPr>
        </p:nvSpPr>
        <p:spPr/>
        <p:txBody>
          <a:bodyPr>
            <a:normAutofit/>
          </a:bodyPr>
          <a:lstStyle/>
          <a:p>
            <a:r>
              <a:rPr lang="en-US" dirty="0" smtClean="0">
                <a:latin typeface="Arial" charset="0"/>
              </a:rPr>
              <a:t>Glowing </a:t>
            </a:r>
            <a:r>
              <a:rPr lang="en-US" dirty="0">
                <a:latin typeface="Arial" charset="0"/>
              </a:rPr>
              <a:t>fish </a:t>
            </a:r>
            <a:r>
              <a:rPr lang="en-US" dirty="0" smtClean="0">
                <a:latin typeface="Arial" charset="0"/>
                <a:cs typeface="Arial" pitchFamily="34" charset="0"/>
              </a:rPr>
              <a:t>at </a:t>
            </a:r>
            <a:r>
              <a:rPr lang="en-US" dirty="0">
                <a:latin typeface="Arial" charset="0"/>
                <a:cs typeface="Arial" pitchFamily="34" charset="0"/>
              </a:rPr>
              <a:t>Chaffey’s Zimmermann Hall </a:t>
            </a:r>
            <a:r>
              <a:rPr lang="mr-IN" dirty="0">
                <a:latin typeface="Arial" charset="0"/>
                <a:cs typeface="Arial" pitchFamily="34" charset="0"/>
              </a:rPr>
              <a:t>–</a:t>
            </a:r>
            <a:r>
              <a:rPr lang="en-US" dirty="0">
                <a:latin typeface="Arial" charset="0"/>
                <a:cs typeface="Arial" pitchFamily="34" charset="0"/>
              </a:rPr>
              <a:t> </a:t>
            </a:r>
            <a:endParaRPr lang="en-US" dirty="0" smtClean="0">
              <a:latin typeface="Arial" charset="0"/>
              <a:cs typeface="Arial" pitchFamily="34" charset="0"/>
            </a:endParaRPr>
          </a:p>
          <a:p>
            <a:r>
              <a:rPr lang="en-US" dirty="0" smtClean="0">
                <a:latin typeface="Arial" pitchFamily="34" charset="0"/>
                <a:cs typeface="Arial" pitchFamily="34" charset="0"/>
              </a:rPr>
              <a:t>colored </a:t>
            </a:r>
            <a:r>
              <a:rPr lang="en-US" dirty="0">
                <a:latin typeface="Arial" pitchFamily="34" charset="0"/>
                <a:cs typeface="Arial" pitchFamily="34" charset="0"/>
              </a:rPr>
              <a:t>tetra (</a:t>
            </a:r>
            <a:r>
              <a:rPr lang="en-US" dirty="0" err="1">
                <a:latin typeface="Arial" pitchFamily="34" charset="0"/>
                <a:cs typeface="Arial" pitchFamily="34" charset="0"/>
              </a:rPr>
              <a:t>Gymnocorymbus</a:t>
            </a:r>
            <a:r>
              <a:rPr lang="en-US" dirty="0">
                <a:latin typeface="Arial" pitchFamily="34" charset="0"/>
                <a:cs typeface="Arial" pitchFamily="34" charset="0"/>
              </a:rPr>
              <a:t> </a:t>
            </a:r>
            <a:r>
              <a:rPr lang="en-US" dirty="0" err="1">
                <a:latin typeface="Arial" pitchFamily="34" charset="0"/>
                <a:cs typeface="Arial" pitchFamily="34" charset="0"/>
              </a:rPr>
              <a:t>ternetzi</a:t>
            </a:r>
            <a:r>
              <a:rPr lang="en-US" dirty="0">
                <a:latin typeface="Arial" pitchFamily="34" charset="0"/>
                <a:cs typeface="Arial" pitchFamily="34" charset="0"/>
              </a:rPr>
              <a:t>) </a:t>
            </a:r>
            <a:r>
              <a:rPr lang="mr-IN" dirty="0">
                <a:latin typeface="Arial" pitchFamily="34" charset="0"/>
                <a:cs typeface="Arial" pitchFamily="34" charset="0"/>
              </a:rPr>
              <a:t>–</a:t>
            </a:r>
            <a:r>
              <a:rPr lang="en-US" dirty="0">
                <a:latin typeface="Arial" pitchFamily="34" charset="0"/>
                <a:cs typeface="Arial" pitchFamily="34" charset="0"/>
              </a:rPr>
              <a:t> no stripe</a:t>
            </a:r>
          </a:p>
          <a:p>
            <a:r>
              <a:rPr lang="en-US" dirty="0">
                <a:latin typeface="Arial" pitchFamily="34" charset="0"/>
                <a:cs typeface="Arial" pitchFamily="34" charset="0"/>
              </a:rPr>
              <a:t>Tiger barb (</a:t>
            </a:r>
            <a:r>
              <a:rPr lang="en-US" dirty="0" err="1">
                <a:latin typeface="Arial" pitchFamily="34" charset="0"/>
                <a:cs typeface="Arial" pitchFamily="34" charset="0"/>
              </a:rPr>
              <a:t>Puntius</a:t>
            </a:r>
            <a:r>
              <a:rPr lang="en-US" dirty="0">
                <a:latin typeface="Arial" pitchFamily="34" charset="0"/>
                <a:cs typeface="Arial" pitchFamily="34" charset="0"/>
              </a:rPr>
              <a:t> </a:t>
            </a:r>
            <a:r>
              <a:rPr lang="en-US" dirty="0" err="1">
                <a:latin typeface="Arial" pitchFamily="34" charset="0"/>
                <a:cs typeface="Arial" pitchFamily="34" charset="0"/>
              </a:rPr>
              <a:t>tetrazona</a:t>
            </a:r>
            <a:r>
              <a:rPr lang="en-US" dirty="0">
                <a:latin typeface="Arial" pitchFamily="34" charset="0"/>
                <a:cs typeface="Arial" pitchFamily="34" charset="0"/>
              </a:rPr>
              <a:t>) </a:t>
            </a:r>
            <a:r>
              <a:rPr lang="mr-IN" dirty="0">
                <a:latin typeface="Arial" pitchFamily="34" charset="0"/>
                <a:cs typeface="Arial" pitchFamily="34" charset="0"/>
              </a:rPr>
              <a:t>–</a:t>
            </a:r>
            <a:r>
              <a:rPr lang="en-US" dirty="0">
                <a:latin typeface="Arial" pitchFamily="34" charset="0"/>
                <a:cs typeface="Arial" pitchFamily="34" charset="0"/>
              </a:rPr>
              <a:t> strong black stripe</a:t>
            </a:r>
          </a:p>
          <a:p>
            <a:r>
              <a:rPr lang="en-US" dirty="0" smtClean="0">
                <a:latin typeface="Arial" pitchFamily="34" charset="0"/>
                <a:cs typeface="Arial" pitchFamily="34" charset="0"/>
              </a:rPr>
              <a:t>The constantly expressing fish was developed in the process of developing the indicator fish</a:t>
            </a:r>
            <a:endParaRPr lang="en-US" dirty="0">
              <a:latin typeface="Arial" pitchFamily="34" charset="0"/>
              <a:cs typeface="Arial" pitchFamily="34" charset="0"/>
            </a:endParaRPr>
          </a:p>
          <a:p>
            <a:r>
              <a:rPr lang="en-US" dirty="0">
                <a:latin typeface="Arial" pitchFamily="34" charset="0"/>
                <a:cs typeface="Arial" pitchFamily="34" charset="0"/>
              </a:rPr>
              <a:t>It is sold only in the United States, where it remains the only genetically modified animal to be publicly available</a:t>
            </a:r>
          </a:p>
          <a:p>
            <a:endParaRPr lang="en-US" dirty="0"/>
          </a:p>
        </p:txBody>
      </p:sp>
    </p:spTree>
    <p:extLst>
      <p:ext uri="{BB962C8B-B14F-4D97-AF65-F5344CB8AC3E}">
        <p14:creationId xmlns:p14="http://schemas.microsoft.com/office/powerpoint/2010/main" val="1061926784"/>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idx="4294967295"/>
          </p:nvPr>
        </p:nvSpPr>
        <p:spPr>
          <a:xfrm>
            <a:off x="0" y="131763"/>
            <a:ext cx="8543925" cy="958850"/>
          </a:xfrm>
        </p:spPr>
        <p:txBody>
          <a:bodyPr/>
          <a:lstStyle/>
          <a:p>
            <a:r>
              <a:rPr lang="en-US" smtClean="0"/>
              <a:t>The Controversy over Genetically Modified Foods</a:t>
            </a:r>
            <a:endParaRPr lang="en-US" dirty="0" smtClean="0"/>
          </a:p>
        </p:txBody>
      </p:sp>
      <p:sp>
        <p:nvSpPr>
          <p:cNvPr id="229379" name="Rectangle 3"/>
          <p:cNvSpPr>
            <a:spLocks noGrp="1" noChangeArrowheads="1"/>
          </p:cNvSpPr>
          <p:nvPr>
            <p:ph idx="4294967295"/>
          </p:nvPr>
        </p:nvSpPr>
        <p:spPr>
          <a:xfrm>
            <a:off x="0" y="1227138"/>
            <a:ext cx="8543925" cy="4949825"/>
          </a:xfrm>
        </p:spPr>
        <p:txBody>
          <a:bodyPr/>
          <a:lstStyle/>
          <a:p>
            <a:r>
              <a:rPr lang="en-US" dirty="0" smtClean="0"/>
              <a:t>Governments and regulatory agencies throughout the world are grappling with how to facilitate the use of biotechnology in agriculture, industry, and medicine while ensuring that new products and procedures are safe. </a:t>
            </a:r>
          </a:p>
        </p:txBody>
      </p:sp>
    </p:spTree>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idx="4294967295"/>
          </p:nvPr>
        </p:nvSpPr>
        <p:spPr>
          <a:xfrm>
            <a:off x="0" y="131763"/>
            <a:ext cx="8543925" cy="958850"/>
          </a:xfrm>
        </p:spPr>
        <p:txBody>
          <a:bodyPr/>
          <a:lstStyle/>
          <a:p>
            <a:r>
              <a:rPr lang="en-US" smtClean="0"/>
              <a:t>The Controversy over Genetically Modified Foods</a:t>
            </a:r>
            <a:endParaRPr lang="en-US" dirty="0" smtClean="0"/>
          </a:p>
        </p:txBody>
      </p:sp>
      <p:sp>
        <p:nvSpPr>
          <p:cNvPr id="229379" name="Rectangle 3"/>
          <p:cNvSpPr>
            <a:spLocks noGrp="1" noChangeArrowheads="1"/>
          </p:cNvSpPr>
          <p:nvPr>
            <p:ph idx="4294967295"/>
          </p:nvPr>
        </p:nvSpPr>
        <p:spPr>
          <a:xfrm>
            <a:off x="0" y="1227138"/>
            <a:ext cx="8543925" cy="4949825"/>
          </a:xfrm>
        </p:spPr>
        <p:txBody>
          <a:bodyPr/>
          <a:lstStyle/>
          <a:p>
            <a:r>
              <a:rPr lang="en-US" dirty="0" smtClean="0"/>
              <a:t>In the United States, all genetic engineering projects are evaluated for potential risks by a number of regulatory agencies, including the </a:t>
            </a:r>
          </a:p>
          <a:p>
            <a:pPr lvl="1"/>
            <a:r>
              <a:rPr lang="en-US" dirty="0" smtClean="0"/>
              <a:t>Food and Drug Administration, </a:t>
            </a:r>
          </a:p>
          <a:p>
            <a:pPr lvl="1"/>
            <a:r>
              <a:rPr lang="en-US" dirty="0" smtClean="0"/>
              <a:t>Environmental Protection Agency, </a:t>
            </a:r>
          </a:p>
          <a:p>
            <a:pPr lvl="1"/>
            <a:r>
              <a:rPr lang="en-US" dirty="0" smtClean="0"/>
              <a:t>National Institutes of Health, and </a:t>
            </a:r>
          </a:p>
          <a:p>
            <a:pPr lvl="1"/>
            <a:r>
              <a:rPr lang="en-US" dirty="0" smtClean="0"/>
              <a:t>Department of Agriculture. </a:t>
            </a:r>
          </a:p>
        </p:txBody>
      </p:sp>
    </p:spTree>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idx="4294967295"/>
          </p:nvPr>
        </p:nvSpPr>
        <p:spPr>
          <a:xfrm>
            <a:off x="0" y="131763"/>
            <a:ext cx="8543925" cy="958850"/>
          </a:xfrm>
        </p:spPr>
        <p:txBody>
          <a:bodyPr/>
          <a:lstStyle/>
          <a:p>
            <a:r>
              <a:rPr lang="en-US" dirty="0" smtClean="0"/>
              <a:t>Ethical Questions Raised by Human DNA Technologies</a:t>
            </a:r>
          </a:p>
        </p:txBody>
      </p:sp>
      <p:sp>
        <p:nvSpPr>
          <p:cNvPr id="237571" name="Rectangle 3"/>
          <p:cNvSpPr>
            <a:spLocks noGrp="1" noChangeArrowheads="1"/>
          </p:cNvSpPr>
          <p:nvPr>
            <p:ph idx="4294967295"/>
          </p:nvPr>
        </p:nvSpPr>
        <p:spPr>
          <a:xfrm>
            <a:off x="0" y="1227138"/>
            <a:ext cx="8543925" cy="4949825"/>
          </a:xfrm>
        </p:spPr>
        <p:txBody>
          <a:bodyPr/>
          <a:lstStyle/>
          <a:p>
            <a:r>
              <a:rPr lang="en-US" dirty="0" smtClean="0"/>
              <a:t>Human DNA technology raises legal and ethical questions—few of which have clear answers.</a:t>
            </a:r>
          </a:p>
          <a:p>
            <a:pPr lvl="1"/>
            <a:r>
              <a:rPr lang="en-US" dirty="0" smtClean="0"/>
              <a:t>Should parents of short but hormonally normal children be able to seek HGH treatment to make their kids taller? </a:t>
            </a:r>
          </a:p>
          <a:p>
            <a:pPr lvl="1"/>
            <a:r>
              <a:rPr lang="en-US" dirty="0" smtClean="0"/>
              <a:t>Should we try to eliminate genetic defects in our children and their descendants?</a:t>
            </a:r>
          </a:p>
        </p:txBody>
      </p:sp>
    </p:spTree>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idx="4294967295"/>
          </p:nvPr>
        </p:nvSpPr>
        <p:spPr>
          <a:xfrm>
            <a:off x="0" y="131763"/>
            <a:ext cx="8543925" cy="958850"/>
          </a:xfrm>
        </p:spPr>
        <p:txBody>
          <a:bodyPr/>
          <a:lstStyle/>
          <a:p>
            <a:r>
              <a:rPr lang="en-US" smtClean="0"/>
              <a:t>Ethical Questions Raised by Human DNA Technologies</a:t>
            </a:r>
            <a:endParaRPr lang="en-US" dirty="0" smtClean="0"/>
          </a:p>
        </p:txBody>
      </p:sp>
      <p:sp>
        <p:nvSpPr>
          <p:cNvPr id="237571" name="Rectangle 3"/>
          <p:cNvSpPr>
            <a:spLocks noGrp="1" noChangeArrowheads="1"/>
          </p:cNvSpPr>
          <p:nvPr>
            <p:ph idx="4294967295"/>
          </p:nvPr>
        </p:nvSpPr>
        <p:spPr>
          <a:xfrm>
            <a:off x="0" y="1227138"/>
            <a:ext cx="8543925" cy="4949825"/>
          </a:xfrm>
        </p:spPr>
        <p:txBody>
          <a:bodyPr/>
          <a:lstStyle/>
          <a:p>
            <a:r>
              <a:rPr lang="en-US" dirty="0" smtClean="0"/>
              <a:t>Advances in genetic profiling raise privacy issues. </a:t>
            </a:r>
          </a:p>
          <a:p>
            <a:r>
              <a:rPr lang="en-US" dirty="0" smtClean="0"/>
              <a:t>In 2014, the U.S. Supreme Court, by a 5–4 vote, upheld the practice of collecting DNA samples from suspects at the time of their arrest (before they had been convicted). </a:t>
            </a:r>
          </a:p>
          <a:p>
            <a:pPr lvl="1"/>
            <a:r>
              <a:rPr lang="en-US" dirty="0" smtClean="0"/>
              <a:t>Ruling that obtaining DNA is “like fingerprinting and photographing, a legitimate police booking procedure that is reasonable under the Fourth Amendment,” the Supreme Court decision will likely usher in an era of expanded use of DNA profiling in many aspects of police work.</a:t>
            </a:r>
          </a:p>
        </p:txBody>
      </p:sp>
    </p:spTree>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idx="4294967295"/>
          </p:nvPr>
        </p:nvSpPr>
        <p:spPr>
          <a:xfrm>
            <a:off x="0" y="131763"/>
            <a:ext cx="8543925" cy="958850"/>
          </a:xfrm>
        </p:spPr>
        <p:txBody>
          <a:bodyPr/>
          <a:lstStyle/>
          <a:p>
            <a:r>
              <a:rPr lang="en-US" smtClean="0"/>
              <a:t>Ethical Questions Raised by Human DNA Technologies</a:t>
            </a:r>
            <a:endParaRPr lang="en-US" dirty="0" smtClean="0"/>
          </a:p>
        </p:txBody>
      </p:sp>
      <p:sp>
        <p:nvSpPr>
          <p:cNvPr id="237571" name="Rectangle 3"/>
          <p:cNvSpPr>
            <a:spLocks noGrp="1" noChangeArrowheads="1"/>
          </p:cNvSpPr>
          <p:nvPr>
            <p:ph idx="4294967295"/>
          </p:nvPr>
        </p:nvSpPr>
        <p:spPr>
          <a:xfrm>
            <a:off x="0" y="1227138"/>
            <a:ext cx="8543925" cy="4949825"/>
          </a:xfrm>
        </p:spPr>
        <p:txBody>
          <a:bodyPr/>
          <a:lstStyle/>
          <a:p>
            <a:r>
              <a:rPr lang="en-US" dirty="0" smtClean="0"/>
              <a:t>As more information becomes available about our personal genetic makeup, some people question whether greater access to this information is always beneficial. </a:t>
            </a:r>
          </a:p>
          <a:p>
            <a:pPr lvl="1"/>
            <a:r>
              <a:rPr lang="en-US" dirty="0" smtClean="0"/>
              <a:t>For example, mail-in kits have become available that can tell healthy people their relative risk of developing various diseases later in life. </a:t>
            </a:r>
          </a:p>
          <a:p>
            <a:pPr lvl="1"/>
            <a:r>
              <a:rPr lang="en-US" dirty="0" smtClean="0"/>
              <a:t>Some argue that such information helps families to prepare. </a:t>
            </a:r>
          </a:p>
        </p:txBody>
      </p:sp>
    </p:spTree>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12.27</a:t>
            </a:r>
            <a:endParaRPr lang="en-US" sz="1200" dirty="0">
              <a:latin typeface="Arial" charset="0"/>
            </a:endParaRPr>
          </a:p>
        </p:txBody>
      </p:sp>
      <p:pic>
        <p:nvPicPr>
          <p:cNvPr id="51202" name="Picture 2" descr="\\192.168.4.30\Conversion\Power Point\Campbell EB6e\Output\CH12\Working files\Labeled\12_27PersonalGeneTest-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533400"/>
            <a:ext cx="4286250" cy="579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159773"/>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idx="4294967295"/>
          </p:nvPr>
        </p:nvSpPr>
        <p:spPr>
          <a:xfrm>
            <a:off x="0" y="131763"/>
            <a:ext cx="8543925" cy="958850"/>
          </a:xfrm>
        </p:spPr>
        <p:txBody>
          <a:bodyPr/>
          <a:lstStyle/>
          <a:p>
            <a:r>
              <a:rPr lang="en-US" smtClean="0"/>
              <a:t>Ethical Questions Raised by Human DNA Technologies</a:t>
            </a:r>
            <a:endParaRPr lang="en-US" dirty="0" smtClean="0"/>
          </a:p>
        </p:txBody>
      </p:sp>
      <p:sp>
        <p:nvSpPr>
          <p:cNvPr id="237571" name="Rectangle 3"/>
          <p:cNvSpPr>
            <a:spLocks noGrp="1" noChangeArrowheads="1"/>
          </p:cNvSpPr>
          <p:nvPr>
            <p:ph idx="4294967295"/>
          </p:nvPr>
        </p:nvSpPr>
        <p:spPr>
          <a:xfrm>
            <a:off x="0" y="1227138"/>
            <a:ext cx="8543925" cy="4949825"/>
          </a:xfrm>
        </p:spPr>
        <p:txBody>
          <a:bodyPr/>
          <a:lstStyle/>
          <a:p>
            <a:pPr lvl="1"/>
            <a:r>
              <a:rPr lang="en-US" dirty="0" smtClean="0"/>
              <a:t>Others worry that the tests prey on our fears without offering any real benefit because certain diseases, such as Parkinson’s, are not currently preventable or treatable. </a:t>
            </a:r>
          </a:p>
          <a:p>
            <a:pPr lvl="1"/>
            <a:r>
              <a:rPr lang="en-US" dirty="0" smtClean="0"/>
              <a:t>Other tests, however, such as for breast cancer risk, may help a person make changes that can prevent disease.</a:t>
            </a:r>
          </a:p>
        </p:txBody>
      </p:sp>
    </p:spTree>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12.26</a:t>
            </a:r>
            <a:endParaRPr lang="en-US" sz="1200" dirty="0">
              <a:latin typeface="Arial" charset="0"/>
            </a:endParaRPr>
          </a:p>
        </p:txBody>
      </p:sp>
      <p:pic>
        <p:nvPicPr>
          <p:cNvPr id="50178" name="Picture 2" descr="\\192.168.4.30\Conversion\Power Point\Campbell EB6e\Output\CH12\Working files\Labeled\12_26PrivacyConcerns-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7" y="773906"/>
            <a:ext cx="7900987" cy="5310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37050"/>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idx="4294967295"/>
          </p:nvPr>
        </p:nvSpPr>
        <p:spPr>
          <a:xfrm>
            <a:off x="0" y="131763"/>
            <a:ext cx="8543925" cy="958850"/>
          </a:xfrm>
        </p:spPr>
        <p:txBody>
          <a:bodyPr/>
          <a:lstStyle/>
          <a:p>
            <a:r>
              <a:rPr lang="en-US" smtClean="0"/>
              <a:t>Ethical Questions Raised by DNA Technology</a:t>
            </a:r>
            <a:endParaRPr lang="en-US" dirty="0" smtClean="0"/>
          </a:p>
        </p:txBody>
      </p:sp>
      <p:sp>
        <p:nvSpPr>
          <p:cNvPr id="237571" name="Rectangle 3"/>
          <p:cNvSpPr>
            <a:spLocks noGrp="1" noChangeArrowheads="1"/>
          </p:cNvSpPr>
          <p:nvPr>
            <p:ph idx="4294967295"/>
          </p:nvPr>
        </p:nvSpPr>
        <p:spPr>
          <a:xfrm>
            <a:off x="0" y="1227138"/>
            <a:ext cx="8543925" cy="4949825"/>
          </a:xfrm>
        </p:spPr>
        <p:txBody>
          <a:bodyPr/>
          <a:lstStyle/>
          <a:p>
            <a:r>
              <a:rPr lang="en-US" dirty="0" smtClean="0"/>
              <a:t>There is also a danger that information about disease-associated genes could be abused. </a:t>
            </a:r>
          </a:p>
          <a:p>
            <a:r>
              <a:rPr lang="en-US" dirty="0" smtClean="0"/>
              <a:t>One issue is the possibility of discrimination and stigmatization.</a:t>
            </a:r>
          </a:p>
          <a:p>
            <a:pPr lvl="1"/>
            <a:r>
              <a:rPr lang="en-US" dirty="0" smtClean="0"/>
              <a:t>In response, Congress passed the Genetic Information Nondiscrimination Act of 2008. </a:t>
            </a:r>
          </a:p>
          <a:p>
            <a:pPr lvl="1"/>
            <a:r>
              <a:rPr lang="en-US" dirty="0" smtClean="0"/>
              <a:t>Title I of the act prohibits insurance companies from requesting or requiring genetic information during an application for health insurance. </a:t>
            </a:r>
          </a:p>
          <a:p>
            <a:pPr lvl="1"/>
            <a:r>
              <a:rPr lang="en-US" dirty="0" smtClean="0"/>
              <a:t>Title II provides similar protections in employment.</a:t>
            </a:r>
          </a:p>
        </p:txBody>
      </p:sp>
    </p:spTree>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idx="4294967295"/>
          </p:nvPr>
        </p:nvSpPr>
        <p:spPr>
          <a:xfrm>
            <a:off x="0" y="131763"/>
            <a:ext cx="8543925" cy="958850"/>
          </a:xfrm>
        </p:spPr>
        <p:txBody>
          <a:bodyPr/>
          <a:lstStyle/>
          <a:p>
            <a:r>
              <a:rPr lang="en-US" smtClean="0"/>
              <a:t>Ethical Questions Raised by DNA Technology</a:t>
            </a:r>
            <a:endParaRPr lang="en-US" dirty="0" smtClean="0"/>
          </a:p>
        </p:txBody>
      </p:sp>
      <p:sp>
        <p:nvSpPr>
          <p:cNvPr id="237571" name="Rectangle 3"/>
          <p:cNvSpPr>
            <a:spLocks noGrp="1" noChangeArrowheads="1"/>
          </p:cNvSpPr>
          <p:nvPr>
            <p:ph idx="4294967295"/>
          </p:nvPr>
        </p:nvSpPr>
        <p:spPr>
          <a:xfrm>
            <a:off x="0" y="1227138"/>
            <a:ext cx="8543925" cy="4949825"/>
          </a:xfrm>
        </p:spPr>
        <p:txBody>
          <a:bodyPr/>
          <a:lstStyle/>
          <a:p>
            <a:r>
              <a:rPr lang="en-US" dirty="0" smtClean="0"/>
              <a:t>A much broader ethical question is how do we really feel about wielding one of nature’s powers—the evolution of new organisms? </a:t>
            </a:r>
          </a:p>
          <a:p>
            <a:pPr lvl="1"/>
            <a:r>
              <a:rPr lang="en-US" dirty="0" smtClean="0"/>
              <a:t>Some might ask if we have any right to alter an organism’s genes—or to create new organisms. </a:t>
            </a:r>
          </a:p>
          <a:p>
            <a:pPr lvl="1"/>
            <a:r>
              <a:rPr lang="en-US" dirty="0" smtClean="0"/>
              <a:t>DNA technologies raise many complex issues that have no easy answers. </a:t>
            </a:r>
          </a:p>
          <a:p>
            <a:pPr lvl="1"/>
            <a:r>
              <a:rPr lang="en-US" dirty="0" smtClean="0"/>
              <a:t>It is up to you, as a participating citizen, to make informed choices. </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Glow Cats in class Exercise</a:t>
            </a:r>
            <a:endParaRPr lang="en-US" dirty="0"/>
          </a:p>
        </p:txBody>
      </p:sp>
      <p:pic>
        <p:nvPicPr>
          <p:cNvPr id="6" name="Picture 5"/>
          <p:cNvPicPr>
            <a:picLocks noChangeAspect="1"/>
          </p:cNvPicPr>
          <p:nvPr/>
        </p:nvPicPr>
        <p:blipFill>
          <a:blip r:embed="rId2"/>
          <a:stretch>
            <a:fillRect/>
          </a:stretch>
        </p:blipFill>
        <p:spPr>
          <a:xfrm>
            <a:off x="518052" y="2151020"/>
            <a:ext cx="8328183" cy="2734420"/>
          </a:xfrm>
          <a:prstGeom prst="rect">
            <a:avLst/>
          </a:prstGeom>
        </p:spPr>
      </p:pic>
    </p:spTree>
    <p:extLst>
      <p:ext uri="{BB962C8B-B14F-4D97-AF65-F5344CB8AC3E}">
        <p14:creationId xmlns:p14="http://schemas.microsoft.com/office/powerpoint/2010/main" val="2803561117"/>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4" name="Rectangle 2"/>
          <p:cNvSpPr>
            <a:spLocks noGrp="1" noChangeArrowheads="1"/>
          </p:cNvSpPr>
          <p:nvPr>
            <p:ph type="title" idx="4294967295"/>
          </p:nvPr>
        </p:nvSpPr>
        <p:spPr>
          <a:xfrm>
            <a:off x="0" y="409235"/>
            <a:ext cx="8543925" cy="958850"/>
          </a:xfrm>
        </p:spPr>
        <p:txBody>
          <a:bodyPr/>
          <a:lstStyle/>
          <a:p>
            <a:r>
              <a:rPr lang="en-US" dirty="0" smtClean="0"/>
              <a:t>Evolution Connection: The Y Chromosome as a Window on History</a:t>
            </a:r>
          </a:p>
        </p:txBody>
      </p:sp>
      <p:sp>
        <p:nvSpPr>
          <p:cNvPr id="243715" name="Rectangle 3"/>
          <p:cNvSpPr>
            <a:spLocks noGrp="1" noChangeArrowheads="1"/>
          </p:cNvSpPr>
          <p:nvPr>
            <p:ph idx="4294967295"/>
          </p:nvPr>
        </p:nvSpPr>
        <p:spPr>
          <a:xfrm>
            <a:off x="0" y="1728722"/>
            <a:ext cx="8543925" cy="4949825"/>
          </a:xfrm>
        </p:spPr>
        <p:txBody>
          <a:bodyPr/>
          <a:lstStyle/>
          <a:p>
            <a:r>
              <a:rPr lang="en-US" dirty="0" smtClean="0"/>
              <a:t>The human Y chromosome passes essentially intact from father to son.</a:t>
            </a:r>
          </a:p>
          <a:p>
            <a:r>
              <a:rPr lang="en-US" dirty="0" smtClean="0"/>
              <a:t>By comparing Y DNA, researchers can learn about the ancestry of human males.</a:t>
            </a:r>
          </a:p>
        </p:txBody>
      </p:sp>
    </p:spTree>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409231"/>
            <a:ext cx="8543925" cy="958850"/>
          </a:xfrm>
        </p:spPr>
        <p:txBody>
          <a:bodyPr/>
          <a:lstStyle/>
          <a:p>
            <a:r>
              <a:rPr lang="en-US" dirty="0" smtClean="0"/>
              <a:t>Evolution Connection: The Y Chromosome as a Window on History</a:t>
            </a:r>
            <a:endParaRPr lang="en-US" dirty="0"/>
          </a:p>
        </p:txBody>
      </p:sp>
      <p:sp>
        <p:nvSpPr>
          <p:cNvPr id="245762" name="Rectangle 2"/>
          <p:cNvSpPr>
            <a:spLocks noGrp="1" noChangeArrowheads="1"/>
          </p:cNvSpPr>
          <p:nvPr>
            <p:ph idx="4294967295"/>
          </p:nvPr>
        </p:nvSpPr>
        <p:spPr>
          <a:xfrm>
            <a:off x="0" y="1771403"/>
            <a:ext cx="8543925" cy="4949825"/>
          </a:xfrm>
        </p:spPr>
        <p:txBody>
          <a:bodyPr/>
          <a:lstStyle/>
          <a:p>
            <a:r>
              <a:rPr lang="en-US" dirty="0" smtClean="0"/>
              <a:t>DNA profiling of the Y chromosome has revealed that</a:t>
            </a:r>
          </a:p>
          <a:p>
            <a:pPr lvl="1"/>
            <a:r>
              <a:rPr lang="en-US" dirty="0" smtClean="0"/>
              <a:t>nearly 16 million men currently living may be descended from Genghis Khan,</a:t>
            </a:r>
          </a:p>
          <a:p>
            <a:pPr lvl="1"/>
            <a:r>
              <a:rPr lang="en-US" dirty="0" smtClean="0"/>
              <a:t>nearly 10% of Irish men were descendants of Niall of the Nine Hostages, a warlord who lived during the 1400s, and</a:t>
            </a:r>
          </a:p>
          <a:p>
            <a:pPr lvl="1"/>
            <a:r>
              <a:rPr lang="en-US" dirty="0" smtClean="0"/>
              <a:t>the </a:t>
            </a:r>
            <a:r>
              <a:rPr lang="en-US" dirty="0" err="1" smtClean="0"/>
              <a:t>Lemba</a:t>
            </a:r>
            <a:r>
              <a:rPr lang="en-US" dirty="0" smtClean="0"/>
              <a:t> people of southern Africa are descended from ancient Jews.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12.28</a:t>
            </a:r>
            <a:endParaRPr lang="en-US" sz="1200" dirty="0">
              <a:latin typeface="Arial" charset="0"/>
            </a:endParaRPr>
          </a:p>
        </p:txBody>
      </p:sp>
      <p:pic>
        <p:nvPicPr>
          <p:cNvPr id="52226" name="Picture 2" descr="\\192.168.4.30\Conversion\Power Point\Campbell EB6e\Output\CH12\Working files\Labeled\12_28GenghisKhan-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7281" y="137319"/>
            <a:ext cx="4389438" cy="658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724731"/>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12.29</a:t>
            </a:r>
            <a:endParaRPr lang="en-US" sz="1200" dirty="0">
              <a:latin typeface="Arial" charset="0"/>
            </a:endParaRPr>
          </a:p>
        </p:txBody>
      </p:sp>
      <p:pic>
        <p:nvPicPr>
          <p:cNvPr id="53250" name="Picture 2" descr="\\192.168.4.30\Conversion\Power Point\Campbell EB6e\Output\CH12\Working files\Labeled\12_29LembaPeopl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7594" y="1420019"/>
            <a:ext cx="4468813" cy="4017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904175"/>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sathish.m\Desktop\OUT\12_UN01Summary_C1-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381125"/>
            <a:ext cx="8547100" cy="4095750"/>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12.UN01</a:t>
            </a:r>
            <a:endParaRPr lang="en-US" sz="1200" dirty="0">
              <a:latin typeface="Arial" charset="0"/>
            </a:endParaRPr>
          </a:p>
        </p:txBody>
      </p:sp>
      <p:sp>
        <p:nvSpPr>
          <p:cNvPr id="4" name="Rectangle 3"/>
          <p:cNvSpPr/>
          <p:nvPr/>
        </p:nvSpPr>
        <p:spPr>
          <a:xfrm>
            <a:off x="438150" y="2599893"/>
            <a:ext cx="2039020" cy="1025922"/>
          </a:xfrm>
          <a:prstGeom prst="rect">
            <a:avLst/>
          </a:prstGeom>
        </p:spPr>
        <p:txBody>
          <a:bodyPr wrap="none" lIns="0" tIns="0" rIns="0" bIns="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DNA isolated </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from two sources </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and cut by same </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restriction enzyme</a:t>
            </a:r>
          </a:p>
        </p:txBody>
      </p:sp>
      <p:sp>
        <p:nvSpPr>
          <p:cNvPr id="5" name="Rectangle 4"/>
          <p:cNvSpPr/>
          <p:nvPr/>
        </p:nvSpPr>
        <p:spPr>
          <a:xfrm>
            <a:off x="2853407" y="2542741"/>
            <a:ext cx="884858" cy="512961"/>
          </a:xfrm>
          <a:prstGeom prst="rect">
            <a:avLst/>
          </a:prstGeom>
        </p:spPr>
        <p:txBody>
          <a:bodyPr wrap="none" lIns="0" tIns="0" rIns="0" bIns="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Plasmid</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(vector)</a:t>
            </a:r>
          </a:p>
        </p:txBody>
      </p:sp>
      <p:sp>
        <p:nvSpPr>
          <p:cNvPr id="6" name="Rectangle 5"/>
          <p:cNvSpPr/>
          <p:nvPr/>
        </p:nvSpPr>
        <p:spPr>
          <a:xfrm>
            <a:off x="2727361" y="4810145"/>
            <a:ext cx="1115690" cy="512961"/>
          </a:xfrm>
          <a:prstGeom prst="rect">
            <a:avLst/>
          </a:prstGeom>
        </p:spPr>
        <p:txBody>
          <a:bodyPr wrap="none" lIns="0" tIns="0" rIns="0" bIns="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Gene </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of interest</a:t>
            </a:r>
          </a:p>
        </p:txBody>
      </p:sp>
      <p:sp>
        <p:nvSpPr>
          <p:cNvPr id="7" name="Rectangle 6"/>
          <p:cNvSpPr/>
          <p:nvPr/>
        </p:nvSpPr>
        <p:spPr>
          <a:xfrm>
            <a:off x="3947837" y="4282895"/>
            <a:ext cx="1461939" cy="512961"/>
          </a:xfrm>
          <a:prstGeom prst="rect">
            <a:avLst/>
          </a:prstGeom>
        </p:spPr>
        <p:txBody>
          <a:bodyPr wrap="none" lIns="0" tIns="0" rIns="0" bIns="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Recombinant</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DNA</a:t>
            </a:r>
          </a:p>
        </p:txBody>
      </p:sp>
      <p:sp>
        <p:nvSpPr>
          <p:cNvPr id="8" name="Rectangle 7"/>
          <p:cNvSpPr/>
          <p:nvPr/>
        </p:nvSpPr>
        <p:spPr>
          <a:xfrm>
            <a:off x="5919512" y="4495820"/>
            <a:ext cx="1218347" cy="512961"/>
          </a:xfrm>
          <a:prstGeom prst="rect">
            <a:avLst/>
          </a:prstGeom>
        </p:spPr>
        <p:txBody>
          <a:bodyPr wrap="none" lIns="0" tIns="0" rIns="0" bIns="0">
            <a:spAutoFit/>
          </a:bodyPr>
          <a:lstStyle/>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Transgenic</a:t>
            </a:r>
          </a:p>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organisms</a:t>
            </a:r>
          </a:p>
        </p:txBody>
      </p:sp>
      <p:sp>
        <p:nvSpPr>
          <p:cNvPr id="9" name="Rectangle 8"/>
          <p:cNvSpPr/>
          <p:nvPr/>
        </p:nvSpPr>
        <p:spPr>
          <a:xfrm>
            <a:off x="7835820" y="3406475"/>
            <a:ext cx="987450" cy="512961"/>
          </a:xfrm>
          <a:prstGeom prst="rect">
            <a:avLst/>
          </a:prstGeom>
        </p:spPr>
        <p:txBody>
          <a:bodyPr wrap="none" lIns="0" tIns="0" rIns="0" bIns="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Useful </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products</a:t>
            </a:r>
          </a:p>
        </p:txBody>
      </p:sp>
    </p:spTree>
    <p:extLst>
      <p:ext uri="{BB962C8B-B14F-4D97-AF65-F5344CB8AC3E}">
        <p14:creationId xmlns:p14="http://schemas.microsoft.com/office/powerpoint/2010/main" val="2359422578"/>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Documents and Settings\sathish.m\Desktop\OUT\12_UN02_Summary_C3-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850" y="203994"/>
            <a:ext cx="5956300" cy="64500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12.UN02</a:t>
            </a:r>
            <a:endParaRPr lang="en-US" sz="1200" dirty="0">
              <a:latin typeface="Arial" charset="0"/>
            </a:endParaRPr>
          </a:p>
        </p:txBody>
      </p:sp>
      <p:sp>
        <p:nvSpPr>
          <p:cNvPr id="4" name="Rectangle 3"/>
          <p:cNvSpPr/>
          <p:nvPr/>
        </p:nvSpPr>
        <p:spPr>
          <a:xfrm>
            <a:off x="2993107" y="942995"/>
            <a:ext cx="1065997" cy="233205"/>
          </a:xfrm>
          <a:prstGeom prst="rect">
            <a:avLst/>
          </a:prstGeom>
        </p:spPr>
        <p:txBody>
          <a:bodyPr wrap="none" lIns="0" tIns="0" rIns="0" bIns="0">
            <a:spAutoFit/>
          </a:bodyPr>
          <a:lstStyle/>
          <a:p>
            <a:pPr eaLnBrk="0" hangingPunct="0">
              <a:lnSpc>
                <a:spcPts val="2000"/>
              </a:lnSpc>
            </a:pPr>
            <a:r>
              <a:rPr lang="en-US" sz="1400" b="1" dirty="0">
                <a:solidFill>
                  <a:srgbClr val="000000"/>
                </a:solidFill>
                <a:latin typeface="Arial" pitchFamily="34" charset="0"/>
                <a:ea typeface="ＭＳ Ｐゴシック" charset="0"/>
                <a:cs typeface="Arial" pitchFamily="34" charset="0"/>
              </a:rPr>
              <a:t>Crime scene</a:t>
            </a:r>
          </a:p>
        </p:txBody>
      </p:sp>
      <p:sp>
        <p:nvSpPr>
          <p:cNvPr id="5" name="Rectangle 4"/>
          <p:cNvSpPr/>
          <p:nvPr/>
        </p:nvSpPr>
        <p:spPr>
          <a:xfrm>
            <a:off x="4307557" y="942995"/>
            <a:ext cx="844783" cy="233205"/>
          </a:xfrm>
          <a:prstGeom prst="rect">
            <a:avLst/>
          </a:prstGeom>
        </p:spPr>
        <p:txBody>
          <a:bodyPr wrap="none" lIns="0" tIns="0" rIns="0" bIns="0">
            <a:spAutoFit/>
          </a:bodyPr>
          <a:lstStyle/>
          <a:p>
            <a:pPr eaLnBrk="0" hangingPunct="0">
              <a:lnSpc>
                <a:spcPts val="2000"/>
              </a:lnSpc>
            </a:pPr>
            <a:r>
              <a:rPr lang="en-US" sz="1400" b="1" dirty="0">
                <a:solidFill>
                  <a:srgbClr val="000000"/>
                </a:solidFill>
                <a:latin typeface="Arial" pitchFamily="34" charset="0"/>
                <a:ea typeface="ＭＳ Ｐゴシック" charset="0"/>
                <a:cs typeface="Arial" pitchFamily="34" charset="0"/>
              </a:rPr>
              <a:t>Suspect 1</a:t>
            </a:r>
          </a:p>
        </p:txBody>
      </p:sp>
      <p:sp>
        <p:nvSpPr>
          <p:cNvPr id="6" name="Rectangle 5"/>
          <p:cNvSpPr/>
          <p:nvPr/>
        </p:nvSpPr>
        <p:spPr>
          <a:xfrm>
            <a:off x="5495007" y="942995"/>
            <a:ext cx="844783" cy="233205"/>
          </a:xfrm>
          <a:prstGeom prst="rect">
            <a:avLst/>
          </a:prstGeom>
        </p:spPr>
        <p:txBody>
          <a:bodyPr wrap="none" lIns="0" tIns="0" rIns="0" bIns="0">
            <a:spAutoFit/>
          </a:bodyPr>
          <a:lstStyle/>
          <a:p>
            <a:pPr eaLnBrk="0" hangingPunct="0">
              <a:lnSpc>
                <a:spcPts val="2000"/>
              </a:lnSpc>
            </a:pPr>
            <a:r>
              <a:rPr lang="en-US" sz="1400" b="1" dirty="0">
                <a:solidFill>
                  <a:srgbClr val="000000"/>
                </a:solidFill>
                <a:latin typeface="Arial" pitchFamily="34" charset="0"/>
                <a:ea typeface="ＭＳ Ｐゴシック" charset="0"/>
                <a:cs typeface="Arial" pitchFamily="34" charset="0"/>
              </a:rPr>
              <a:t>Suspect </a:t>
            </a:r>
            <a:r>
              <a:rPr lang="en-US" sz="1400" b="1" dirty="0" smtClean="0">
                <a:solidFill>
                  <a:srgbClr val="000000"/>
                </a:solidFill>
                <a:latin typeface="Arial" pitchFamily="34" charset="0"/>
                <a:ea typeface="ＭＳ Ｐゴシック" charset="0"/>
                <a:cs typeface="Arial" pitchFamily="34" charset="0"/>
              </a:rPr>
              <a:t>2</a:t>
            </a:r>
            <a:endParaRPr lang="en-US" sz="1400" b="1" dirty="0">
              <a:solidFill>
                <a:srgbClr val="000000"/>
              </a:solidFill>
              <a:latin typeface="Arial" pitchFamily="34" charset="0"/>
              <a:ea typeface="ＭＳ Ｐゴシック" charset="0"/>
              <a:cs typeface="Arial" pitchFamily="34" charset="0"/>
            </a:endParaRPr>
          </a:p>
        </p:txBody>
      </p:sp>
      <p:sp>
        <p:nvSpPr>
          <p:cNvPr id="7" name="Rectangle 6"/>
          <p:cNvSpPr/>
          <p:nvPr/>
        </p:nvSpPr>
        <p:spPr>
          <a:xfrm>
            <a:off x="2811042" y="1914545"/>
            <a:ext cx="389530" cy="233205"/>
          </a:xfrm>
          <a:prstGeom prst="rect">
            <a:avLst/>
          </a:prstGeom>
        </p:spPr>
        <p:txBody>
          <a:bodyPr wrap="none" lIns="0" tIns="0" rIns="0" bIns="0">
            <a:spAutoFit/>
          </a:bodyPr>
          <a:lstStyle/>
          <a:p>
            <a:pPr eaLnBrk="0" hangingPunct="0">
              <a:lnSpc>
                <a:spcPts val="2000"/>
              </a:lnSpc>
            </a:pPr>
            <a:r>
              <a:rPr lang="en-US" sz="1400" b="1" dirty="0">
                <a:solidFill>
                  <a:srgbClr val="000000"/>
                </a:solidFill>
                <a:latin typeface="Arial" pitchFamily="34" charset="0"/>
                <a:ea typeface="ＭＳ Ｐゴシック" charset="0"/>
                <a:cs typeface="Arial" pitchFamily="34" charset="0"/>
              </a:rPr>
              <a:t>DNA</a:t>
            </a:r>
          </a:p>
        </p:txBody>
      </p:sp>
      <p:sp>
        <p:nvSpPr>
          <p:cNvPr id="8" name="Rectangle 7"/>
          <p:cNvSpPr/>
          <p:nvPr/>
        </p:nvSpPr>
        <p:spPr>
          <a:xfrm>
            <a:off x="1625600" y="2802772"/>
            <a:ext cx="1572546" cy="820738"/>
          </a:xfrm>
          <a:prstGeom prst="rect">
            <a:avLst/>
          </a:prstGeom>
        </p:spPr>
        <p:txBody>
          <a:bodyPr wrap="none" lIns="0" tIns="0" rIns="0" bIns="0">
            <a:spAutoFit/>
          </a:bodyPr>
          <a:lstStyle/>
          <a:p>
            <a:pPr eaLnBrk="0" hangingPunct="0">
              <a:lnSpc>
                <a:spcPts val="1600"/>
              </a:lnSpc>
            </a:pPr>
            <a:r>
              <a:rPr lang="en-US" sz="1400" b="1" dirty="0">
                <a:solidFill>
                  <a:srgbClr val="000000"/>
                </a:solidFill>
                <a:latin typeface="Arial" pitchFamily="34" charset="0"/>
                <a:ea typeface="ＭＳ Ｐゴシック" charset="0"/>
                <a:cs typeface="Arial" pitchFamily="34" charset="0"/>
              </a:rPr>
              <a:t>Polymerase chain </a:t>
            </a:r>
          </a:p>
          <a:p>
            <a:pPr eaLnBrk="0" hangingPunct="0">
              <a:lnSpc>
                <a:spcPts val="1600"/>
              </a:lnSpc>
            </a:pPr>
            <a:r>
              <a:rPr lang="en-US" sz="1400" b="1" dirty="0">
                <a:solidFill>
                  <a:srgbClr val="000000"/>
                </a:solidFill>
                <a:latin typeface="Arial" pitchFamily="34" charset="0"/>
                <a:ea typeface="ＭＳ Ｐゴシック" charset="0"/>
                <a:cs typeface="Arial" pitchFamily="34" charset="0"/>
              </a:rPr>
              <a:t>reaction (PCR) </a:t>
            </a:r>
          </a:p>
          <a:p>
            <a:pPr eaLnBrk="0" hangingPunct="0">
              <a:lnSpc>
                <a:spcPts val="1600"/>
              </a:lnSpc>
            </a:pPr>
            <a:r>
              <a:rPr lang="en-US" sz="1400" b="1" dirty="0">
                <a:solidFill>
                  <a:srgbClr val="000000"/>
                </a:solidFill>
                <a:latin typeface="Arial" pitchFamily="34" charset="0"/>
                <a:ea typeface="ＭＳ Ｐゴシック" charset="0"/>
                <a:cs typeface="Arial" pitchFamily="34" charset="0"/>
              </a:rPr>
              <a:t>amplifies STR</a:t>
            </a:r>
          </a:p>
          <a:p>
            <a:pPr eaLnBrk="0" hangingPunct="0">
              <a:lnSpc>
                <a:spcPts val="1600"/>
              </a:lnSpc>
            </a:pPr>
            <a:r>
              <a:rPr lang="en-US" sz="1400" b="1" dirty="0">
                <a:solidFill>
                  <a:srgbClr val="000000"/>
                </a:solidFill>
                <a:latin typeface="Arial" pitchFamily="34" charset="0"/>
                <a:ea typeface="ＭＳ Ｐゴシック" charset="0"/>
                <a:cs typeface="Arial" pitchFamily="34" charset="0"/>
              </a:rPr>
              <a:t>sites</a:t>
            </a:r>
          </a:p>
        </p:txBody>
      </p:sp>
      <p:sp>
        <p:nvSpPr>
          <p:cNvPr id="9" name="Rectangle 8"/>
          <p:cNvSpPr/>
          <p:nvPr/>
        </p:nvSpPr>
        <p:spPr>
          <a:xfrm>
            <a:off x="2574007" y="4491872"/>
            <a:ext cx="742191" cy="500137"/>
          </a:xfrm>
          <a:prstGeom prst="rect">
            <a:avLst/>
          </a:prstGeom>
        </p:spPr>
        <p:txBody>
          <a:bodyPr wrap="none" lIns="0" tIns="0" rIns="0" bIns="0">
            <a:spAutoFit/>
          </a:bodyPr>
          <a:lstStyle/>
          <a:p>
            <a:pPr eaLnBrk="0" hangingPunct="0">
              <a:lnSpc>
                <a:spcPts val="1300"/>
              </a:lnSpc>
            </a:pPr>
            <a:r>
              <a:rPr lang="en-US" sz="1200" b="1" dirty="0">
                <a:solidFill>
                  <a:srgbClr val="000000"/>
                </a:solidFill>
                <a:latin typeface="Arial" pitchFamily="34" charset="0"/>
                <a:ea typeface="ＭＳ Ｐゴシック" charset="0"/>
                <a:cs typeface="Arial" pitchFamily="34" charset="0"/>
              </a:rPr>
              <a:t>Longer</a:t>
            </a:r>
          </a:p>
          <a:p>
            <a:pPr eaLnBrk="0" hangingPunct="0">
              <a:lnSpc>
                <a:spcPts val="1300"/>
              </a:lnSpc>
            </a:pPr>
            <a:r>
              <a:rPr lang="en-US" sz="1200" b="1" dirty="0">
                <a:solidFill>
                  <a:srgbClr val="000000"/>
                </a:solidFill>
                <a:latin typeface="Arial" pitchFamily="34" charset="0"/>
                <a:ea typeface="ＭＳ Ｐゴシック" charset="0"/>
                <a:cs typeface="Arial" pitchFamily="34" charset="0"/>
              </a:rPr>
              <a:t>DNA</a:t>
            </a:r>
          </a:p>
          <a:p>
            <a:pPr eaLnBrk="0" hangingPunct="0">
              <a:lnSpc>
                <a:spcPts val="1300"/>
              </a:lnSpc>
            </a:pPr>
            <a:r>
              <a:rPr lang="en-US" sz="1200" b="1" dirty="0">
                <a:solidFill>
                  <a:srgbClr val="000000"/>
                </a:solidFill>
                <a:latin typeface="Arial" pitchFamily="34" charset="0"/>
                <a:ea typeface="ＭＳ Ｐゴシック" charset="0"/>
                <a:cs typeface="Arial" pitchFamily="34" charset="0"/>
              </a:rPr>
              <a:t>fragments</a:t>
            </a:r>
          </a:p>
        </p:txBody>
      </p:sp>
      <p:sp>
        <p:nvSpPr>
          <p:cNvPr id="10" name="Rectangle 9"/>
          <p:cNvSpPr/>
          <p:nvPr/>
        </p:nvSpPr>
        <p:spPr>
          <a:xfrm>
            <a:off x="2574007" y="5596772"/>
            <a:ext cx="742191" cy="500137"/>
          </a:xfrm>
          <a:prstGeom prst="rect">
            <a:avLst/>
          </a:prstGeom>
        </p:spPr>
        <p:txBody>
          <a:bodyPr wrap="none" lIns="0" tIns="0" rIns="0" bIns="0">
            <a:spAutoFit/>
          </a:bodyPr>
          <a:lstStyle/>
          <a:p>
            <a:pPr eaLnBrk="0" hangingPunct="0">
              <a:lnSpc>
                <a:spcPts val="1300"/>
              </a:lnSpc>
            </a:pPr>
            <a:r>
              <a:rPr lang="en-US" sz="1200" b="1" dirty="0">
                <a:solidFill>
                  <a:srgbClr val="000000"/>
                </a:solidFill>
                <a:latin typeface="Arial" pitchFamily="34" charset="0"/>
                <a:ea typeface="ＭＳ Ｐゴシック" charset="0"/>
                <a:cs typeface="Arial" pitchFamily="34" charset="0"/>
              </a:rPr>
              <a:t>Shorter</a:t>
            </a:r>
          </a:p>
          <a:p>
            <a:pPr eaLnBrk="0" hangingPunct="0">
              <a:lnSpc>
                <a:spcPts val="1300"/>
              </a:lnSpc>
            </a:pPr>
            <a:r>
              <a:rPr lang="en-US" sz="1200" b="1" dirty="0">
                <a:solidFill>
                  <a:srgbClr val="000000"/>
                </a:solidFill>
                <a:latin typeface="Arial" pitchFamily="34" charset="0"/>
                <a:ea typeface="ＭＳ Ｐゴシック" charset="0"/>
                <a:cs typeface="Arial" pitchFamily="34" charset="0"/>
              </a:rPr>
              <a:t>DNA</a:t>
            </a:r>
          </a:p>
          <a:p>
            <a:pPr eaLnBrk="0" hangingPunct="0">
              <a:lnSpc>
                <a:spcPts val="1300"/>
              </a:lnSpc>
            </a:pPr>
            <a:r>
              <a:rPr lang="en-US" sz="1200" b="1" dirty="0">
                <a:solidFill>
                  <a:srgbClr val="000000"/>
                </a:solidFill>
                <a:latin typeface="Arial" pitchFamily="34" charset="0"/>
                <a:ea typeface="ＭＳ Ｐゴシック" charset="0"/>
                <a:cs typeface="Arial" pitchFamily="34" charset="0"/>
              </a:rPr>
              <a:t>fragments</a:t>
            </a:r>
          </a:p>
        </p:txBody>
      </p:sp>
      <p:sp>
        <p:nvSpPr>
          <p:cNvPr id="11" name="Rectangle 10"/>
          <p:cNvSpPr/>
          <p:nvPr/>
        </p:nvSpPr>
        <p:spPr>
          <a:xfrm>
            <a:off x="6385129" y="5183266"/>
            <a:ext cx="288541" cy="166712"/>
          </a:xfrm>
          <a:prstGeom prst="rect">
            <a:avLst/>
          </a:prstGeom>
        </p:spPr>
        <p:txBody>
          <a:bodyPr wrap="none" lIns="0" tIns="0" rIns="0" bIns="0">
            <a:spAutoFit/>
          </a:bodyPr>
          <a:lstStyle/>
          <a:p>
            <a:pPr eaLnBrk="0" hangingPunct="0">
              <a:lnSpc>
                <a:spcPts val="1300"/>
              </a:lnSpc>
            </a:pPr>
            <a:r>
              <a:rPr lang="en-US" sz="1400" b="1" dirty="0">
                <a:solidFill>
                  <a:srgbClr val="000000"/>
                </a:solidFill>
                <a:latin typeface="Arial" pitchFamily="34" charset="0"/>
                <a:ea typeface="ＭＳ Ｐゴシック" charset="0"/>
                <a:cs typeface="Arial" pitchFamily="34" charset="0"/>
              </a:rPr>
              <a:t>Gel</a:t>
            </a:r>
          </a:p>
        </p:txBody>
      </p:sp>
      <p:sp>
        <p:nvSpPr>
          <p:cNvPr id="12" name="Rectangle 11"/>
          <p:cNvSpPr/>
          <p:nvPr/>
        </p:nvSpPr>
        <p:spPr>
          <a:xfrm>
            <a:off x="1864108" y="6176209"/>
            <a:ext cx="5665012" cy="410369"/>
          </a:xfrm>
          <a:prstGeom prst="rect">
            <a:avLst/>
          </a:prstGeom>
        </p:spPr>
        <p:txBody>
          <a:bodyPr wrap="none" lIns="0" tIns="0" rIns="0" bIns="0">
            <a:spAutoFit/>
          </a:bodyPr>
          <a:lstStyle/>
          <a:p>
            <a:pPr algn="ctr" eaLnBrk="0" hangingPunct="0">
              <a:lnSpc>
                <a:spcPts val="1600"/>
              </a:lnSpc>
            </a:pPr>
            <a:r>
              <a:rPr lang="en-US" sz="1400" b="1" dirty="0">
                <a:solidFill>
                  <a:srgbClr val="000000"/>
                </a:solidFill>
                <a:latin typeface="Arial" pitchFamily="34" charset="0"/>
                <a:ea typeface="ＭＳ Ｐゴシック" charset="0"/>
                <a:cs typeface="Arial" pitchFamily="34" charset="0"/>
              </a:rPr>
              <a:t>DNA fragments compared by gel electrophoresis</a:t>
            </a:r>
          </a:p>
          <a:p>
            <a:pPr algn="ctr" eaLnBrk="0" hangingPunct="0">
              <a:lnSpc>
                <a:spcPts val="1600"/>
              </a:lnSpc>
            </a:pPr>
            <a:r>
              <a:rPr lang="en-US" sz="1400" b="1" dirty="0">
                <a:solidFill>
                  <a:srgbClr val="000000"/>
                </a:solidFill>
                <a:latin typeface="Arial" pitchFamily="34" charset="0"/>
                <a:ea typeface="ＭＳ Ｐゴシック" charset="0"/>
                <a:cs typeface="Arial" pitchFamily="34" charset="0"/>
              </a:rPr>
              <a:t>(Bands of shorter fragments move faster toward the positive pole.)</a:t>
            </a:r>
          </a:p>
        </p:txBody>
      </p:sp>
      <p:sp>
        <p:nvSpPr>
          <p:cNvPr id="13" name="Rectangle 12"/>
          <p:cNvSpPr/>
          <p:nvPr/>
        </p:nvSpPr>
        <p:spPr>
          <a:xfrm>
            <a:off x="2307189" y="4537151"/>
            <a:ext cx="84960" cy="153888"/>
          </a:xfrm>
          <a:prstGeom prst="rect">
            <a:avLst/>
          </a:prstGeom>
        </p:spPr>
        <p:txBody>
          <a:bodyPr wrap="none" lIns="0" tIns="0" rIns="0" bIns="0">
            <a:spAutoFit/>
          </a:bodyPr>
          <a:lstStyle/>
          <a:p>
            <a:pPr eaLnBrk="0" hangingPunct="0">
              <a:lnSpc>
                <a:spcPts val="1200"/>
              </a:lnSpc>
            </a:pPr>
            <a:r>
              <a:rPr lang="en-US" sz="1200" b="1" dirty="0" smtClean="0">
                <a:solidFill>
                  <a:srgbClr val="FFFFFF"/>
                </a:solidFill>
                <a:latin typeface="Symbol" pitchFamily="18" charset="2"/>
                <a:ea typeface="ＭＳ Ｐゴシック" charset="0"/>
                <a:cs typeface="Arial" pitchFamily="34" charset="0"/>
                <a:sym typeface="Symbol"/>
              </a:rPr>
              <a:t></a:t>
            </a:r>
            <a:endParaRPr lang="en-US" sz="1200" b="1" dirty="0">
              <a:solidFill>
                <a:srgbClr val="FFFFFF"/>
              </a:solidFill>
              <a:latin typeface="Symbol" pitchFamily="18" charset="2"/>
              <a:ea typeface="ＭＳ Ｐゴシック" charset="0"/>
              <a:cs typeface="Arial" pitchFamily="34" charset="0"/>
            </a:endParaRPr>
          </a:p>
        </p:txBody>
      </p:sp>
      <p:sp>
        <p:nvSpPr>
          <p:cNvPr id="14" name="Rectangle 13"/>
          <p:cNvSpPr/>
          <p:nvPr/>
        </p:nvSpPr>
        <p:spPr>
          <a:xfrm>
            <a:off x="2304808" y="5846840"/>
            <a:ext cx="84960" cy="153888"/>
          </a:xfrm>
          <a:prstGeom prst="rect">
            <a:avLst/>
          </a:prstGeom>
        </p:spPr>
        <p:txBody>
          <a:bodyPr wrap="none" lIns="0" tIns="0" rIns="0" bIns="0">
            <a:spAutoFit/>
          </a:bodyPr>
          <a:lstStyle/>
          <a:p>
            <a:pPr eaLnBrk="0" hangingPunct="0">
              <a:lnSpc>
                <a:spcPts val="1200"/>
              </a:lnSpc>
            </a:pPr>
            <a:r>
              <a:rPr lang="en-US" sz="1200" b="1" dirty="0" smtClean="0">
                <a:solidFill>
                  <a:srgbClr val="FFFFFF"/>
                </a:solidFill>
                <a:latin typeface="Symbol" pitchFamily="18" charset="2"/>
                <a:ea typeface="ＭＳ Ｐゴシック" charset="0"/>
                <a:cs typeface="Arial" pitchFamily="34" charset="0"/>
                <a:sym typeface="Symbol"/>
              </a:rPr>
              <a:t>+</a:t>
            </a:r>
            <a:endParaRPr lang="en-US" sz="1200" b="1" dirty="0">
              <a:solidFill>
                <a:srgbClr val="FFFFFF"/>
              </a:solidFill>
              <a:latin typeface="Symbol" pitchFamily="18" charset="2"/>
              <a:ea typeface="ＭＳ Ｐゴシック" charset="0"/>
              <a:cs typeface="Arial" pitchFamily="34" charset="0"/>
            </a:endParaRPr>
          </a:p>
        </p:txBody>
      </p:sp>
    </p:spTree>
    <p:extLst>
      <p:ext uri="{BB962C8B-B14F-4D97-AF65-F5344CB8AC3E}">
        <p14:creationId xmlns:p14="http://schemas.microsoft.com/office/powerpoint/2010/main" val="3097916810"/>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Documents and Settings\sathish.m\Desktop\OUT\12_UN02aSummary_C3-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435769"/>
            <a:ext cx="8388351" cy="5986462"/>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12.UN02a</a:t>
            </a:r>
            <a:endParaRPr lang="en-US" sz="1200" dirty="0">
              <a:latin typeface="Arial" charset="0"/>
            </a:endParaRPr>
          </a:p>
        </p:txBody>
      </p:sp>
      <p:sp>
        <p:nvSpPr>
          <p:cNvPr id="5" name="Rectangle 4"/>
          <p:cNvSpPr/>
          <p:nvPr/>
        </p:nvSpPr>
        <p:spPr>
          <a:xfrm>
            <a:off x="2849142" y="1864780"/>
            <a:ext cx="1832233" cy="262380"/>
          </a:xfrm>
          <a:prstGeom prst="rect">
            <a:avLst/>
          </a:prstGeom>
        </p:spPr>
        <p:txBody>
          <a:bodyPr wrap="none" lIns="0" tIns="0" rIns="0" bIns="0">
            <a:spAutoFit/>
          </a:bodyPr>
          <a:lstStyle/>
          <a:p>
            <a:pPr eaLnBrk="0" hangingPunct="0">
              <a:lnSpc>
                <a:spcPts val="2000"/>
              </a:lnSpc>
            </a:pPr>
            <a:r>
              <a:rPr lang="en-US" b="1" dirty="0">
                <a:solidFill>
                  <a:srgbClr val="000000"/>
                </a:solidFill>
                <a:latin typeface="Arial" pitchFamily="34" charset="0"/>
                <a:ea typeface="ＭＳ Ｐゴシック" charset="0"/>
                <a:cs typeface="Arial" pitchFamily="34" charset="0"/>
              </a:rPr>
              <a:t>Crime scene</a:t>
            </a:r>
          </a:p>
        </p:txBody>
      </p:sp>
      <p:sp>
        <p:nvSpPr>
          <p:cNvPr id="7" name="Rectangle 6"/>
          <p:cNvSpPr/>
          <p:nvPr/>
        </p:nvSpPr>
        <p:spPr>
          <a:xfrm>
            <a:off x="5163738" y="1864780"/>
            <a:ext cx="1453924" cy="262380"/>
          </a:xfrm>
          <a:prstGeom prst="rect">
            <a:avLst/>
          </a:prstGeom>
        </p:spPr>
        <p:txBody>
          <a:bodyPr wrap="none" lIns="0" tIns="0" rIns="0" bIns="0">
            <a:spAutoFit/>
          </a:bodyPr>
          <a:lstStyle/>
          <a:p>
            <a:pPr eaLnBrk="0" hangingPunct="0">
              <a:lnSpc>
                <a:spcPts val="2000"/>
              </a:lnSpc>
            </a:pPr>
            <a:r>
              <a:rPr lang="en-US" b="1" dirty="0">
                <a:solidFill>
                  <a:srgbClr val="000000"/>
                </a:solidFill>
                <a:latin typeface="Arial" pitchFamily="34" charset="0"/>
                <a:ea typeface="ＭＳ Ｐゴシック" charset="0"/>
                <a:cs typeface="Arial" pitchFamily="34" charset="0"/>
              </a:rPr>
              <a:t>Suspect 1</a:t>
            </a:r>
          </a:p>
        </p:txBody>
      </p:sp>
      <p:sp>
        <p:nvSpPr>
          <p:cNvPr id="8" name="Rectangle 7"/>
          <p:cNvSpPr/>
          <p:nvPr/>
        </p:nvSpPr>
        <p:spPr>
          <a:xfrm>
            <a:off x="7283674" y="1869543"/>
            <a:ext cx="1453924" cy="262380"/>
          </a:xfrm>
          <a:prstGeom prst="rect">
            <a:avLst/>
          </a:prstGeom>
        </p:spPr>
        <p:txBody>
          <a:bodyPr wrap="none" lIns="0" tIns="0" rIns="0" bIns="0">
            <a:spAutoFit/>
          </a:bodyPr>
          <a:lstStyle/>
          <a:p>
            <a:pPr eaLnBrk="0" hangingPunct="0">
              <a:lnSpc>
                <a:spcPts val="2000"/>
              </a:lnSpc>
            </a:pPr>
            <a:r>
              <a:rPr lang="en-US" b="1" dirty="0">
                <a:solidFill>
                  <a:srgbClr val="000000"/>
                </a:solidFill>
                <a:latin typeface="Arial" pitchFamily="34" charset="0"/>
                <a:ea typeface="ＭＳ Ｐゴシック" charset="0"/>
                <a:cs typeface="Arial" pitchFamily="34" charset="0"/>
              </a:rPr>
              <a:t>Suspect </a:t>
            </a:r>
            <a:r>
              <a:rPr lang="en-US" b="1" dirty="0" smtClean="0">
                <a:solidFill>
                  <a:srgbClr val="000000"/>
                </a:solidFill>
                <a:latin typeface="Arial" pitchFamily="34" charset="0"/>
                <a:ea typeface="ＭＳ Ｐゴシック" charset="0"/>
                <a:cs typeface="Arial" pitchFamily="34" charset="0"/>
              </a:rPr>
              <a:t>2</a:t>
            </a:r>
            <a:endParaRPr lang="en-US" b="1" dirty="0">
              <a:solidFill>
                <a:srgbClr val="000000"/>
              </a:solidFill>
              <a:latin typeface="Arial" pitchFamily="34" charset="0"/>
              <a:ea typeface="ＭＳ Ｐゴシック" charset="0"/>
              <a:cs typeface="Arial" pitchFamily="34" charset="0"/>
            </a:endParaRPr>
          </a:p>
        </p:txBody>
      </p:sp>
      <p:sp>
        <p:nvSpPr>
          <p:cNvPr id="9" name="Rectangle 8"/>
          <p:cNvSpPr/>
          <p:nvPr/>
        </p:nvSpPr>
        <p:spPr>
          <a:xfrm>
            <a:off x="2524455" y="3574070"/>
            <a:ext cx="668453" cy="262380"/>
          </a:xfrm>
          <a:prstGeom prst="rect">
            <a:avLst/>
          </a:prstGeom>
        </p:spPr>
        <p:txBody>
          <a:bodyPr wrap="none" lIns="0" tIns="0" rIns="0" bIns="0">
            <a:spAutoFit/>
          </a:bodyPr>
          <a:lstStyle/>
          <a:p>
            <a:pPr eaLnBrk="0" hangingPunct="0">
              <a:lnSpc>
                <a:spcPts val="2000"/>
              </a:lnSpc>
            </a:pPr>
            <a:r>
              <a:rPr lang="en-US" b="1" dirty="0">
                <a:solidFill>
                  <a:srgbClr val="000000"/>
                </a:solidFill>
                <a:latin typeface="Arial" pitchFamily="34" charset="0"/>
                <a:ea typeface="ＭＳ Ｐゴシック" charset="0"/>
                <a:cs typeface="Arial" pitchFamily="34" charset="0"/>
              </a:rPr>
              <a:t>DNA</a:t>
            </a:r>
          </a:p>
        </p:txBody>
      </p:sp>
      <p:sp>
        <p:nvSpPr>
          <p:cNvPr id="10" name="Rectangle 9"/>
          <p:cNvSpPr/>
          <p:nvPr/>
        </p:nvSpPr>
        <p:spPr>
          <a:xfrm>
            <a:off x="410756" y="5019392"/>
            <a:ext cx="2702663" cy="1384995"/>
          </a:xfrm>
          <a:prstGeom prst="rect">
            <a:avLst/>
          </a:prstGeom>
        </p:spPr>
        <p:txBody>
          <a:bodyPr wrap="none" lIns="0" tIns="0" rIns="0" bIns="0">
            <a:spAutoFit/>
          </a:bodyPr>
          <a:lstStyle/>
          <a:p>
            <a:pPr eaLnBrk="0" hangingPunct="0">
              <a:lnSpc>
                <a:spcPts val="2700"/>
              </a:lnSpc>
            </a:pPr>
            <a:r>
              <a:rPr lang="en-US" b="1" dirty="0">
                <a:solidFill>
                  <a:srgbClr val="000000"/>
                </a:solidFill>
                <a:latin typeface="Arial" pitchFamily="34" charset="0"/>
                <a:ea typeface="ＭＳ Ｐゴシック" charset="0"/>
                <a:cs typeface="Arial" pitchFamily="34" charset="0"/>
              </a:rPr>
              <a:t>Polymerase chain </a:t>
            </a:r>
          </a:p>
          <a:p>
            <a:pPr eaLnBrk="0" hangingPunct="0">
              <a:lnSpc>
                <a:spcPts val="2700"/>
              </a:lnSpc>
            </a:pPr>
            <a:r>
              <a:rPr lang="en-US" b="1" dirty="0">
                <a:solidFill>
                  <a:srgbClr val="000000"/>
                </a:solidFill>
                <a:latin typeface="Arial" pitchFamily="34" charset="0"/>
                <a:ea typeface="ＭＳ Ｐゴシック" charset="0"/>
                <a:cs typeface="Arial" pitchFamily="34" charset="0"/>
              </a:rPr>
              <a:t>reaction (PCR) </a:t>
            </a:r>
          </a:p>
          <a:p>
            <a:pPr eaLnBrk="0" hangingPunct="0">
              <a:lnSpc>
                <a:spcPts val="2700"/>
              </a:lnSpc>
            </a:pPr>
            <a:r>
              <a:rPr lang="en-US" b="1" dirty="0">
                <a:solidFill>
                  <a:srgbClr val="000000"/>
                </a:solidFill>
                <a:latin typeface="Arial" pitchFamily="34" charset="0"/>
                <a:ea typeface="ＭＳ Ｐゴシック" charset="0"/>
                <a:cs typeface="Arial" pitchFamily="34" charset="0"/>
              </a:rPr>
              <a:t>amplifies STR</a:t>
            </a:r>
          </a:p>
          <a:p>
            <a:pPr eaLnBrk="0" hangingPunct="0">
              <a:lnSpc>
                <a:spcPts val="2700"/>
              </a:lnSpc>
            </a:pPr>
            <a:r>
              <a:rPr lang="en-US" b="1" dirty="0">
                <a:solidFill>
                  <a:srgbClr val="000000"/>
                </a:solidFill>
                <a:latin typeface="Arial" pitchFamily="34" charset="0"/>
                <a:ea typeface="ＭＳ Ｐゴシック" charset="0"/>
                <a:cs typeface="Arial" pitchFamily="34" charset="0"/>
              </a:rPr>
              <a:t>sites</a:t>
            </a:r>
          </a:p>
        </p:txBody>
      </p:sp>
    </p:spTree>
    <p:extLst>
      <p:ext uri="{BB962C8B-B14F-4D97-AF65-F5344CB8AC3E}">
        <p14:creationId xmlns:p14="http://schemas.microsoft.com/office/powerpoint/2010/main" val="449234821"/>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nts and Settings\sathish.m\Desktop\OUT\12_UN02bSummary_C3-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667544"/>
            <a:ext cx="8547100" cy="55229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12.UN02b</a:t>
            </a:r>
            <a:endParaRPr lang="en-US" sz="1200" dirty="0">
              <a:latin typeface="Arial" charset="0"/>
            </a:endParaRPr>
          </a:p>
        </p:txBody>
      </p:sp>
      <p:sp>
        <p:nvSpPr>
          <p:cNvPr id="6" name="Rectangle 5"/>
          <p:cNvSpPr/>
          <p:nvPr/>
        </p:nvSpPr>
        <p:spPr>
          <a:xfrm>
            <a:off x="321185" y="665274"/>
            <a:ext cx="2279470" cy="1179810"/>
          </a:xfrm>
          <a:prstGeom prst="rect">
            <a:avLst/>
          </a:prstGeom>
        </p:spPr>
        <p:txBody>
          <a:bodyPr wrap="none" lIns="0" tIns="0" rIns="0" bIns="0">
            <a:spAutoFit/>
          </a:bodyPr>
          <a:lstStyle/>
          <a:p>
            <a:pPr eaLnBrk="0" hangingPunct="0">
              <a:lnSpc>
                <a:spcPts val="2300"/>
              </a:lnSpc>
            </a:pPr>
            <a:r>
              <a:rPr lang="en-US" sz="2019" b="1" dirty="0">
                <a:solidFill>
                  <a:srgbClr val="000000"/>
                </a:solidFill>
                <a:latin typeface="Arial" pitchFamily="34" charset="0"/>
                <a:ea typeface="ＭＳ Ｐゴシック" charset="0"/>
                <a:cs typeface="Arial" pitchFamily="34" charset="0"/>
              </a:rPr>
              <a:t>Polymerase chain </a:t>
            </a:r>
          </a:p>
          <a:p>
            <a:pPr eaLnBrk="0" hangingPunct="0">
              <a:lnSpc>
                <a:spcPts val="2300"/>
              </a:lnSpc>
            </a:pPr>
            <a:r>
              <a:rPr lang="en-US" sz="2019" b="1" dirty="0">
                <a:solidFill>
                  <a:srgbClr val="000000"/>
                </a:solidFill>
                <a:latin typeface="Arial" pitchFamily="34" charset="0"/>
                <a:ea typeface="ＭＳ Ｐゴシック" charset="0"/>
                <a:cs typeface="Arial" pitchFamily="34" charset="0"/>
              </a:rPr>
              <a:t>reaction (PCR) </a:t>
            </a:r>
          </a:p>
          <a:p>
            <a:pPr eaLnBrk="0" hangingPunct="0">
              <a:lnSpc>
                <a:spcPts val="2300"/>
              </a:lnSpc>
            </a:pPr>
            <a:r>
              <a:rPr lang="en-US" sz="2019" b="1" dirty="0">
                <a:solidFill>
                  <a:srgbClr val="000000"/>
                </a:solidFill>
                <a:latin typeface="Arial" pitchFamily="34" charset="0"/>
                <a:ea typeface="ＭＳ Ｐゴシック" charset="0"/>
                <a:cs typeface="Arial" pitchFamily="34" charset="0"/>
              </a:rPr>
              <a:t>amplifies STR</a:t>
            </a:r>
          </a:p>
          <a:p>
            <a:pPr eaLnBrk="0" hangingPunct="0">
              <a:lnSpc>
                <a:spcPts val="2300"/>
              </a:lnSpc>
            </a:pPr>
            <a:r>
              <a:rPr lang="en-US" sz="2019" b="1" dirty="0">
                <a:solidFill>
                  <a:srgbClr val="000000"/>
                </a:solidFill>
                <a:latin typeface="Arial" pitchFamily="34" charset="0"/>
                <a:ea typeface="ＭＳ Ｐゴシック" charset="0"/>
                <a:cs typeface="Arial" pitchFamily="34" charset="0"/>
              </a:rPr>
              <a:t>sites</a:t>
            </a:r>
          </a:p>
        </p:txBody>
      </p:sp>
      <p:sp>
        <p:nvSpPr>
          <p:cNvPr id="9" name="Rectangle 8"/>
          <p:cNvSpPr/>
          <p:nvPr/>
        </p:nvSpPr>
        <p:spPr>
          <a:xfrm>
            <a:off x="1680869" y="3116226"/>
            <a:ext cx="1115690" cy="730969"/>
          </a:xfrm>
          <a:prstGeom prst="rect">
            <a:avLst/>
          </a:prstGeom>
        </p:spPr>
        <p:txBody>
          <a:bodyPr wrap="none" lIns="0" tIns="0" rIns="0" bIns="0">
            <a:spAutoFit/>
          </a:bodyPr>
          <a:lstStyle/>
          <a:p>
            <a:pPr eaLnBrk="0" hangingPunct="0">
              <a:lnSpc>
                <a:spcPts val="1900"/>
              </a:lnSpc>
            </a:pPr>
            <a:r>
              <a:rPr lang="en-US" sz="1800" b="1" dirty="0">
                <a:solidFill>
                  <a:srgbClr val="000000"/>
                </a:solidFill>
                <a:latin typeface="Arial" pitchFamily="34" charset="0"/>
                <a:ea typeface="ＭＳ Ｐゴシック" charset="0"/>
                <a:cs typeface="Arial" pitchFamily="34" charset="0"/>
              </a:rPr>
              <a:t>Longer</a:t>
            </a:r>
          </a:p>
          <a:p>
            <a:pPr eaLnBrk="0" hangingPunct="0">
              <a:lnSpc>
                <a:spcPts val="1900"/>
              </a:lnSpc>
            </a:pPr>
            <a:r>
              <a:rPr lang="en-US" sz="1800" b="1" dirty="0">
                <a:solidFill>
                  <a:srgbClr val="000000"/>
                </a:solidFill>
                <a:latin typeface="Arial" pitchFamily="34" charset="0"/>
                <a:ea typeface="ＭＳ Ｐゴシック" charset="0"/>
                <a:cs typeface="Arial" pitchFamily="34" charset="0"/>
              </a:rPr>
              <a:t>DNA</a:t>
            </a:r>
          </a:p>
          <a:p>
            <a:pPr eaLnBrk="0" hangingPunct="0">
              <a:lnSpc>
                <a:spcPts val="1900"/>
              </a:lnSpc>
            </a:pPr>
            <a:r>
              <a:rPr lang="en-US" sz="1800" b="1" dirty="0">
                <a:solidFill>
                  <a:srgbClr val="000000"/>
                </a:solidFill>
                <a:latin typeface="Arial" pitchFamily="34" charset="0"/>
                <a:ea typeface="ＭＳ Ｐゴシック" charset="0"/>
                <a:cs typeface="Arial" pitchFamily="34" charset="0"/>
              </a:rPr>
              <a:t>fragments</a:t>
            </a:r>
          </a:p>
        </p:txBody>
      </p:sp>
      <p:sp>
        <p:nvSpPr>
          <p:cNvPr id="10" name="Rectangle 9"/>
          <p:cNvSpPr/>
          <p:nvPr/>
        </p:nvSpPr>
        <p:spPr>
          <a:xfrm>
            <a:off x="1680869" y="4709890"/>
            <a:ext cx="1115690" cy="730969"/>
          </a:xfrm>
          <a:prstGeom prst="rect">
            <a:avLst/>
          </a:prstGeom>
        </p:spPr>
        <p:txBody>
          <a:bodyPr wrap="none" lIns="0" tIns="0" rIns="0" bIns="0">
            <a:spAutoFit/>
          </a:bodyPr>
          <a:lstStyle/>
          <a:p>
            <a:pPr eaLnBrk="0" hangingPunct="0">
              <a:lnSpc>
                <a:spcPts val="1900"/>
              </a:lnSpc>
            </a:pPr>
            <a:r>
              <a:rPr lang="en-US" sz="1800" b="1" dirty="0">
                <a:solidFill>
                  <a:srgbClr val="000000"/>
                </a:solidFill>
                <a:latin typeface="Arial" pitchFamily="34" charset="0"/>
                <a:ea typeface="ＭＳ Ｐゴシック" charset="0"/>
                <a:cs typeface="Arial" pitchFamily="34" charset="0"/>
              </a:rPr>
              <a:t>Shorter</a:t>
            </a:r>
          </a:p>
          <a:p>
            <a:pPr eaLnBrk="0" hangingPunct="0">
              <a:lnSpc>
                <a:spcPts val="1900"/>
              </a:lnSpc>
            </a:pPr>
            <a:r>
              <a:rPr lang="en-US" sz="1800" b="1" dirty="0">
                <a:solidFill>
                  <a:srgbClr val="000000"/>
                </a:solidFill>
                <a:latin typeface="Arial" pitchFamily="34" charset="0"/>
                <a:ea typeface="ＭＳ Ｐゴシック" charset="0"/>
                <a:cs typeface="Arial" pitchFamily="34" charset="0"/>
              </a:rPr>
              <a:t>DNA</a:t>
            </a:r>
          </a:p>
          <a:p>
            <a:pPr eaLnBrk="0" hangingPunct="0">
              <a:lnSpc>
                <a:spcPts val="1900"/>
              </a:lnSpc>
            </a:pPr>
            <a:r>
              <a:rPr lang="en-US" sz="1800" b="1" dirty="0">
                <a:solidFill>
                  <a:srgbClr val="000000"/>
                </a:solidFill>
                <a:latin typeface="Arial" pitchFamily="34" charset="0"/>
                <a:ea typeface="ＭＳ Ｐゴシック" charset="0"/>
                <a:cs typeface="Arial" pitchFamily="34" charset="0"/>
              </a:rPr>
              <a:t>fragments</a:t>
            </a:r>
          </a:p>
        </p:txBody>
      </p:sp>
      <p:sp>
        <p:nvSpPr>
          <p:cNvPr id="11" name="Rectangle 10"/>
          <p:cNvSpPr/>
          <p:nvPr/>
        </p:nvSpPr>
        <p:spPr>
          <a:xfrm>
            <a:off x="7173619" y="4099026"/>
            <a:ext cx="418384" cy="243656"/>
          </a:xfrm>
          <a:prstGeom prst="rect">
            <a:avLst/>
          </a:prstGeom>
        </p:spPr>
        <p:txBody>
          <a:bodyPr wrap="none" lIns="0" tIns="0" rIns="0" bIns="0">
            <a:spAutoFit/>
          </a:bodyPr>
          <a:lstStyle/>
          <a:p>
            <a:pPr eaLnBrk="0" hangingPunct="0">
              <a:lnSpc>
                <a:spcPts val="1900"/>
              </a:lnSpc>
            </a:pPr>
            <a:r>
              <a:rPr lang="en-US" sz="2019" b="1" dirty="0">
                <a:solidFill>
                  <a:srgbClr val="000000"/>
                </a:solidFill>
                <a:latin typeface="Arial" pitchFamily="34" charset="0"/>
                <a:ea typeface="ＭＳ Ｐゴシック" charset="0"/>
                <a:cs typeface="Arial" pitchFamily="34" charset="0"/>
              </a:rPr>
              <a:t>Gel</a:t>
            </a:r>
          </a:p>
        </p:txBody>
      </p:sp>
      <p:sp>
        <p:nvSpPr>
          <p:cNvPr id="12" name="Rectangle 11"/>
          <p:cNvSpPr/>
          <p:nvPr/>
        </p:nvSpPr>
        <p:spPr>
          <a:xfrm>
            <a:off x="645961" y="5545544"/>
            <a:ext cx="8223405" cy="589905"/>
          </a:xfrm>
          <a:prstGeom prst="rect">
            <a:avLst/>
          </a:prstGeom>
        </p:spPr>
        <p:txBody>
          <a:bodyPr wrap="none" lIns="0" tIns="0" rIns="0" bIns="0">
            <a:spAutoFit/>
          </a:bodyPr>
          <a:lstStyle/>
          <a:p>
            <a:pPr algn="ctr" eaLnBrk="0" hangingPunct="0">
              <a:lnSpc>
                <a:spcPts val="2308"/>
              </a:lnSpc>
            </a:pPr>
            <a:r>
              <a:rPr lang="en-US" sz="2019" b="1" dirty="0">
                <a:solidFill>
                  <a:srgbClr val="000000"/>
                </a:solidFill>
                <a:latin typeface="Arial" pitchFamily="34" charset="0"/>
                <a:ea typeface="ＭＳ Ｐゴシック" charset="0"/>
                <a:cs typeface="Arial" pitchFamily="34" charset="0"/>
              </a:rPr>
              <a:t>DNA fragments compared by gel electrophoresis</a:t>
            </a:r>
          </a:p>
          <a:p>
            <a:pPr algn="ctr" eaLnBrk="0" hangingPunct="0">
              <a:lnSpc>
                <a:spcPts val="2308"/>
              </a:lnSpc>
            </a:pPr>
            <a:r>
              <a:rPr lang="en-US" sz="2019" b="1" dirty="0">
                <a:solidFill>
                  <a:srgbClr val="000000"/>
                </a:solidFill>
                <a:latin typeface="Arial" pitchFamily="34" charset="0"/>
                <a:ea typeface="ＭＳ Ｐゴシック" charset="0"/>
                <a:cs typeface="Arial" pitchFamily="34" charset="0"/>
              </a:rPr>
              <a:t>(Bands of shorter fragments move faster toward the positive pole.)</a:t>
            </a:r>
          </a:p>
        </p:txBody>
      </p:sp>
      <p:sp>
        <p:nvSpPr>
          <p:cNvPr id="13" name="Rectangle 12"/>
          <p:cNvSpPr/>
          <p:nvPr/>
        </p:nvSpPr>
        <p:spPr>
          <a:xfrm>
            <a:off x="1290586" y="3166215"/>
            <a:ext cx="133050" cy="243656"/>
          </a:xfrm>
          <a:prstGeom prst="rect">
            <a:avLst/>
          </a:prstGeom>
        </p:spPr>
        <p:txBody>
          <a:bodyPr wrap="none" lIns="0" tIns="0" rIns="0" bIns="0">
            <a:spAutoFit/>
          </a:bodyPr>
          <a:lstStyle/>
          <a:p>
            <a:pPr eaLnBrk="0" hangingPunct="0">
              <a:lnSpc>
                <a:spcPts val="1900"/>
              </a:lnSpc>
            </a:pPr>
            <a:r>
              <a:rPr lang="en-US" sz="1900" b="1" dirty="0" smtClean="0">
                <a:solidFill>
                  <a:srgbClr val="FFFFFF"/>
                </a:solidFill>
                <a:latin typeface="Symbol" pitchFamily="18" charset="2"/>
                <a:ea typeface="ＭＳ Ｐゴシック" charset="0"/>
                <a:cs typeface="Arial" pitchFamily="34" charset="0"/>
                <a:sym typeface="Symbol"/>
              </a:rPr>
              <a:t></a:t>
            </a:r>
            <a:endParaRPr lang="en-US" sz="1900" b="1" dirty="0">
              <a:solidFill>
                <a:srgbClr val="FFFFFF"/>
              </a:solidFill>
              <a:latin typeface="Symbol" pitchFamily="18" charset="2"/>
              <a:ea typeface="ＭＳ Ｐゴシック" charset="0"/>
              <a:cs typeface="Arial" pitchFamily="34" charset="0"/>
            </a:endParaRPr>
          </a:p>
        </p:txBody>
      </p:sp>
      <p:sp>
        <p:nvSpPr>
          <p:cNvPr id="14" name="Rectangle 13"/>
          <p:cNvSpPr/>
          <p:nvPr/>
        </p:nvSpPr>
        <p:spPr>
          <a:xfrm>
            <a:off x="1289792" y="5053945"/>
            <a:ext cx="133050" cy="243656"/>
          </a:xfrm>
          <a:prstGeom prst="rect">
            <a:avLst/>
          </a:prstGeom>
        </p:spPr>
        <p:txBody>
          <a:bodyPr wrap="none" lIns="0" tIns="0" rIns="0" bIns="0">
            <a:spAutoFit/>
          </a:bodyPr>
          <a:lstStyle/>
          <a:p>
            <a:pPr eaLnBrk="0" hangingPunct="0">
              <a:lnSpc>
                <a:spcPts val="1900"/>
              </a:lnSpc>
            </a:pPr>
            <a:r>
              <a:rPr lang="en-US" sz="1900" b="1" dirty="0" smtClean="0">
                <a:solidFill>
                  <a:srgbClr val="FFFFFF"/>
                </a:solidFill>
                <a:latin typeface="Symbol" pitchFamily="18" charset="2"/>
                <a:ea typeface="ＭＳ Ｐゴシック" charset="0"/>
                <a:cs typeface="Arial" pitchFamily="34" charset="0"/>
                <a:sym typeface="Symbol"/>
              </a:rPr>
              <a:t>+</a:t>
            </a:r>
            <a:endParaRPr lang="en-US" sz="1900" b="1" dirty="0">
              <a:solidFill>
                <a:srgbClr val="FFFFFF"/>
              </a:solidFill>
              <a:latin typeface="Symbol" pitchFamily="18" charset="2"/>
              <a:ea typeface="ＭＳ Ｐゴシック" charset="0"/>
              <a:cs typeface="Arial" pitchFamily="34" charset="0"/>
            </a:endParaRPr>
          </a:p>
        </p:txBody>
      </p:sp>
    </p:spTree>
    <p:extLst>
      <p:ext uri="{BB962C8B-B14F-4D97-AF65-F5344CB8AC3E}">
        <p14:creationId xmlns:p14="http://schemas.microsoft.com/office/powerpoint/2010/main" val="4046803824"/>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Documents and Settings\sathish.m\Desktop\OUT\12_UN03Process_Q12-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176338"/>
            <a:ext cx="8547100" cy="4505325"/>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12.UN03</a:t>
            </a:r>
            <a:endParaRPr lang="en-US" sz="1200" dirty="0">
              <a:latin typeface="Arial" charset="0"/>
            </a:endParaRPr>
          </a:p>
        </p:txBody>
      </p:sp>
      <p:sp>
        <p:nvSpPr>
          <p:cNvPr id="2" name="TextBox 1"/>
          <p:cNvSpPr txBox="1"/>
          <p:nvPr/>
        </p:nvSpPr>
        <p:spPr>
          <a:xfrm>
            <a:off x="6258379" y="3024415"/>
            <a:ext cx="466794"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(a)</a:t>
            </a:r>
          </a:p>
        </p:txBody>
      </p:sp>
      <p:sp>
        <p:nvSpPr>
          <p:cNvPr id="5" name="TextBox 4"/>
          <p:cNvSpPr txBox="1"/>
          <p:nvPr/>
        </p:nvSpPr>
        <p:spPr>
          <a:xfrm>
            <a:off x="7795079" y="3024415"/>
            <a:ext cx="479618" cy="369332"/>
          </a:xfrm>
          <a:prstGeom prst="rect">
            <a:avLst/>
          </a:prstGeom>
          <a:noFill/>
        </p:spPr>
        <p:txBody>
          <a:bodyPr wrap="none" rtlCol="0">
            <a:spAutoFit/>
          </a:bodyPr>
          <a:lstStyle/>
          <a:p>
            <a:pPr eaLnBrk="0" hangingPunct="0"/>
            <a:r>
              <a:rPr lang="en-US" sz="1800" b="1" dirty="0" smtClean="0">
                <a:solidFill>
                  <a:srgbClr val="000000"/>
                </a:solidFill>
                <a:latin typeface="Arial" pitchFamily="34" charset="0"/>
                <a:ea typeface="ＭＳ Ｐゴシック" charset="0"/>
                <a:cs typeface="Arial" pitchFamily="34" charset="0"/>
              </a:rPr>
              <a:t>(b)</a:t>
            </a:r>
            <a:endParaRPr lang="en-US" sz="1800" b="1" dirty="0">
              <a:solidFill>
                <a:srgbClr val="000000"/>
              </a:solidFill>
              <a:latin typeface="Arial" pitchFamily="34" charset="0"/>
              <a:ea typeface="ＭＳ Ｐゴシック" charset="0"/>
              <a:cs typeface="Arial" pitchFamily="34" charset="0"/>
            </a:endParaRPr>
          </a:p>
        </p:txBody>
      </p:sp>
      <p:sp>
        <p:nvSpPr>
          <p:cNvPr id="6" name="TextBox 5"/>
          <p:cNvSpPr txBox="1"/>
          <p:nvPr/>
        </p:nvSpPr>
        <p:spPr>
          <a:xfrm>
            <a:off x="6267905" y="5309960"/>
            <a:ext cx="466794" cy="369332"/>
          </a:xfrm>
          <a:prstGeom prst="rect">
            <a:avLst/>
          </a:prstGeom>
          <a:noFill/>
        </p:spPr>
        <p:txBody>
          <a:bodyPr wrap="none" rtlCol="0">
            <a:spAutoFit/>
          </a:bodyPr>
          <a:lstStyle/>
          <a:p>
            <a:pPr eaLnBrk="0" hangingPunct="0"/>
            <a:r>
              <a:rPr lang="en-US" sz="1800" b="1" dirty="0" smtClean="0">
                <a:solidFill>
                  <a:srgbClr val="000000"/>
                </a:solidFill>
                <a:latin typeface="Arial" pitchFamily="34" charset="0"/>
                <a:ea typeface="ＭＳ Ｐゴシック" charset="0"/>
                <a:cs typeface="Arial" pitchFamily="34" charset="0"/>
              </a:rPr>
              <a:t>(c)</a:t>
            </a:r>
            <a:endParaRPr lang="en-US" sz="1800" b="1" dirty="0">
              <a:solidFill>
                <a:srgbClr val="000000"/>
              </a:solidFill>
              <a:latin typeface="Arial" pitchFamily="34" charset="0"/>
              <a:ea typeface="ＭＳ Ｐゴシック" charset="0"/>
              <a:cs typeface="Arial" pitchFamily="34" charset="0"/>
            </a:endParaRPr>
          </a:p>
        </p:txBody>
      </p:sp>
      <p:sp>
        <p:nvSpPr>
          <p:cNvPr id="7" name="TextBox 6"/>
          <p:cNvSpPr txBox="1"/>
          <p:nvPr/>
        </p:nvSpPr>
        <p:spPr>
          <a:xfrm>
            <a:off x="7828420" y="5309960"/>
            <a:ext cx="479618" cy="369332"/>
          </a:xfrm>
          <a:prstGeom prst="rect">
            <a:avLst/>
          </a:prstGeom>
          <a:noFill/>
        </p:spPr>
        <p:txBody>
          <a:bodyPr wrap="none" rtlCol="0">
            <a:spAutoFit/>
          </a:bodyPr>
          <a:lstStyle/>
          <a:p>
            <a:pPr eaLnBrk="0" hangingPunct="0"/>
            <a:r>
              <a:rPr lang="en-US" sz="1800" b="1" dirty="0" smtClean="0">
                <a:solidFill>
                  <a:srgbClr val="000000"/>
                </a:solidFill>
                <a:latin typeface="Arial" pitchFamily="34" charset="0"/>
                <a:ea typeface="ＭＳ Ｐゴシック" charset="0"/>
                <a:cs typeface="Arial" pitchFamily="34" charset="0"/>
              </a:rPr>
              <a:t>(d)</a:t>
            </a:r>
            <a:endParaRPr lang="en-US" sz="1800" b="1" dirty="0">
              <a:solidFill>
                <a:srgbClr val="000000"/>
              </a:solidFill>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411132049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0" y="131763"/>
            <a:ext cx="8543925" cy="958850"/>
          </a:xfrm>
        </p:spPr>
        <p:txBody>
          <a:bodyPr/>
          <a:lstStyle/>
          <a:p>
            <a:r>
              <a:rPr lang="en-US" smtClean="0"/>
              <a:t>Recombinant DNA Techniques</a:t>
            </a:r>
            <a:endParaRPr lang="en-US" dirty="0"/>
          </a:p>
        </p:txBody>
      </p:sp>
      <p:sp>
        <p:nvSpPr>
          <p:cNvPr id="59395" name="Rectangle 3"/>
          <p:cNvSpPr>
            <a:spLocks noGrp="1" noChangeArrowheads="1"/>
          </p:cNvSpPr>
          <p:nvPr>
            <p:ph idx="4294967295"/>
          </p:nvPr>
        </p:nvSpPr>
        <p:spPr>
          <a:xfrm>
            <a:off x="0" y="1227138"/>
            <a:ext cx="8543925" cy="4949825"/>
          </a:xfrm>
        </p:spPr>
        <p:txBody>
          <a:bodyPr/>
          <a:lstStyle/>
          <a:p>
            <a:r>
              <a:rPr lang="en-US" dirty="0" smtClean="0"/>
              <a:t>Bacteria are the workhorses of modern biotechnology.</a:t>
            </a:r>
          </a:p>
          <a:p>
            <a:r>
              <a:rPr lang="en-US" dirty="0" smtClean="0"/>
              <a:t>To manipulate genes in the laboratory, biologists often use bacterial </a:t>
            </a:r>
            <a:r>
              <a:rPr lang="en-US" b="1" dirty="0" smtClean="0"/>
              <a:t>plasmids</a:t>
            </a:r>
            <a:r>
              <a:rPr lang="en-US" dirty="0" smtClean="0"/>
              <a:t>, which are small, circular DNA molecules that duplicate separately from the larger bacterial chromosome.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sathish.m\Desktop\OUT\12_02BacterialPlasmid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1173163"/>
            <a:ext cx="7791451" cy="4511675"/>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12.2</a:t>
            </a:r>
            <a:endParaRPr lang="en-US" sz="1200" dirty="0">
              <a:latin typeface="Arial" charset="0"/>
            </a:endParaRPr>
          </a:p>
        </p:txBody>
      </p:sp>
      <p:sp>
        <p:nvSpPr>
          <p:cNvPr id="3" name="TextBox 2"/>
          <p:cNvSpPr txBox="1"/>
          <p:nvPr/>
        </p:nvSpPr>
        <p:spPr>
          <a:xfrm>
            <a:off x="938217" y="3453882"/>
            <a:ext cx="1197764"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Plasmids</a:t>
            </a:r>
          </a:p>
        </p:txBody>
      </p:sp>
      <p:sp>
        <p:nvSpPr>
          <p:cNvPr id="18" name="TextBox 17"/>
          <p:cNvSpPr txBox="1"/>
          <p:nvPr/>
        </p:nvSpPr>
        <p:spPr>
          <a:xfrm>
            <a:off x="574158" y="4327007"/>
            <a:ext cx="1633781" cy="646331"/>
          </a:xfrm>
          <a:prstGeom prst="rect">
            <a:avLst/>
          </a:prstGeom>
          <a:noFill/>
        </p:spPr>
        <p:txBody>
          <a:bodyPr wrap="none" rtlCol="0">
            <a:spAutoFit/>
          </a:bodyPr>
          <a:lstStyle/>
          <a:p>
            <a:pPr algn="r" eaLnBrk="0" hangingPunct="0"/>
            <a:r>
              <a:rPr lang="en-US" sz="1800" b="1" dirty="0">
                <a:solidFill>
                  <a:srgbClr val="000000"/>
                </a:solidFill>
                <a:latin typeface="Arial" pitchFamily="34" charset="0"/>
                <a:ea typeface="ＭＳ Ｐゴシック" charset="0"/>
                <a:cs typeface="Arial" pitchFamily="34" charset="0"/>
              </a:rPr>
              <a:t>Bacterial</a:t>
            </a:r>
          </a:p>
          <a:p>
            <a:pPr algn="r" eaLnBrk="0" hangingPunct="0"/>
            <a:r>
              <a:rPr lang="en-US" sz="1800" b="1" dirty="0">
                <a:solidFill>
                  <a:srgbClr val="000000"/>
                </a:solidFill>
                <a:latin typeface="Arial" pitchFamily="34" charset="0"/>
                <a:ea typeface="ＭＳ Ｐゴシック" charset="0"/>
                <a:cs typeface="Arial" pitchFamily="34" charset="0"/>
              </a:rPr>
              <a:t>chromosome</a:t>
            </a:r>
          </a:p>
        </p:txBody>
      </p:sp>
      <p:sp>
        <p:nvSpPr>
          <p:cNvPr id="19" name="TextBox 18"/>
          <p:cNvSpPr txBox="1"/>
          <p:nvPr/>
        </p:nvSpPr>
        <p:spPr>
          <a:xfrm>
            <a:off x="753695" y="4919465"/>
            <a:ext cx="1454244" cy="646331"/>
          </a:xfrm>
          <a:prstGeom prst="rect">
            <a:avLst/>
          </a:prstGeom>
          <a:noFill/>
        </p:spPr>
        <p:txBody>
          <a:bodyPr wrap="none" rtlCol="0">
            <a:spAutoFit/>
          </a:bodyPr>
          <a:lstStyle/>
          <a:p>
            <a:pPr algn="r" eaLnBrk="0" hangingPunct="0"/>
            <a:r>
              <a:rPr lang="en-US" sz="1800" b="1" dirty="0">
                <a:solidFill>
                  <a:srgbClr val="000000"/>
                </a:solidFill>
                <a:latin typeface="Arial" pitchFamily="34" charset="0"/>
                <a:ea typeface="ＭＳ Ｐゴシック" charset="0"/>
                <a:cs typeface="Arial" pitchFamily="34" charset="0"/>
              </a:rPr>
              <a:t>Remnant of</a:t>
            </a:r>
          </a:p>
          <a:p>
            <a:pPr algn="r" eaLnBrk="0" hangingPunct="0"/>
            <a:r>
              <a:rPr lang="en-US" sz="1800" b="1" dirty="0">
                <a:solidFill>
                  <a:srgbClr val="000000"/>
                </a:solidFill>
                <a:latin typeface="Arial" pitchFamily="34" charset="0"/>
                <a:ea typeface="ＭＳ Ｐゴシック" charset="0"/>
                <a:cs typeface="Arial" pitchFamily="34" charset="0"/>
              </a:rPr>
              <a:t>bacterium</a:t>
            </a:r>
          </a:p>
        </p:txBody>
      </p:sp>
      <p:sp>
        <p:nvSpPr>
          <p:cNvPr id="20" name="TextBox 19"/>
          <p:cNvSpPr txBox="1"/>
          <p:nvPr/>
        </p:nvSpPr>
        <p:spPr>
          <a:xfrm rot="16200000">
            <a:off x="7647169" y="4859518"/>
            <a:ext cx="1428596" cy="307777"/>
          </a:xfrm>
          <a:prstGeom prst="rect">
            <a:avLst/>
          </a:prstGeom>
          <a:noFill/>
        </p:spPr>
        <p:txBody>
          <a:bodyPr wrap="none" rtlCol="0">
            <a:spAutoFit/>
          </a:bodyPr>
          <a:lstStyle/>
          <a:p>
            <a:pPr algn="r" eaLnBrk="0" hangingPunct="0"/>
            <a:r>
              <a:rPr lang="en-US" sz="1400" b="1" dirty="0">
                <a:solidFill>
                  <a:srgbClr val="000000"/>
                </a:solidFill>
                <a:latin typeface="Arial" pitchFamily="34" charset="0"/>
                <a:ea typeface="ＭＳ Ｐゴシック" charset="0"/>
                <a:cs typeface="Arial" pitchFamily="34" charset="0"/>
              </a:rPr>
              <a:t>Colorized TEM</a:t>
            </a:r>
          </a:p>
        </p:txBody>
      </p:sp>
      <p:sp>
        <p:nvSpPr>
          <p:cNvPr id="14" name="Freeform 13"/>
          <p:cNvSpPr/>
          <p:nvPr/>
        </p:nvSpPr>
        <p:spPr>
          <a:xfrm>
            <a:off x="2089152" y="2409820"/>
            <a:ext cx="1014412" cy="1214443"/>
          </a:xfrm>
          <a:custGeom>
            <a:avLst/>
            <a:gdLst>
              <a:gd name="connsiteX0" fmla="*/ 271462 w 1014412"/>
              <a:gd name="connsiteY0" fmla="*/ 0 h 1228725"/>
              <a:gd name="connsiteX1" fmla="*/ 0 w 1014412"/>
              <a:gd name="connsiteY1" fmla="*/ 1228725 h 1228725"/>
              <a:gd name="connsiteX2" fmla="*/ 1014412 w 1014412"/>
              <a:gd name="connsiteY2" fmla="*/ 1228725 h 1228725"/>
            </a:gdLst>
            <a:ahLst/>
            <a:cxnLst>
              <a:cxn ang="0">
                <a:pos x="connsiteX0" y="connsiteY0"/>
              </a:cxn>
              <a:cxn ang="0">
                <a:pos x="connsiteX1" y="connsiteY1"/>
              </a:cxn>
              <a:cxn ang="0">
                <a:pos x="connsiteX2" y="connsiteY2"/>
              </a:cxn>
            </a:cxnLst>
            <a:rect l="l" t="t" r="r" b="b"/>
            <a:pathLst>
              <a:path w="1014412" h="1228725">
                <a:moveTo>
                  <a:pt x="271462" y="0"/>
                </a:moveTo>
                <a:lnTo>
                  <a:pt x="0" y="1228725"/>
                </a:lnTo>
                <a:lnTo>
                  <a:pt x="1014412" y="1228725"/>
                </a:lnTo>
              </a:path>
            </a:pathLst>
          </a:custGeom>
          <a:ln w="28575">
            <a:solidFill>
              <a:schemeClr val="bg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5" name="Freeform 14"/>
          <p:cNvSpPr/>
          <p:nvPr/>
        </p:nvSpPr>
        <p:spPr>
          <a:xfrm>
            <a:off x="2181226" y="4614862"/>
            <a:ext cx="1697831" cy="164307"/>
          </a:xfrm>
          <a:custGeom>
            <a:avLst/>
            <a:gdLst>
              <a:gd name="connsiteX0" fmla="*/ 0 w 1697831"/>
              <a:gd name="connsiteY0" fmla="*/ 164307 h 164307"/>
              <a:gd name="connsiteX1" fmla="*/ 1697831 w 1697831"/>
              <a:gd name="connsiteY1" fmla="*/ 0 h 164307"/>
            </a:gdLst>
            <a:ahLst/>
            <a:cxnLst>
              <a:cxn ang="0">
                <a:pos x="connsiteX0" y="connsiteY0"/>
              </a:cxn>
              <a:cxn ang="0">
                <a:pos x="connsiteX1" y="connsiteY1"/>
              </a:cxn>
            </a:cxnLst>
            <a:rect l="l" t="t" r="r" b="b"/>
            <a:pathLst>
              <a:path w="1697831" h="164307">
                <a:moveTo>
                  <a:pt x="0" y="164307"/>
                </a:moveTo>
                <a:lnTo>
                  <a:pt x="1697831" y="0"/>
                </a:lnTo>
              </a:path>
            </a:pathLst>
          </a:custGeom>
          <a:ln w="28575">
            <a:solidFill>
              <a:schemeClr val="bg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6" name="Freeform 15"/>
          <p:cNvSpPr/>
          <p:nvPr/>
        </p:nvSpPr>
        <p:spPr>
          <a:xfrm>
            <a:off x="2176450" y="5079206"/>
            <a:ext cx="3729038" cy="295275"/>
          </a:xfrm>
          <a:custGeom>
            <a:avLst/>
            <a:gdLst>
              <a:gd name="connsiteX0" fmla="*/ 0 w 3729038"/>
              <a:gd name="connsiteY0" fmla="*/ 295275 h 295275"/>
              <a:gd name="connsiteX1" fmla="*/ 3729038 w 3729038"/>
              <a:gd name="connsiteY1" fmla="*/ 0 h 295275"/>
            </a:gdLst>
            <a:ahLst/>
            <a:cxnLst>
              <a:cxn ang="0">
                <a:pos x="connsiteX0" y="connsiteY0"/>
              </a:cxn>
              <a:cxn ang="0">
                <a:pos x="connsiteX1" y="connsiteY1"/>
              </a:cxn>
            </a:cxnLst>
            <a:rect l="l" t="t" r="r" b="b"/>
            <a:pathLst>
              <a:path w="3729038" h="295275">
                <a:moveTo>
                  <a:pt x="0" y="295275"/>
                </a:moveTo>
                <a:lnTo>
                  <a:pt x="3729038" y="0"/>
                </a:lnTo>
              </a:path>
            </a:pathLst>
          </a:custGeom>
          <a:ln w="28575">
            <a:solidFill>
              <a:schemeClr val="bg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3" name="Freeform 22"/>
          <p:cNvSpPr/>
          <p:nvPr/>
        </p:nvSpPr>
        <p:spPr>
          <a:xfrm>
            <a:off x="2092327" y="2422520"/>
            <a:ext cx="1003804" cy="1201743"/>
          </a:xfrm>
          <a:custGeom>
            <a:avLst/>
            <a:gdLst>
              <a:gd name="connsiteX0" fmla="*/ 271462 w 1014412"/>
              <a:gd name="connsiteY0" fmla="*/ 0 h 1228725"/>
              <a:gd name="connsiteX1" fmla="*/ 0 w 1014412"/>
              <a:gd name="connsiteY1" fmla="*/ 1228725 h 1228725"/>
              <a:gd name="connsiteX2" fmla="*/ 1014412 w 1014412"/>
              <a:gd name="connsiteY2" fmla="*/ 1228725 h 1228725"/>
            </a:gdLst>
            <a:ahLst/>
            <a:cxnLst>
              <a:cxn ang="0">
                <a:pos x="connsiteX0" y="connsiteY0"/>
              </a:cxn>
              <a:cxn ang="0">
                <a:pos x="connsiteX1" y="connsiteY1"/>
              </a:cxn>
              <a:cxn ang="0">
                <a:pos x="connsiteX2" y="connsiteY2"/>
              </a:cxn>
            </a:cxnLst>
            <a:rect l="l" t="t" r="r" b="b"/>
            <a:pathLst>
              <a:path w="1014412" h="1228725">
                <a:moveTo>
                  <a:pt x="271462" y="0"/>
                </a:moveTo>
                <a:lnTo>
                  <a:pt x="0" y="1228725"/>
                </a:lnTo>
                <a:lnTo>
                  <a:pt x="1014412" y="1228725"/>
                </a:lnTo>
              </a:path>
            </a:pathLst>
          </a:cu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4" name="Freeform 23"/>
          <p:cNvSpPr/>
          <p:nvPr/>
        </p:nvSpPr>
        <p:spPr>
          <a:xfrm>
            <a:off x="2152651" y="4614862"/>
            <a:ext cx="1697831" cy="164307"/>
          </a:xfrm>
          <a:custGeom>
            <a:avLst/>
            <a:gdLst>
              <a:gd name="connsiteX0" fmla="*/ 0 w 1697831"/>
              <a:gd name="connsiteY0" fmla="*/ 164307 h 164307"/>
              <a:gd name="connsiteX1" fmla="*/ 1697831 w 1697831"/>
              <a:gd name="connsiteY1" fmla="*/ 0 h 164307"/>
            </a:gdLst>
            <a:ahLst/>
            <a:cxnLst>
              <a:cxn ang="0">
                <a:pos x="connsiteX0" y="connsiteY0"/>
              </a:cxn>
              <a:cxn ang="0">
                <a:pos x="connsiteX1" y="connsiteY1"/>
              </a:cxn>
            </a:cxnLst>
            <a:rect l="l" t="t" r="r" b="b"/>
            <a:pathLst>
              <a:path w="1697831" h="164307">
                <a:moveTo>
                  <a:pt x="0" y="164307"/>
                </a:moveTo>
                <a:lnTo>
                  <a:pt x="1697831" y="0"/>
                </a:lnTo>
              </a:path>
            </a:pathLst>
          </a:custGeom>
          <a:ln w="12700">
            <a:solidFill>
              <a:schemeClr val="tx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5" name="Freeform 24"/>
          <p:cNvSpPr/>
          <p:nvPr/>
        </p:nvSpPr>
        <p:spPr>
          <a:xfrm>
            <a:off x="2147875" y="5079206"/>
            <a:ext cx="3729038" cy="295275"/>
          </a:xfrm>
          <a:custGeom>
            <a:avLst/>
            <a:gdLst>
              <a:gd name="connsiteX0" fmla="*/ 0 w 3729038"/>
              <a:gd name="connsiteY0" fmla="*/ 295275 h 295275"/>
              <a:gd name="connsiteX1" fmla="*/ 3729038 w 3729038"/>
              <a:gd name="connsiteY1" fmla="*/ 0 h 295275"/>
            </a:gdLst>
            <a:ahLst/>
            <a:cxnLst>
              <a:cxn ang="0">
                <a:pos x="connsiteX0" y="connsiteY0"/>
              </a:cxn>
              <a:cxn ang="0">
                <a:pos x="connsiteX1" y="connsiteY1"/>
              </a:cxn>
            </a:cxnLst>
            <a:rect l="l" t="t" r="r" b="b"/>
            <a:pathLst>
              <a:path w="3729038" h="295275">
                <a:moveTo>
                  <a:pt x="0" y="295275"/>
                </a:moveTo>
                <a:lnTo>
                  <a:pt x="3729038" y="0"/>
                </a:lnTo>
              </a:path>
            </a:pathLst>
          </a:custGeom>
          <a:ln w="12700">
            <a:solidFill>
              <a:schemeClr val="tx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0" y="131763"/>
            <a:ext cx="8543925" cy="958850"/>
          </a:xfrm>
        </p:spPr>
        <p:txBody>
          <a:bodyPr/>
          <a:lstStyle/>
          <a:p>
            <a:r>
              <a:rPr lang="en-US" dirty="0" smtClean="0"/>
              <a:t>Recombinant DNA Techniques</a:t>
            </a:r>
            <a:endParaRPr lang="en-US" dirty="0"/>
          </a:p>
        </p:txBody>
      </p:sp>
      <p:sp>
        <p:nvSpPr>
          <p:cNvPr id="59395" name="Rectangle 3"/>
          <p:cNvSpPr>
            <a:spLocks noGrp="1" noChangeArrowheads="1"/>
          </p:cNvSpPr>
          <p:nvPr>
            <p:ph idx="4294967295"/>
          </p:nvPr>
        </p:nvSpPr>
        <p:spPr>
          <a:xfrm>
            <a:off x="0" y="1227138"/>
            <a:ext cx="8543925" cy="4949825"/>
          </a:xfrm>
        </p:spPr>
        <p:txBody>
          <a:bodyPr/>
          <a:lstStyle/>
          <a:p>
            <a:pPr marL="0" indent="0">
              <a:buNone/>
            </a:pPr>
            <a:r>
              <a:rPr lang="en-US" b="1" dirty="0" smtClean="0"/>
              <a:t>Plasmids</a:t>
            </a:r>
          </a:p>
          <a:p>
            <a:pPr lvl="1"/>
            <a:r>
              <a:rPr lang="en-US" dirty="0" smtClean="0"/>
              <a:t>are small, circular DNA molecules that duplicate separately from the larger bacterial chromosome,</a:t>
            </a:r>
          </a:p>
          <a:p>
            <a:pPr lvl="1"/>
            <a:r>
              <a:rPr lang="en-US" dirty="0" smtClean="0"/>
              <a:t>can carry virtually any gene and are passed from one generation of bacteria to the next, and</a:t>
            </a:r>
          </a:p>
          <a:p>
            <a:pPr lvl="1"/>
            <a:r>
              <a:rPr lang="en-US" dirty="0" smtClean="0"/>
              <a:t>are key tools for </a:t>
            </a:r>
            <a:r>
              <a:rPr lang="en-US" b="1" dirty="0" smtClean="0"/>
              <a:t>gene cloning</a:t>
            </a:r>
            <a:r>
              <a:rPr lang="en-US" dirty="0" smtClean="0"/>
              <a:t>, the production of multiple identical copies of a gene-carrying piece of DNA. Gene cloning methods are central to the production of useful products from genetically engineered organisms. </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31763"/>
            <a:ext cx="8543925" cy="958850"/>
          </a:xfrm>
        </p:spPr>
        <p:txBody>
          <a:bodyPr/>
          <a:lstStyle/>
          <a:p>
            <a:r>
              <a:rPr lang="en-US" dirty="0">
                <a:latin typeface="Times New Roman" pitchFamily="-108" charset="0"/>
              </a:rPr>
              <a:t>How to Clone a </a:t>
            </a:r>
            <a:r>
              <a:rPr lang="en-US" dirty="0" smtClean="0">
                <a:latin typeface="Times New Roman" pitchFamily="-108" charset="0"/>
              </a:rPr>
              <a:t>Gene</a:t>
            </a:r>
            <a:endParaRPr lang="en-US" dirty="0"/>
          </a:p>
        </p:txBody>
      </p:sp>
      <p:sp>
        <p:nvSpPr>
          <p:cNvPr id="65538" name="Rectangle 2"/>
          <p:cNvSpPr>
            <a:spLocks noGrp="1" noChangeArrowheads="1"/>
          </p:cNvSpPr>
          <p:nvPr>
            <p:ph idx="4294967295"/>
          </p:nvPr>
        </p:nvSpPr>
        <p:spPr>
          <a:xfrm>
            <a:off x="0" y="1227138"/>
            <a:ext cx="8543925" cy="4949825"/>
          </a:xfrm>
        </p:spPr>
        <p:txBody>
          <a:bodyPr/>
          <a:lstStyle/>
          <a:p>
            <a:r>
              <a:rPr lang="en-US" dirty="0" smtClean="0"/>
              <a:t>Consider a typical genetic engineering challenge: </a:t>
            </a:r>
          </a:p>
          <a:p>
            <a:pPr lvl="1"/>
            <a:r>
              <a:rPr lang="en-US" dirty="0" smtClean="0"/>
              <a:t>A genetic engineer at a pharmaceutical company identifies a gene of interest that codes for a valuable protein, such as a potential new drug. </a:t>
            </a:r>
          </a:p>
          <a:p>
            <a:pPr lvl="1"/>
            <a:r>
              <a:rPr lang="en-US" dirty="0" smtClean="0"/>
              <a:t>The biologist wants to manufacture the protein on a large scale. </a:t>
            </a:r>
          </a:p>
          <a:p>
            <a:pPr lvl="1"/>
            <a:r>
              <a:rPr lang="en-US" b="1" dirty="0" smtClean="0"/>
              <a:t>Figure 12.3</a:t>
            </a:r>
            <a:r>
              <a:rPr lang="en-US" dirty="0" smtClean="0"/>
              <a:t> illustrates a way to accomplish this by using recombinant DNA techniques.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850392"/>
            <a:ext cx="8546592" cy="5157216"/>
          </a:xfrm>
          <a:prstGeom prst="rect">
            <a:avLst/>
          </a:prstGeom>
        </p:spPr>
      </p:pic>
      <p:sp>
        <p:nvSpPr>
          <p:cNvPr id="2" name="Title 1"/>
          <p:cNvSpPr>
            <a:spLocks noGrp="1"/>
          </p:cNvSpPr>
          <p:nvPr>
            <p:ph type="title" idx="4294967295"/>
          </p:nvPr>
        </p:nvSpPr>
        <p:spPr>
          <a:xfrm>
            <a:off x="0" y="0"/>
            <a:ext cx="8229600" cy="301625"/>
          </a:xfrm>
          <a:prstGeom prst="rect">
            <a:avLst/>
          </a:prstGeom>
        </p:spPr>
        <p:txBody>
          <a:bodyPr/>
          <a:lstStyle/>
          <a:p>
            <a:pPr algn="l" eaLnBrk="1" hangingPunct="1"/>
            <a:r>
              <a:rPr lang="en-US" sz="1200" kern="1200" dirty="0">
                <a:solidFill>
                  <a:srgbClr val="000000"/>
                </a:solidFill>
                <a:latin typeface="Arial"/>
                <a:ea typeface="ＭＳ Ｐゴシック"/>
                <a:cs typeface="Arial"/>
              </a:rPr>
              <a:t>Figure </a:t>
            </a:r>
            <a:r>
              <a:rPr lang="en-US" sz="1200" kern="1200" dirty="0" smtClean="0">
                <a:solidFill>
                  <a:srgbClr val="000000"/>
                </a:solidFill>
                <a:latin typeface="Arial"/>
                <a:ea typeface="ＭＳ Ｐゴシック"/>
                <a:cs typeface="Arial"/>
              </a:rPr>
              <a:t>11.17</a:t>
            </a:r>
            <a:endParaRPr lang="en-US" dirty="0"/>
          </a:p>
        </p:txBody>
      </p:sp>
      <p:sp>
        <p:nvSpPr>
          <p:cNvPr id="20" name="TextBox 19"/>
          <p:cNvSpPr txBox="1"/>
          <p:nvPr/>
        </p:nvSpPr>
        <p:spPr>
          <a:xfrm>
            <a:off x="609510" y="848973"/>
            <a:ext cx="2398605" cy="250966"/>
          </a:xfrm>
          <a:prstGeom prst="rect">
            <a:avLst/>
          </a:prstGeom>
          <a:noFill/>
        </p:spPr>
        <p:txBody>
          <a:bodyPr wrap="none" lIns="0" tIns="0" rIns="0" bIns="0">
            <a:spAutoFit/>
          </a:bodyPr>
          <a:lstStyle/>
          <a:p>
            <a:pPr eaLnBrk="0" fontAlgn="auto" hangingPunct="0">
              <a:spcBef>
                <a:spcPts val="0"/>
              </a:spcBef>
              <a:spcAft>
                <a:spcPts val="0"/>
              </a:spcAft>
              <a:defRPr/>
            </a:pPr>
            <a:r>
              <a:rPr lang="en-US" sz="1631" b="1">
                <a:solidFill>
                  <a:srgbClr val="000000"/>
                </a:solidFill>
                <a:latin typeface="Arial"/>
                <a:ea typeface="ＭＳ Ｐゴシック" charset="0"/>
              </a:rPr>
              <a:t>Tumor-suppressor gene</a:t>
            </a:r>
          </a:p>
        </p:txBody>
      </p:sp>
      <p:sp>
        <p:nvSpPr>
          <p:cNvPr id="21" name="TextBox 20"/>
          <p:cNvSpPr txBox="1"/>
          <p:nvPr/>
        </p:nvSpPr>
        <p:spPr>
          <a:xfrm>
            <a:off x="5138647" y="848973"/>
            <a:ext cx="3215624" cy="250966"/>
          </a:xfrm>
          <a:prstGeom prst="rect">
            <a:avLst/>
          </a:prstGeom>
          <a:noFill/>
        </p:spPr>
        <p:txBody>
          <a:bodyPr wrap="none" lIns="0" tIns="0" rIns="0" bIns="0">
            <a:spAutoFit/>
          </a:bodyPr>
          <a:lstStyle/>
          <a:p>
            <a:pPr eaLnBrk="0" fontAlgn="auto" hangingPunct="0">
              <a:spcBef>
                <a:spcPts val="0"/>
              </a:spcBef>
              <a:spcAft>
                <a:spcPts val="0"/>
              </a:spcAft>
              <a:defRPr/>
            </a:pPr>
            <a:r>
              <a:rPr lang="en-US" sz="1631" b="1">
                <a:solidFill>
                  <a:srgbClr val="000000"/>
                </a:solidFill>
                <a:latin typeface="Arial"/>
                <a:ea typeface="ＭＳ Ｐゴシック" charset="0"/>
              </a:rPr>
              <a:t>Mutated tumor-suppressor gene</a:t>
            </a:r>
          </a:p>
        </p:txBody>
      </p:sp>
      <p:sp>
        <p:nvSpPr>
          <p:cNvPr id="22" name="TextBox 21"/>
          <p:cNvSpPr txBox="1"/>
          <p:nvPr/>
        </p:nvSpPr>
        <p:spPr>
          <a:xfrm>
            <a:off x="2343060" y="2744448"/>
            <a:ext cx="1708801" cy="501932"/>
          </a:xfrm>
          <a:prstGeom prst="rect">
            <a:avLst/>
          </a:prstGeom>
          <a:noFill/>
        </p:spPr>
        <p:txBody>
          <a:bodyPr wrap="none" lIns="0" tIns="0" rIns="0" bIns="0">
            <a:spAutoFit/>
          </a:bodyPr>
          <a:lstStyle/>
          <a:p>
            <a:pPr eaLnBrk="0" fontAlgn="auto" hangingPunct="0">
              <a:spcBef>
                <a:spcPts val="0"/>
              </a:spcBef>
              <a:spcAft>
                <a:spcPts val="0"/>
              </a:spcAft>
              <a:defRPr/>
            </a:pPr>
            <a:r>
              <a:rPr lang="en-US" sz="1631" b="1" dirty="0" smtClean="0">
                <a:solidFill>
                  <a:srgbClr val="000000"/>
                </a:solidFill>
                <a:latin typeface="Arial"/>
                <a:ea typeface="ＭＳ Ｐゴシック" charset="0"/>
              </a:rPr>
              <a:t>Normal growth-</a:t>
            </a:r>
          </a:p>
          <a:p>
            <a:pPr eaLnBrk="0" fontAlgn="auto" hangingPunct="0">
              <a:spcBef>
                <a:spcPts val="0"/>
              </a:spcBef>
              <a:spcAft>
                <a:spcPts val="0"/>
              </a:spcAft>
              <a:defRPr/>
            </a:pPr>
            <a:r>
              <a:rPr lang="en-US" sz="1631" b="1" dirty="0" smtClean="0">
                <a:solidFill>
                  <a:srgbClr val="000000"/>
                </a:solidFill>
                <a:latin typeface="Arial"/>
                <a:ea typeface="ＭＳ Ｐゴシック" charset="0"/>
              </a:rPr>
              <a:t>inhibiting protein</a:t>
            </a:r>
            <a:endParaRPr lang="en-US" sz="1631" b="1" dirty="0">
              <a:solidFill>
                <a:srgbClr val="000000"/>
              </a:solidFill>
              <a:latin typeface="Arial"/>
              <a:ea typeface="ＭＳ Ｐゴシック" charset="0"/>
            </a:endParaRPr>
          </a:p>
        </p:txBody>
      </p:sp>
      <p:sp>
        <p:nvSpPr>
          <p:cNvPr id="23" name="TextBox 22"/>
          <p:cNvSpPr txBox="1"/>
          <p:nvPr/>
        </p:nvSpPr>
        <p:spPr>
          <a:xfrm>
            <a:off x="2330360" y="3581061"/>
            <a:ext cx="1351332" cy="501932"/>
          </a:xfrm>
          <a:prstGeom prst="rect">
            <a:avLst/>
          </a:prstGeom>
          <a:noFill/>
        </p:spPr>
        <p:txBody>
          <a:bodyPr wrap="none" lIns="0" tIns="0" rIns="0" bIns="0">
            <a:spAutoFit/>
          </a:bodyPr>
          <a:lstStyle/>
          <a:p>
            <a:pPr eaLnBrk="0" fontAlgn="auto" hangingPunct="0">
              <a:spcBef>
                <a:spcPts val="0"/>
              </a:spcBef>
              <a:spcAft>
                <a:spcPts val="0"/>
              </a:spcAft>
              <a:defRPr/>
            </a:pPr>
            <a:r>
              <a:rPr lang="en-US" sz="1631" b="1" smtClean="0">
                <a:solidFill>
                  <a:srgbClr val="000000"/>
                </a:solidFill>
                <a:latin typeface="Arial"/>
                <a:ea typeface="ＭＳ Ｐゴシック" charset="0"/>
              </a:rPr>
              <a:t>Cell division</a:t>
            </a:r>
          </a:p>
          <a:p>
            <a:pPr eaLnBrk="0" fontAlgn="auto" hangingPunct="0">
              <a:spcBef>
                <a:spcPts val="0"/>
              </a:spcBef>
              <a:spcAft>
                <a:spcPts val="0"/>
              </a:spcAft>
              <a:defRPr/>
            </a:pPr>
            <a:r>
              <a:rPr lang="en-US" sz="1631" b="1" smtClean="0">
                <a:solidFill>
                  <a:srgbClr val="000000"/>
                </a:solidFill>
                <a:latin typeface="Arial"/>
                <a:ea typeface="ＭＳ Ｐゴシック" charset="0"/>
              </a:rPr>
              <a:t>under control</a:t>
            </a:r>
            <a:endParaRPr lang="en-US" sz="1631" b="1">
              <a:solidFill>
                <a:srgbClr val="000000"/>
              </a:solidFill>
              <a:latin typeface="Arial"/>
              <a:ea typeface="ＭＳ Ｐゴシック" charset="0"/>
            </a:endParaRPr>
          </a:p>
        </p:txBody>
      </p:sp>
      <p:sp>
        <p:nvSpPr>
          <p:cNvPr id="24" name="TextBox 23"/>
          <p:cNvSpPr txBox="1"/>
          <p:nvPr/>
        </p:nvSpPr>
        <p:spPr>
          <a:xfrm>
            <a:off x="7237322" y="2574586"/>
            <a:ext cx="1524456" cy="752898"/>
          </a:xfrm>
          <a:prstGeom prst="rect">
            <a:avLst/>
          </a:prstGeom>
          <a:noFill/>
        </p:spPr>
        <p:txBody>
          <a:bodyPr wrap="none" lIns="0" tIns="0" rIns="0" bIns="0">
            <a:spAutoFit/>
          </a:bodyPr>
          <a:lstStyle/>
          <a:p>
            <a:pPr eaLnBrk="0" fontAlgn="auto" hangingPunct="0">
              <a:spcBef>
                <a:spcPts val="0"/>
              </a:spcBef>
              <a:spcAft>
                <a:spcPts val="0"/>
              </a:spcAft>
              <a:defRPr/>
            </a:pPr>
            <a:r>
              <a:rPr lang="en-US" sz="1631" b="1" dirty="0" smtClean="0">
                <a:solidFill>
                  <a:srgbClr val="000000"/>
                </a:solidFill>
                <a:latin typeface="Arial"/>
                <a:ea typeface="ＭＳ Ｐゴシック" charset="0"/>
              </a:rPr>
              <a:t>Defective,</a:t>
            </a:r>
          </a:p>
          <a:p>
            <a:pPr eaLnBrk="0" fontAlgn="auto" hangingPunct="0">
              <a:spcBef>
                <a:spcPts val="0"/>
              </a:spcBef>
              <a:spcAft>
                <a:spcPts val="0"/>
              </a:spcAft>
              <a:defRPr/>
            </a:pPr>
            <a:r>
              <a:rPr lang="en-US" sz="1631" b="1" dirty="0" smtClean="0">
                <a:solidFill>
                  <a:srgbClr val="000000"/>
                </a:solidFill>
                <a:latin typeface="Arial"/>
                <a:ea typeface="ＭＳ Ｐゴシック" charset="0"/>
              </a:rPr>
              <a:t>nonfunctioning</a:t>
            </a:r>
          </a:p>
          <a:p>
            <a:pPr eaLnBrk="0" fontAlgn="auto" hangingPunct="0">
              <a:spcBef>
                <a:spcPts val="0"/>
              </a:spcBef>
              <a:spcAft>
                <a:spcPts val="0"/>
              </a:spcAft>
              <a:defRPr/>
            </a:pPr>
            <a:r>
              <a:rPr lang="en-US" sz="1631" b="1" dirty="0" smtClean="0">
                <a:solidFill>
                  <a:srgbClr val="000000"/>
                </a:solidFill>
                <a:latin typeface="Arial"/>
                <a:ea typeface="ＭＳ Ｐゴシック" charset="0"/>
              </a:rPr>
              <a:t>protein</a:t>
            </a:r>
            <a:endParaRPr lang="en-US" sz="1631" b="1" dirty="0">
              <a:solidFill>
                <a:srgbClr val="000000"/>
              </a:solidFill>
              <a:latin typeface="Arial"/>
              <a:ea typeface="ＭＳ Ｐゴシック" charset="0"/>
            </a:endParaRPr>
          </a:p>
        </p:txBody>
      </p:sp>
      <p:sp>
        <p:nvSpPr>
          <p:cNvPr id="25" name="TextBox 24"/>
          <p:cNvSpPr txBox="1"/>
          <p:nvPr/>
        </p:nvSpPr>
        <p:spPr>
          <a:xfrm>
            <a:off x="7188110" y="3581061"/>
            <a:ext cx="1615827" cy="501932"/>
          </a:xfrm>
          <a:prstGeom prst="rect">
            <a:avLst/>
          </a:prstGeom>
          <a:noFill/>
        </p:spPr>
        <p:txBody>
          <a:bodyPr wrap="none" lIns="0" tIns="0" rIns="0" bIns="0">
            <a:spAutoFit/>
          </a:bodyPr>
          <a:lstStyle/>
          <a:p>
            <a:pPr eaLnBrk="0" fontAlgn="auto" hangingPunct="0">
              <a:spcBef>
                <a:spcPts val="0"/>
              </a:spcBef>
              <a:spcAft>
                <a:spcPts val="0"/>
              </a:spcAft>
              <a:defRPr/>
            </a:pPr>
            <a:r>
              <a:rPr lang="en-US" sz="1631" b="1" smtClean="0">
                <a:solidFill>
                  <a:srgbClr val="000000"/>
                </a:solidFill>
                <a:latin typeface="Arial"/>
                <a:ea typeface="ＭＳ Ｐゴシック" charset="0"/>
              </a:rPr>
              <a:t>Cell division not</a:t>
            </a:r>
          </a:p>
          <a:p>
            <a:pPr eaLnBrk="0" fontAlgn="auto" hangingPunct="0">
              <a:spcBef>
                <a:spcPts val="0"/>
              </a:spcBef>
              <a:spcAft>
                <a:spcPts val="0"/>
              </a:spcAft>
              <a:defRPr/>
            </a:pPr>
            <a:r>
              <a:rPr lang="en-US" sz="1631" b="1" smtClean="0">
                <a:solidFill>
                  <a:srgbClr val="000000"/>
                </a:solidFill>
                <a:latin typeface="Arial"/>
                <a:ea typeface="ＭＳ Ｐゴシック" charset="0"/>
              </a:rPr>
              <a:t>under control</a:t>
            </a:r>
            <a:endParaRPr lang="en-US" sz="1631" b="1">
              <a:solidFill>
                <a:srgbClr val="000000"/>
              </a:solidFill>
              <a:latin typeface="Arial"/>
              <a:ea typeface="ＭＳ Ｐゴシック" charset="0"/>
            </a:endParaRPr>
          </a:p>
        </p:txBody>
      </p:sp>
      <p:sp>
        <p:nvSpPr>
          <p:cNvPr id="26" name="TextBox 13"/>
          <p:cNvSpPr txBox="1">
            <a:spLocks noChangeArrowheads="1"/>
          </p:cNvSpPr>
          <p:nvPr/>
        </p:nvSpPr>
        <p:spPr bwMode="auto">
          <a:xfrm>
            <a:off x="347572" y="5673386"/>
            <a:ext cx="24237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(a) Normal cell growth</a:t>
            </a:r>
          </a:p>
        </p:txBody>
      </p:sp>
      <p:sp>
        <p:nvSpPr>
          <p:cNvPr id="27" name="TextBox 15"/>
          <p:cNvSpPr txBox="1">
            <a:spLocks noChangeArrowheads="1"/>
          </p:cNvSpPr>
          <p:nvPr/>
        </p:nvSpPr>
        <p:spPr bwMode="auto">
          <a:xfrm>
            <a:off x="4606835" y="5673386"/>
            <a:ext cx="40267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a:ea typeface="ＭＳ Ｐゴシック" charset="0"/>
              </a:rPr>
              <a:t>(b) Uncontrolled cell growth (cancer)</a:t>
            </a:r>
          </a:p>
        </p:txBody>
      </p:sp>
      <p:grpSp>
        <p:nvGrpSpPr>
          <p:cNvPr id="12" name="Group 11"/>
          <p:cNvGrpSpPr/>
          <p:nvPr/>
        </p:nvGrpSpPr>
        <p:grpSpPr>
          <a:xfrm rot="10800000">
            <a:off x="1149345" y="1143464"/>
            <a:ext cx="1419229" cy="466261"/>
            <a:chOff x="424395" y="5613146"/>
            <a:chExt cx="928192" cy="336460"/>
          </a:xfrm>
        </p:grpSpPr>
        <p:sp>
          <p:nvSpPr>
            <p:cNvPr id="13"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4"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grpSp>
        <p:nvGrpSpPr>
          <p:cNvPr id="15" name="Group 14"/>
          <p:cNvGrpSpPr/>
          <p:nvPr/>
        </p:nvGrpSpPr>
        <p:grpSpPr>
          <a:xfrm rot="10800000">
            <a:off x="6045195" y="1145888"/>
            <a:ext cx="1419229" cy="466261"/>
            <a:chOff x="424395" y="5613146"/>
            <a:chExt cx="928192" cy="336460"/>
          </a:xfrm>
        </p:grpSpPr>
        <p:sp>
          <p:nvSpPr>
            <p:cNvPr id="16" name="Freeform 3"/>
            <p:cNvSpPr/>
            <p:nvPr/>
          </p:nvSpPr>
          <p:spPr>
            <a:xfrm>
              <a:off x="424395" y="5613146"/>
              <a:ext cx="928192" cy="174599"/>
            </a:xfrm>
            <a:custGeom>
              <a:avLst/>
              <a:gdLst>
                <a:gd name="connsiteX0" fmla="*/ 6350 w 928192"/>
                <a:gd name="connsiteY0" fmla="*/ 6350 h 174599"/>
                <a:gd name="connsiteX1" fmla="*/ 6350 w 928192"/>
                <a:gd name="connsiteY1" fmla="*/ 168249 h 174599"/>
                <a:gd name="connsiteX2" fmla="*/ 921842 w 928192"/>
                <a:gd name="connsiteY2" fmla="*/ 168249 h 174599"/>
                <a:gd name="connsiteX3" fmla="*/ 921842 w 928192"/>
                <a:gd name="connsiteY3" fmla="*/ 6350 h 174599"/>
              </a:gdLst>
              <a:ahLst/>
              <a:cxnLst>
                <a:cxn ang="0">
                  <a:pos x="connsiteX0" y="connsiteY0"/>
                </a:cxn>
                <a:cxn ang="1">
                  <a:pos x="connsiteX1" y="connsiteY1"/>
                </a:cxn>
                <a:cxn ang="2">
                  <a:pos x="connsiteX2" y="connsiteY2"/>
                </a:cxn>
                <a:cxn ang="3">
                  <a:pos x="connsiteX3" y="connsiteY3"/>
                </a:cxn>
              </a:cxnLst>
              <a:rect l="l" t="t" r="r" b="b"/>
              <a:pathLst>
                <a:path w="928192" h="174599">
                  <a:moveTo>
                    <a:pt x="6350" y="6350"/>
                  </a:moveTo>
                  <a:lnTo>
                    <a:pt x="6350" y="168249"/>
                  </a:lnTo>
                  <a:lnTo>
                    <a:pt x="921842" y="168249"/>
                  </a:lnTo>
                  <a:lnTo>
                    <a:pt x="921842"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sp>
          <p:nvSpPr>
            <p:cNvPr id="17" name="Freeform 3"/>
            <p:cNvSpPr/>
            <p:nvPr/>
          </p:nvSpPr>
          <p:spPr>
            <a:xfrm>
              <a:off x="882116" y="5775045"/>
              <a:ext cx="25400" cy="174561"/>
            </a:xfrm>
            <a:custGeom>
              <a:avLst/>
              <a:gdLst>
                <a:gd name="connsiteX0" fmla="*/ 6350 w 25400"/>
                <a:gd name="connsiteY0" fmla="*/ 168211 h 174561"/>
                <a:gd name="connsiteX1" fmla="*/ 6350 w 25400"/>
                <a:gd name="connsiteY1" fmla="*/ 6350 h 174561"/>
              </a:gdLst>
              <a:ahLst/>
              <a:cxnLst>
                <a:cxn ang="0">
                  <a:pos x="connsiteX0" y="connsiteY0"/>
                </a:cxn>
                <a:cxn ang="1">
                  <a:pos x="connsiteX1" y="connsiteY1"/>
                </a:cxn>
              </a:cxnLst>
              <a:rect l="l" t="t" r="r" b="b"/>
              <a:pathLst>
                <a:path w="25400" h="174561">
                  <a:moveTo>
                    <a:pt x="6350" y="168211"/>
                  </a:moveTo>
                  <a:lnTo>
                    <a:pt x="6350" y="6350"/>
                  </a:lnTo>
                </a:path>
              </a:pathLst>
            </a:custGeom>
            <a:ln w="12700">
              <a:miter lim="800000"/>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zh-CN" altLang="en-US" b="1">
                <a:solidFill>
                  <a:srgbClr val="000000"/>
                </a:solidFill>
              </a:endParaRPr>
            </a:p>
          </p:txBody>
        </p:sp>
      </p:grpSp>
    </p:spTree>
    <p:extLst>
      <p:ext uri="{BB962C8B-B14F-4D97-AF65-F5344CB8AC3E}">
        <p14:creationId xmlns:p14="http://schemas.microsoft.com/office/powerpoint/2010/main" val="152363574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8543925" cy="958850"/>
          </a:xfrm>
        </p:spPr>
        <p:txBody>
          <a:bodyPr/>
          <a:lstStyle/>
          <a:p>
            <a:r>
              <a:rPr lang="en-US" dirty="0" smtClean="0"/>
              <a:t>Animation: Cloning a Gene</a:t>
            </a:r>
            <a:endParaRPr lang="en-US" dirty="0"/>
          </a:p>
        </p:txBody>
      </p:sp>
      <p:pic>
        <p:nvPicPr>
          <p:cNvPr id="4" name="12_08CloningAGene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1085806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sathish.m\Desktop\OUT\12_03aRecombinantDNA-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637381"/>
            <a:ext cx="8547100" cy="5583238"/>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12.3-1</a:t>
            </a:r>
            <a:endParaRPr lang="en-US" sz="1200" dirty="0">
              <a:latin typeface="Arial" charset="0"/>
            </a:endParaRPr>
          </a:p>
        </p:txBody>
      </p:sp>
      <p:sp>
        <p:nvSpPr>
          <p:cNvPr id="4" name="TextBox 3"/>
          <p:cNvSpPr txBox="1"/>
          <p:nvPr/>
        </p:nvSpPr>
        <p:spPr>
          <a:xfrm>
            <a:off x="1075822" y="592177"/>
            <a:ext cx="1274708" cy="360227"/>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Bacterium</a:t>
            </a:r>
          </a:p>
        </p:txBody>
      </p:sp>
      <p:sp>
        <p:nvSpPr>
          <p:cNvPr id="5" name="TextBox 4"/>
          <p:cNvSpPr txBox="1"/>
          <p:nvPr/>
        </p:nvSpPr>
        <p:spPr>
          <a:xfrm>
            <a:off x="239328" y="1721667"/>
            <a:ext cx="1584088" cy="628121"/>
          </a:xfrm>
          <a:prstGeom prst="rect">
            <a:avLst/>
          </a:prstGeom>
          <a:noFill/>
        </p:spPr>
        <p:txBody>
          <a:bodyPr wrap="none" rtlCol="0">
            <a:spAutoFit/>
          </a:bodyPr>
          <a:lstStyle/>
          <a:p>
            <a:pPr algn="ctr" eaLnBrk="0" hangingPunct="0"/>
            <a:r>
              <a:rPr lang="en-US" sz="1741" b="1" dirty="0">
                <a:solidFill>
                  <a:srgbClr val="000000"/>
                </a:solidFill>
                <a:latin typeface="Arial" pitchFamily="34" charset="0"/>
                <a:ea typeface="ＭＳ Ｐゴシック" charset="0"/>
                <a:cs typeface="Arial" pitchFamily="34" charset="0"/>
              </a:rPr>
              <a:t>Bacterial</a:t>
            </a:r>
          </a:p>
          <a:p>
            <a:pPr algn="ctr" eaLnBrk="0" hangingPunct="0"/>
            <a:r>
              <a:rPr lang="en-US" sz="1741" b="1" dirty="0">
                <a:solidFill>
                  <a:srgbClr val="000000"/>
                </a:solidFill>
                <a:latin typeface="Arial" pitchFamily="34" charset="0"/>
                <a:ea typeface="ＭＳ Ｐゴシック" charset="0"/>
                <a:cs typeface="Arial" pitchFamily="34" charset="0"/>
              </a:rPr>
              <a:t>chromosome</a:t>
            </a:r>
          </a:p>
        </p:txBody>
      </p:sp>
      <p:sp>
        <p:nvSpPr>
          <p:cNvPr id="6" name="TextBox 5"/>
          <p:cNvSpPr txBox="1"/>
          <p:nvPr/>
        </p:nvSpPr>
        <p:spPr>
          <a:xfrm>
            <a:off x="1632330" y="1721667"/>
            <a:ext cx="1040670" cy="360227"/>
          </a:xfrm>
          <a:prstGeom prst="rect">
            <a:avLst/>
          </a:prstGeom>
          <a:noFill/>
        </p:spPr>
        <p:txBody>
          <a:bodyPr wrap="none" rtlCol="0">
            <a:spAutoFit/>
          </a:bodyPr>
          <a:lstStyle/>
          <a:p>
            <a:pPr algn="ctr" eaLnBrk="0" hangingPunct="0"/>
            <a:r>
              <a:rPr lang="en-US" sz="1741" b="1" dirty="0">
                <a:solidFill>
                  <a:srgbClr val="000000"/>
                </a:solidFill>
                <a:latin typeface="Arial" pitchFamily="34" charset="0"/>
                <a:ea typeface="ＭＳ Ｐゴシック" charset="0"/>
                <a:cs typeface="Arial" pitchFamily="34" charset="0"/>
              </a:rPr>
              <a:t>Plasmid</a:t>
            </a:r>
          </a:p>
        </p:txBody>
      </p:sp>
      <p:sp>
        <p:nvSpPr>
          <p:cNvPr id="7" name="TextBox 6"/>
          <p:cNvSpPr txBox="1"/>
          <p:nvPr/>
        </p:nvSpPr>
        <p:spPr>
          <a:xfrm>
            <a:off x="1511941" y="2340413"/>
            <a:ext cx="1715278" cy="628121"/>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Recombinant</a:t>
            </a:r>
          </a:p>
          <a:p>
            <a:pPr eaLnBrk="0" hangingPunct="0"/>
            <a:r>
              <a:rPr lang="en-US" sz="1741" b="1" dirty="0">
                <a:solidFill>
                  <a:srgbClr val="000000"/>
                </a:solidFill>
                <a:latin typeface="Arial" pitchFamily="34" charset="0"/>
                <a:ea typeface="ＭＳ Ｐゴシック" charset="0"/>
                <a:cs typeface="Arial" pitchFamily="34" charset="0"/>
              </a:rPr>
              <a:t>DNA (plasmid)</a:t>
            </a:r>
          </a:p>
        </p:txBody>
      </p:sp>
      <p:sp>
        <p:nvSpPr>
          <p:cNvPr id="8" name="TextBox 7"/>
          <p:cNvSpPr txBox="1"/>
          <p:nvPr/>
        </p:nvSpPr>
        <p:spPr>
          <a:xfrm>
            <a:off x="1033490" y="3672341"/>
            <a:ext cx="1596912" cy="628121"/>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Recombinant</a:t>
            </a:r>
          </a:p>
          <a:p>
            <a:pPr eaLnBrk="0" hangingPunct="0"/>
            <a:r>
              <a:rPr lang="en-US" sz="1741" b="1" dirty="0">
                <a:solidFill>
                  <a:srgbClr val="000000"/>
                </a:solidFill>
                <a:latin typeface="Arial" pitchFamily="34" charset="0"/>
                <a:ea typeface="ＭＳ Ｐゴシック" charset="0"/>
                <a:cs typeface="Arial" pitchFamily="34" charset="0"/>
              </a:rPr>
              <a:t>bacterium</a:t>
            </a:r>
          </a:p>
        </p:txBody>
      </p:sp>
      <p:sp>
        <p:nvSpPr>
          <p:cNvPr id="9" name="TextBox 8"/>
          <p:cNvSpPr txBox="1"/>
          <p:nvPr/>
        </p:nvSpPr>
        <p:spPr>
          <a:xfrm>
            <a:off x="3718820" y="2302231"/>
            <a:ext cx="1013419" cy="628121"/>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Gene of</a:t>
            </a:r>
          </a:p>
          <a:p>
            <a:pPr eaLnBrk="0" hangingPunct="0"/>
            <a:r>
              <a:rPr lang="en-US" sz="1741" b="1" dirty="0">
                <a:solidFill>
                  <a:srgbClr val="000000"/>
                </a:solidFill>
                <a:latin typeface="Arial" pitchFamily="34" charset="0"/>
                <a:ea typeface="ＭＳ Ｐゴシック" charset="0"/>
                <a:cs typeface="Arial" pitchFamily="34" charset="0"/>
              </a:rPr>
              <a:t>interest</a:t>
            </a:r>
          </a:p>
        </p:txBody>
      </p:sp>
      <p:sp>
        <p:nvSpPr>
          <p:cNvPr id="10" name="TextBox 9"/>
          <p:cNvSpPr txBox="1"/>
          <p:nvPr/>
        </p:nvSpPr>
        <p:spPr>
          <a:xfrm>
            <a:off x="6884046" y="1706065"/>
            <a:ext cx="1669047" cy="628121"/>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Gene </a:t>
            </a:r>
            <a:r>
              <a:rPr lang="en-US" sz="1741" b="1" dirty="0" smtClean="0">
                <a:solidFill>
                  <a:srgbClr val="000000"/>
                </a:solidFill>
                <a:latin typeface="Arial" pitchFamily="34" charset="0"/>
                <a:ea typeface="ＭＳ Ｐゴシック" charset="0"/>
                <a:cs typeface="Arial" pitchFamily="34" charset="0"/>
              </a:rPr>
              <a:t>inserted</a:t>
            </a:r>
          </a:p>
          <a:p>
            <a:pPr eaLnBrk="0" hangingPunct="0"/>
            <a:r>
              <a:rPr lang="en-US" sz="1741" b="1" dirty="0" smtClean="0">
                <a:solidFill>
                  <a:srgbClr val="000000"/>
                </a:solidFill>
                <a:latin typeface="Arial" pitchFamily="34" charset="0"/>
                <a:ea typeface="ＭＳ Ｐゴシック" charset="0"/>
                <a:cs typeface="Arial" pitchFamily="34" charset="0"/>
              </a:rPr>
              <a:t>Into plasmid</a:t>
            </a:r>
            <a:endParaRPr lang="en-US" sz="1741" b="1" dirty="0">
              <a:solidFill>
                <a:srgbClr val="000000"/>
              </a:solidFill>
              <a:latin typeface="Arial" pitchFamily="34" charset="0"/>
              <a:ea typeface="ＭＳ Ｐゴシック" charset="0"/>
              <a:cs typeface="Arial" pitchFamily="34" charset="0"/>
            </a:endParaRPr>
          </a:p>
        </p:txBody>
      </p:sp>
      <p:sp>
        <p:nvSpPr>
          <p:cNvPr id="11" name="TextBox 10"/>
          <p:cNvSpPr txBox="1"/>
          <p:nvPr/>
        </p:nvSpPr>
        <p:spPr>
          <a:xfrm>
            <a:off x="6905200" y="2861477"/>
            <a:ext cx="1920719" cy="628121"/>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Plasmid put into</a:t>
            </a:r>
          </a:p>
          <a:p>
            <a:pPr eaLnBrk="0" hangingPunct="0"/>
            <a:r>
              <a:rPr lang="en-US" sz="1741" b="1" dirty="0">
                <a:solidFill>
                  <a:srgbClr val="000000"/>
                </a:solidFill>
                <a:latin typeface="Arial" pitchFamily="34" charset="0"/>
                <a:ea typeface="ＭＳ Ｐゴシック" charset="0"/>
                <a:cs typeface="Arial" pitchFamily="34" charset="0"/>
              </a:rPr>
              <a:t>bacterial cell</a:t>
            </a:r>
          </a:p>
        </p:txBody>
      </p:sp>
      <p:sp>
        <p:nvSpPr>
          <p:cNvPr id="12" name="TextBox 11"/>
          <p:cNvSpPr txBox="1"/>
          <p:nvPr/>
        </p:nvSpPr>
        <p:spPr>
          <a:xfrm>
            <a:off x="6894161" y="4407233"/>
            <a:ext cx="2018501" cy="823302"/>
          </a:xfrm>
          <a:prstGeom prst="rect">
            <a:avLst/>
          </a:prstGeom>
          <a:noFill/>
        </p:spPr>
        <p:txBody>
          <a:bodyPr wrap="none" rtlCol="0">
            <a:spAutoFit/>
          </a:bodyPr>
          <a:lstStyle/>
          <a:p>
            <a:pPr eaLnBrk="0" hangingPunct="0">
              <a:lnSpc>
                <a:spcPts val="1865"/>
              </a:lnSpc>
            </a:pPr>
            <a:r>
              <a:rPr lang="en-US" sz="1741" b="1" dirty="0">
                <a:solidFill>
                  <a:srgbClr val="000000"/>
                </a:solidFill>
                <a:latin typeface="Arial" pitchFamily="34" charset="0"/>
                <a:ea typeface="ＭＳ Ｐゴシック" charset="0"/>
                <a:cs typeface="Arial" pitchFamily="34" charset="0"/>
              </a:rPr>
              <a:t>Host cell </a:t>
            </a:r>
            <a:r>
              <a:rPr lang="en-US" sz="1741" b="1" dirty="0" smtClean="0">
                <a:solidFill>
                  <a:srgbClr val="000000"/>
                </a:solidFill>
                <a:latin typeface="Arial" pitchFamily="34" charset="0"/>
                <a:ea typeface="ＭＳ Ｐゴシック" charset="0"/>
                <a:cs typeface="Arial" pitchFamily="34" charset="0"/>
              </a:rPr>
              <a:t>grown</a:t>
            </a:r>
          </a:p>
          <a:p>
            <a:pPr eaLnBrk="0" hangingPunct="0">
              <a:lnSpc>
                <a:spcPts val="1865"/>
              </a:lnSpc>
            </a:pPr>
            <a:r>
              <a:rPr lang="en-US" sz="1741" b="1" dirty="0" smtClean="0">
                <a:solidFill>
                  <a:srgbClr val="000000"/>
                </a:solidFill>
                <a:latin typeface="Arial" pitchFamily="34" charset="0"/>
                <a:ea typeface="ＭＳ Ｐゴシック" charset="0"/>
                <a:cs typeface="Arial" pitchFamily="34" charset="0"/>
              </a:rPr>
              <a:t>In culture </a:t>
            </a:r>
            <a:r>
              <a:rPr lang="en-US" sz="1741" b="1" dirty="0">
                <a:solidFill>
                  <a:srgbClr val="000000"/>
                </a:solidFill>
                <a:latin typeface="Arial" pitchFamily="34" charset="0"/>
                <a:ea typeface="ＭＳ Ｐゴシック" charset="0"/>
                <a:cs typeface="Arial" pitchFamily="34" charset="0"/>
              </a:rPr>
              <a:t>to </a:t>
            </a:r>
            <a:r>
              <a:rPr lang="en-US" sz="1741" b="1" dirty="0" smtClean="0">
                <a:solidFill>
                  <a:srgbClr val="000000"/>
                </a:solidFill>
                <a:latin typeface="Arial" pitchFamily="34" charset="0"/>
                <a:ea typeface="ＭＳ Ｐゴシック" charset="0"/>
                <a:cs typeface="Arial" pitchFamily="34" charset="0"/>
              </a:rPr>
              <a:t>form</a:t>
            </a:r>
          </a:p>
          <a:p>
            <a:pPr eaLnBrk="0" hangingPunct="0">
              <a:lnSpc>
                <a:spcPts val="1865"/>
              </a:lnSpc>
            </a:pPr>
            <a:r>
              <a:rPr lang="en-US" sz="1741" b="1" dirty="0" smtClean="0">
                <a:solidFill>
                  <a:srgbClr val="000000"/>
                </a:solidFill>
                <a:latin typeface="Arial" pitchFamily="34" charset="0"/>
                <a:ea typeface="ＭＳ Ｐゴシック" charset="0"/>
                <a:cs typeface="Arial" pitchFamily="34" charset="0"/>
              </a:rPr>
              <a:t>a clone of </a:t>
            </a:r>
            <a:r>
              <a:rPr lang="en-US" sz="1741" b="1" dirty="0">
                <a:solidFill>
                  <a:srgbClr val="000000"/>
                </a:solidFill>
                <a:latin typeface="Arial" pitchFamily="34" charset="0"/>
                <a:ea typeface="ＭＳ Ｐゴシック" charset="0"/>
                <a:cs typeface="Arial" pitchFamily="34" charset="0"/>
              </a:rPr>
              <a:t>cells</a:t>
            </a:r>
          </a:p>
        </p:txBody>
      </p:sp>
      <p:sp>
        <p:nvSpPr>
          <p:cNvPr id="14" name="TextBox 13"/>
          <p:cNvSpPr txBox="1"/>
          <p:nvPr/>
        </p:nvSpPr>
        <p:spPr>
          <a:xfrm>
            <a:off x="4751289" y="2343438"/>
            <a:ext cx="2396554" cy="628121"/>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DNA of </a:t>
            </a:r>
            <a:r>
              <a:rPr lang="en-US" sz="1741" b="1" dirty="0" smtClean="0">
                <a:solidFill>
                  <a:srgbClr val="000000"/>
                </a:solidFill>
                <a:latin typeface="Arial" pitchFamily="34" charset="0"/>
                <a:ea typeface="ＭＳ Ｐゴシック" charset="0"/>
                <a:cs typeface="Arial" pitchFamily="34" charset="0"/>
              </a:rPr>
              <a:t>chromosome</a:t>
            </a:r>
          </a:p>
          <a:p>
            <a:pPr eaLnBrk="0" hangingPunct="0"/>
            <a:r>
              <a:rPr lang="en-US" sz="1741" b="1" dirty="0" smtClean="0">
                <a:solidFill>
                  <a:srgbClr val="000000"/>
                </a:solidFill>
                <a:latin typeface="Arial" pitchFamily="34" charset="0"/>
                <a:ea typeface="ＭＳ Ｐゴシック" charset="0"/>
                <a:cs typeface="Arial" pitchFamily="34" charset="0"/>
              </a:rPr>
              <a:t>(“</a:t>
            </a:r>
            <a:r>
              <a:rPr lang="en-US" sz="1741" b="1" dirty="0">
                <a:solidFill>
                  <a:srgbClr val="000000"/>
                </a:solidFill>
                <a:latin typeface="Arial" pitchFamily="34" charset="0"/>
                <a:ea typeface="ＭＳ Ｐゴシック" charset="0"/>
                <a:cs typeface="Arial" pitchFamily="34" charset="0"/>
              </a:rPr>
              <a:t>foreign” DNA)</a:t>
            </a:r>
          </a:p>
        </p:txBody>
      </p:sp>
      <p:sp>
        <p:nvSpPr>
          <p:cNvPr id="24" name="TextBox 23"/>
          <p:cNvSpPr txBox="1"/>
          <p:nvPr/>
        </p:nvSpPr>
        <p:spPr>
          <a:xfrm>
            <a:off x="3423495" y="591705"/>
            <a:ext cx="2366353" cy="628121"/>
          </a:xfrm>
          <a:prstGeom prst="rect">
            <a:avLst/>
          </a:prstGeom>
          <a:noFill/>
        </p:spPr>
        <p:txBody>
          <a:bodyPr wrap="none" rtlCol="0">
            <a:spAutoFit/>
          </a:bodyPr>
          <a:lstStyle/>
          <a:p>
            <a:pPr eaLnBrk="0" hangingPunct="0"/>
            <a:r>
              <a:rPr lang="en-US" sz="1741" b="1" dirty="0">
                <a:solidFill>
                  <a:srgbClr val="000000"/>
                </a:solidFill>
                <a:latin typeface="Arial" pitchFamily="34" charset="0"/>
                <a:ea typeface="ＭＳ Ｐゴシック" charset="0"/>
                <a:cs typeface="Arial" pitchFamily="34" charset="0"/>
              </a:rPr>
              <a:t>Cell containing gene</a:t>
            </a:r>
          </a:p>
          <a:p>
            <a:pPr eaLnBrk="0" hangingPunct="0"/>
            <a:r>
              <a:rPr lang="en-US" sz="1741" b="1" dirty="0">
                <a:solidFill>
                  <a:srgbClr val="000000"/>
                </a:solidFill>
                <a:latin typeface="Arial" pitchFamily="34" charset="0"/>
                <a:ea typeface="ＭＳ Ｐゴシック" charset="0"/>
                <a:cs typeface="Arial" pitchFamily="34" charset="0"/>
              </a:rPr>
              <a:t>of interest</a:t>
            </a:r>
          </a:p>
        </p:txBody>
      </p:sp>
      <p:sp>
        <p:nvSpPr>
          <p:cNvPr id="2" name="Freeform 1"/>
          <p:cNvSpPr/>
          <p:nvPr/>
        </p:nvSpPr>
        <p:spPr>
          <a:xfrm>
            <a:off x="6703219" y="1812131"/>
            <a:ext cx="88106" cy="97632"/>
          </a:xfrm>
          <a:custGeom>
            <a:avLst/>
            <a:gdLst>
              <a:gd name="connsiteX0" fmla="*/ 66675 w 88106"/>
              <a:gd name="connsiteY0" fmla="*/ 97632 h 97632"/>
              <a:gd name="connsiteX1" fmla="*/ 66675 w 88106"/>
              <a:gd name="connsiteY1" fmla="*/ 97632 h 97632"/>
              <a:gd name="connsiteX2" fmla="*/ 50006 w 88106"/>
              <a:gd name="connsiteY2" fmla="*/ 85725 h 97632"/>
              <a:gd name="connsiteX3" fmla="*/ 45244 w 88106"/>
              <a:gd name="connsiteY3" fmla="*/ 78582 h 97632"/>
              <a:gd name="connsiteX4" fmla="*/ 38100 w 88106"/>
              <a:gd name="connsiteY4" fmla="*/ 69057 h 97632"/>
              <a:gd name="connsiteX5" fmla="*/ 28575 w 88106"/>
              <a:gd name="connsiteY5" fmla="*/ 54769 h 97632"/>
              <a:gd name="connsiteX6" fmla="*/ 23812 w 88106"/>
              <a:gd name="connsiteY6" fmla="*/ 40482 h 97632"/>
              <a:gd name="connsiteX7" fmla="*/ 14287 w 88106"/>
              <a:gd name="connsiteY7" fmla="*/ 23813 h 97632"/>
              <a:gd name="connsiteX8" fmla="*/ 11906 w 88106"/>
              <a:gd name="connsiteY8" fmla="*/ 16669 h 97632"/>
              <a:gd name="connsiteX9" fmla="*/ 0 w 88106"/>
              <a:gd name="connsiteY9" fmla="*/ 0 h 97632"/>
              <a:gd name="connsiteX10" fmla="*/ 88106 w 88106"/>
              <a:gd name="connsiteY10" fmla="*/ 95250 h 97632"/>
              <a:gd name="connsiteX11" fmla="*/ 69056 w 88106"/>
              <a:gd name="connsiteY11" fmla="*/ 88107 h 97632"/>
              <a:gd name="connsiteX12" fmla="*/ 52387 w 88106"/>
              <a:gd name="connsiteY12" fmla="*/ 73819 h 97632"/>
              <a:gd name="connsiteX13" fmla="*/ 45244 w 88106"/>
              <a:gd name="connsiteY13" fmla="*/ 71438 h 97632"/>
              <a:gd name="connsiteX14" fmla="*/ 38100 w 88106"/>
              <a:gd name="connsiteY14" fmla="*/ 57150 h 97632"/>
              <a:gd name="connsiteX15" fmla="*/ 26194 w 88106"/>
              <a:gd name="connsiteY15" fmla="*/ 38100 h 97632"/>
              <a:gd name="connsiteX16" fmla="*/ 26194 w 88106"/>
              <a:gd name="connsiteY16" fmla="*/ 35719 h 9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106" h="97632">
                <a:moveTo>
                  <a:pt x="66675" y="97632"/>
                </a:moveTo>
                <a:lnTo>
                  <a:pt x="66675" y="97632"/>
                </a:lnTo>
                <a:cubicBezTo>
                  <a:pt x="61119" y="93663"/>
                  <a:pt x="55110" y="90262"/>
                  <a:pt x="50006" y="85725"/>
                </a:cubicBezTo>
                <a:cubicBezTo>
                  <a:pt x="47867" y="83824"/>
                  <a:pt x="46907" y="80911"/>
                  <a:pt x="45244" y="78582"/>
                </a:cubicBezTo>
                <a:cubicBezTo>
                  <a:pt x="42937" y="75352"/>
                  <a:pt x="40376" y="72308"/>
                  <a:pt x="38100" y="69057"/>
                </a:cubicBezTo>
                <a:cubicBezTo>
                  <a:pt x="34818" y="64368"/>
                  <a:pt x="30385" y="60199"/>
                  <a:pt x="28575" y="54769"/>
                </a:cubicBezTo>
                <a:cubicBezTo>
                  <a:pt x="26987" y="50007"/>
                  <a:pt x="26596" y="44659"/>
                  <a:pt x="23812" y="40482"/>
                </a:cubicBezTo>
                <a:cubicBezTo>
                  <a:pt x="19031" y="33310"/>
                  <a:pt x="17911" y="32269"/>
                  <a:pt x="14287" y="23813"/>
                </a:cubicBezTo>
                <a:cubicBezTo>
                  <a:pt x="13298" y="21506"/>
                  <a:pt x="13125" y="18863"/>
                  <a:pt x="11906" y="16669"/>
                </a:cubicBezTo>
                <a:cubicBezTo>
                  <a:pt x="5566" y="5258"/>
                  <a:pt x="5680" y="5683"/>
                  <a:pt x="0" y="0"/>
                </a:cubicBezTo>
                <a:lnTo>
                  <a:pt x="88106" y="95250"/>
                </a:lnTo>
                <a:cubicBezTo>
                  <a:pt x="81756" y="92869"/>
                  <a:pt x="75230" y="90913"/>
                  <a:pt x="69056" y="88107"/>
                </a:cubicBezTo>
                <a:cubicBezTo>
                  <a:pt x="58967" y="83521"/>
                  <a:pt x="62695" y="81182"/>
                  <a:pt x="52387" y="73819"/>
                </a:cubicBezTo>
                <a:cubicBezTo>
                  <a:pt x="50345" y="72360"/>
                  <a:pt x="47625" y="72232"/>
                  <a:pt x="45244" y="71438"/>
                </a:cubicBezTo>
                <a:cubicBezTo>
                  <a:pt x="42295" y="62593"/>
                  <a:pt x="43869" y="65227"/>
                  <a:pt x="38100" y="57150"/>
                </a:cubicBezTo>
                <a:cubicBezTo>
                  <a:pt x="31585" y="48029"/>
                  <a:pt x="30263" y="48274"/>
                  <a:pt x="26194" y="38100"/>
                </a:cubicBezTo>
                <a:cubicBezTo>
                  <a:pt x="25899" y="37363"/>
                  <a:pt x="26194" y="36513"/>
                  <a:pt x="26194" y="35719"/>
                </a:cubicBezTo>
              </a:path>
            </a:pathLst>
          </a:custGeom>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nvGrpSpPr>
          <p:cNvPr id="3" name="Group 2"/>
          <p:cNvGrpSpPr/>
          <p:nvPr/>
        </p:nvGrpSpPr>
        <p:grpSpPr>
          <a:xfrm>
            <a:off x="6619231" y="4425176"/>
            <a:ext cx="304800" cy="304800"/>
            <a:chOff x="6625581" y="4402951"/>
            <a:chExt cx="304800" cy="304800"/>
          </a:xfrm>
        </p:grpSpPr>
        <p:sp>
          <p:nvSpPr>
            <p:cNvPr id="60" name="Oval 59"/>
            <p:cNvSpPr/>
            <p:nvPr/>
          </p:nvSpPr>
          <p:spPr>
            <a:xfrm>
              <a:off x="6625581" y="4402951"/>
              <a:ext cx="304800" cy="3048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b="1">
                <a:solidFill>
                  <a:srgbClr val="FFFFFF"/>
                </a:solidFill>
              </a:endParaRPr>
            </a:p>
          </p:txBody>
        </p:sp>
        <p:sp>
          <p:nvSpPr>
            <p:cNvPr id="61" name="TextBox 60"/>
            <p:cNvSpPr txBox="1"/>
            <p:nvPr/>
          </p:nvSpPr>
          <p:spPr>
            <a:xfrm>
              <a:off x="6713861" y="4416852"/>
              <a:ext cx="128240" cy="276999"/>
            </a:xfrm>
            <a:prstGeom prst="rect">
              <a:avLst/>
            </a:prstGeom>
            <a:noFill/>
          </p:spPr>
          <p:txBody>
            <a:bodyPr wrap="none" lIns="0" tIns="0" rIns="0" bIns="0" rtlCol="0">
              <a:spAutoFit/>
            </a:bodyPr>
            <a:lstStyle/>
            <a:p>
              <a:pPr algn="ctr" eaLnBrk="0" hangingPunct="0"/>
              <a:r>
                <a:rPr lang="en-US" sz="1800" b="1" dirty="0" smtClean="0">
                  <a:solidFill>
                    <a:srgbClr val="FFFFFF"/>
                  </a:solidFill>
                  <a:latin typeface="Arial" pitchFamily="34" charset="0"/>
                  <a:ea typeface="ＭＳ Ｐゴシック" charset="0"/>
                  <a:cs typeface="Arial" pitchFamily="34" charset="0"/>
                </a:rPr>
                <a:t>3</a:t>
              </a:r>
              <a:endParaRPr lang="en-US" sz="1800" b="1" dirty="0">
                <a:solidFill>
                  <a:srgbClr val="FFFFFF"/>
                </a:solidFill>
                <a:latin typeface="Arial" pitchFamily="34" charset="0"/>
                <a:ea typeface="ＭＳ Ｐゴシック" charset="0"/>
                <a:cs typeface="Arial" pitchFamily="34" charset="0"/>
              </a:endParaRPr>
            </a:p>
          </p:txBody>
        </p:sp>
      </p:grpSp>
      <p:sp>
        <p:nvSpPr>
          <p:cNvPr id="62" name="Freeform 61"/>
          <p:cNvSpPr/>
          <p:nvPr/>
        </p:nvSpPr>
        <p:spPr>
          <a:xfrm>
            <a:off x="1352550" y="1466850"/>
            <a:ext cx="0" cy="330994"/>
          </a:xfrm>
          <a:custGeom>
            <a:avLst/>
            <a:gdLst>
              <a:gd name="connsiteX0" fmla="*/ 0 w 0"/>
              <a:gd name="connsiteY0" fmla="*/ 330994 h 330994"/>
              <a:gd name="connsiteX1" fmla="*/ 0 w 0"/>
              <a:gd name="connsiteY1" fmla="*/ 0 h 330994"/>
            </a:gdLst>
            <a:ahLst/>
            <a:cxnLst>
              <a:cxn ang="0">
                <a:pos x="connsiteX0" y="connsiteY0"/>
              </a:cxn>
              <a:cxn ang="0">
                <a:pos x="connsiteX1" y="connsiteY1"/>
              </a:cxn>
            </a:cxnLst>
            <a:rect l="l" t="t" r="r" b="b"/>
            <a:pathLst>
              <a:path h="330994">
                <a:moveTo>
                  <a:pt x="0" y="330994"/>
                </a:moveTo>
                <a:lnTo>
                  <a:pt x="0" y="0"/>
                </a:lnTo>
              </a:path>
            </a:pathLst>
          </a:custGeom>
          <a:ln w="12700" cap="flat" cmpd="sng">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63" name="Freeform 62"/>
          <p:cNvSpPr/>
          <p:nvPr/>
        </p:nvSpPr>
        <p:spPr>
          <a:xfrm>
            <a:off x="2026439" y="1390650"/>
            <a:ext cx="0" cy="402431"/>
          </a:xfrm>
          <a:custGeom>
            <a:avLst/>
            <a:gdLst>
              <a:gd name="connsiteX0" fmla="*/ 0 w 0"/>
              <a:gd name="connsiteY0" fmla="*/ 402431 h 402431"/>
              <a:gd name="connsiteX1" fmla="*/ 0 w 0"/>
              <a:gd name="connsiteY1" fmla="*/ 0 h 402431"/>
            </a:gdLst>
            <a:ahLst/>
            <a:cxnLst>
              <a:cxn ang="0">
                <a:pos x="connsiteX0" y="connsiteY0"/>
              </a:cxn>
              <a:cxn ang="0">
                <a:pos x="connsiteX1" y="connsiteY1"/>
              </a:cxn>
            </a:cxnLst>
            <a:rect l="l" t="t" r="r" b="b"/>
            <a:pathLst>
              <a:path h="402431">
                <a:moveTo>
                  <a:pt x="0" y="402431"/>
                </a:moveTo>
                <a:lnTo>
                  <a:pt x="0" y="0"/>
                </a:lnTo>
              </a:path>
            </a:pathLst>
          </a:custGeom>
          <a:ln cap="flat" cmpd="sng">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64" name="Freeform 63"/>
          <p:cNvSpPr/>
          <p:nvPr/>
        </p:nvSpPr>
        <p:spPr>
          <a:xfrm>
            <a:off x="5098256" y="1935956"/>
            <a:ext cx="0" cy="452438"/>
          </a:xfrm>
          <a:custGeom>
            <a:avLst/>
            <a:gdLst>
              <a:gd name="connsiteX0" fmla="*/ 0 w 0"/>
              <a:gd name="connsiteY0" fmla="*/ 452438 h 452438"/>
              <a:gd name="connsiteX1" fmla="*/ 0 w 0"/>
              <a:gd name="connsiteY1" fmla="*/ 0 h 452438"/>
            </a:gdLst>
            <a:ahLst/>
            <a:cxnLst>
              <a:cxn ang="0">
                <a:pos x="connsiteX0" y="connsiteY0"/>
              </a:cxn>
              <a:cxn ang="0">
                <a:pos x="connsiteX1" y="connsiteY1"/>
              </a:cxn>
            </a:cxnLst>
            <a:rect l="l" t="t" r="r" b="b"/>
            <a:pathLst>
              <a:path h="452438">
                <a:moveTo>
                  <a:pt x="0" y="452438"/>
                </a:moveTo>
                <a:lnTo>
                  <a:pt x="0" y="0"/>
                </a:lnTo>
              </a:path>
            </a:pathLst>
          </a:custGeom>
          <a:ln w="12700" cap="flat" cmpd="sng">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65" name="Freeform 64"/>
          <p:cNvSpPr/>
          <p:nvPr/>
        </p:nvSpPr>
        <p:spPr>
          <a:xfrm>
            <a:off x="4486275" y="1726406"/>
            <a:ext cx="461963" cy="607219"/>
          </a:xfrm>
          <a:custGeom>
            <a:avLst/>
            <a:gdLst>
              <a:gd name="connsiteX0" fmla="*/ 0 w 461963"/>
              <a:gd name="connsiteY0" fmla="*/ 607219 h 607219"/>
              <a:gd name="connsiteX1" fmla="*/ 461963 w 461963"/>
              <a:gd name="connsiteY1" fmla="*/ 0 h 607219"/>
            </a:gdLst>
            <a:ahLst/>
            <a:cxnLst>
              <a:cxn ang="0">
                <a:pos x="connsiteX0" y="connsiteY0"/>
              </a:cxn>
              <a:cxn ang="0">
                <a:pos x="connsiteX1" y="connsiteY1"/>
              </a:cxn>
            </a:cxnLst>
            <a:rect l="l" t="t" r="r" b="b"/>
            <a:pathLst>
              <a:path w="461963" h="607219">
                <a:moveTo>
                  <a:pt x="0" y="607219"/>
                </a:moveTo>
                <a:lnTo>
                  <a:pt x="461963" y="0"/>
                </a:lnTo>
              </a:path>
            </a:pathLst>
          </a:custGeom>
          <a:ln w="12700" cap="flat" cmpd="sng">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66" name="Freeform 65"/>
          <p:cNvSpPr/>
          <p:nvPr/>
        </p:nvSpPr>
        <p:spPr>
          <a:xfrm>
            <a:off x="3609975" y="1888331"/>
            <a:ext cx="371475" cy="442913"/>
          </a:xfrm>
          <a:custGeom>
            <a:avLst/>
            <a:gdLst>
              <a:gd name="connsiteX0" fmla="*/ 371475 w 371475"/>
              <a:gd name="connsiteY0" fmla="*/ 442913 h 442913"/>
              <a:gd name="connsiteX1" fmla="*/ 0 w 371475"/>
              <a:gd name="connsiteY1" fmla="*/ 0 h 442913"/>
            </a:gdLst>
            <a:ahLst/>
            <a:cxnLst>
              <a:cxn ang="0">
                <a:pos x="connsiteX0" y="connsiteY0"/>
              </a:cxn>
              <a:cxn ang="0">
                <a:pos x="connsiteX1" y="connsiteY1"/>
              </a:cxn>
            </a:cxnLst>
            <a:rect l="l" t="t" r="r" b="b"/>
            <a:pathLst>
              <a:path w="371475" h="442913">
                <a:moveTo>
                  <a:pt x="371475" y="442913"/>
                </a:moveTo>
                <a:lnTo>
                  <a:pt x="0" y="0"/>
                </a:lnTo>
              </a:path>
            </a:pathLst>
          </a:custGeom>
          <a:ln w="12700" cap="flat" cmpd="sng">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grpSp>
        <p:nvGrpSpPr>
          <p:cNvPr id="68" name="Group 67"/>
          <p:cNvGrpSpPr/>
          <p:nvPr/>
        </p:nvGrpSpPr>
        <p:grpSpPr>
          <a:xfrm>
            <a:off x="6616032" y="2907716"/>
            <a:ext cx="304800" cy="304800"/>
            <a:chOff x="6625581" y="4402951"/>
            <a:chExt cx="304800" cy="304800"/>
          </a:xfrm>
        </p:grpSpPr>
        <p:sp>
          <p:nvSpPr>
            <p:cNvPr id="69" name="Oval 68"/>
            <p:cNvSpPr/>
            <p:nvPr/>
          </p:nvSpPr>
          <p:spPr>
            <a:xfrm>
              <a:off x="6625581" y="4402951"/>
              <a:ext cx="304800" cy="3048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b="1">
                <a:solidFill>
                  <a:srgbClr val="FFFFFF"/>
                </a:solidFill>
              </a:endParaRPr>
            </a:p>
          </p:txBody>
        </p:sp>
        <p:sp>
          <p:nvSpPr>
            <p:cNvPr id="70" name="TextBox 69"/>
            <p:cNvSpPr txBox="1"/>
            <p:nvPr/>
          </p:nvSpPr>
          <p:spPr>
            <a:xfrm>
              <a:off x="6713861" y="4416852"/>
              <a:ext cx="128240" cy="276999"/>
            </a:xfrm>
            <a:prstGeom prst="rect">
              <a:avLst/>
            </a:prstGeom>
            <a:noFill/>
          </p:spPr>
          <p:txBody>
            <a:bodyPr wrap="none" lIns="0" tIns="0" rIns="0" bIns="0" rtlCol="0">
              <a:spAutoFit/>
            </a:bodyPr>
            <a:lstStyle/>
            <a:p>
              <a:pPr algn="ctr" eaLnBrk="0" hangingPunct="0"/>
              <a:r>
                <a:rPr lang="en-US" sz="1800" b="1" dirty="0" smtClean="0">
                  <a:solidFill>
                    <a:srgbClr val="FFFFFF"/>
                  </a:solidFill>
                  <a:latin typeface="Arial" pitchFamily="34" charset="0"/>
                  <a:ea typeface="ＭＳ Ｐゴシック" charset="0"/>
                  <a:cs typeface="Arial" pitchFamily="34" charset="0"/>
                </a:rPr>
                <a:t>2</a:t>
              </a:r>
              <a:endParaRPr lang="en-US" sz="1800" b="1" dirty="0">
                <a:solidFill>
                  <a:srgbClr val="FFFFFF"/>
                </a:solidFill>
                <a:latin typeface="Arial" pitchFamily="34" charset="0"/>
                <a:ea typeface="ＭＳ Ｐゴシック" charset="0"/>
                <a:cs typeface="Arial" pitchFamily="34" charset="0"/>
              </a:endParaRPr>
            </a:p>
          </p:txBody>
        </p:sp>
      </p:grpSp>
      <p:grpSp>
        <p:nvGrpSpPr>
          <p:cNvPr id="71" name="Group 70"/>
          <p:cNvGrpSpPr/>
          <p:nvPr/>
        </p:nvGrpSpPr>
        <p:grpSpPr>
          <a:xfrm>
            <a:off x="6616032" y="1745344"/>
            <a:ext cx="304800" cy="304800"/>
            <a:chOff x="6625581" y="4402951"/>
            <a:chExt cx="304800" cy="304800"/>
          </a:xfrm>
        </p:grpSpPr>
        <p:sp>
          <p:nvSpPr>
            <p:cNvPr id="72" name="Oval 71"/>
            <p:cNvSpPr/>
            <p:nvPr/>
          </p:nvSpPr>
          <p:spPr>
            <a:xfrm>
              <a:off x="6625581" y="4402951"/>
              <a:ext cx="304800" cy="3048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b="1">
                <a:solidFill>
                  <a:srgbClr val="FFFFFF"/>
                </a:solidFill>
              </a:endParaRPr>
            </a:p>
          </p:txBody>
        </p:sp>
        <p:sp>
          <p:nvSpPr>
            <p:cNvPr id="73" name="TextBox 72"/>
            <p:cNvSpPr txBox="1"/>
            <p:nvPr/>
          </p:nvSpPr>
          <p:spPr>
            <a:xfrm>
              <a:off x="6713861" y="4416852"/>
              <a:ext cx="128240" cy="276999"/>
            </a:xfrm>
            <a:prstGeom prst="rect">
              <a:avLst/>
            </a:prstGeom>
            <a:noFill/>
          </p:spPr>
          <p:txBody>
            <a:bodyPr wrap="none" lIns="0" tIns="0" rIns="0" bIns="0" rtlCol="0">
              <a:spAutoFit/>
            </a:bodyPr>
            <a:lstStyle/>
            <a:p>
              <a:pPr algn="ctr" eaLnBrk="0" hangingPunct="0"/>
              <a:r>
                <a:rPr lang="en-US" sz="1800" b="1" dirty="0" smtClean="0">
                  <a:solidFill>
                    <a:srgbClr val="FFFFFF"/>
                  </a:solidFill>
                  <a:latin typeface="Arial" pitchFamily="34" charset="0"/>
                  <a:ea typeface="ＭＳ Ｐゴシック" charset="0"/>
                  <a:cs typeface="Arial" pitchFamily="34" charset="0"/>
                </a:rPr>
                <a:t>1</a:t>
              </a:r>
              <a:endParaRPr lang="en-US" sz="1800" b="1" dirty="0">
                <a:solidFill>
                  <a:srgbClr val="FFFFFF"/>
                </a:solidFill>
                <a:latin typeface="Arial" pitchFamily="34" charset="0"/>
                <a:ea typeface="ＭＳ Ｐゴシック" charset="0"/>
                <a:cs typeface="Arial" pitchFamily="34" charset="0"/>
              </a:endParaRPr>
            </a:p>
          </p:txBody>
        </p:sp>
      </p:gr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 y="713232"/>
            <a:ext cx="8546592" cy="5431536"/>
          </a:xfrm>
          <a:prstGeom prst="rect">
            <a:avLst/>
          </a:prstGeom>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12.3-2</a:t>
            </a:r>
            <a:endParaRPr lang="en-US" sz="1200" dirty="0">
              <a:latin typeface="Arial" charset="0"/>
            </a:endParaRPr>
          </a:p>
        </p:txBody>
      </p:sp>
      <p:sp>
        <p:nvSpPr>
          <p:cNvPr id="2" name="TextBox 1"/>
          <p:cNvSpPr txBox="1"/>
          <p:nvPr/>
        </p:nvSpPr>
        <p:spPr>
          <a:xfrm>
            <a:off x="250371" y="1079341"/>
            <a:ext cx="1444626" cy="636200"/>
          </a:xfrm>
          <a:prstGeom prst="rect">
            <a:avLst/>
          </a:prstGeom>
          <a:noFill/>
        </p:spPr>
        <p:txBody>
          <a:bodyPr wrap="none" rtlCol="0">
            <a:spAutoFit/>
          </a:bodyPr>
          <a:lstStyle/>
          <a:p>
            <a:pPr eaLnBrk="0" hangingPunct="0"/>
            <a:r>
              <a:rPr lang="en-US" sz="1767" b="1" dirty="0">
                <a:solidFill>
                  <a:srgbClr val="000000"/>
                </a:solidFill>
                <a:latin typeface="Arial" pitchFamily="34" charset="0"/>
                <a:ea typeface="ＭＳ Ｐゴシック" charset="0"/>
                <a:cs typeface="Arial" pitchFamily="34" charset="0"/>
              </a:rPr>
              <a:t>Some uses </a:t>
            </a:r>
          </a:p>
          <a:p>
            <a:pPr eaLnBrk="0" hangingPunct="0"/>
            <a:r>
              <a:rPr lang="en-US" sz="1767" b="1" dirty="0">
                <a:solidFill>
                  <a:srgbClr val="000000"/>
                </a:solidFill>
                <a:latin typeface="Arial" pitchFamily="34" charset="0"/>
                <a:ea typeface="ＭＳ Ｐゴシック" charset="0"/>
                <a:cs typeface="Arial" pitchFamily="34" charset="0"/>
              </a:rPr>
              <a:t>of genes</a:t>
            </a:r>
          </a:p>
        </p:txBody>
      </p:sp>
      <p:sp>
        <p:nvSpPr>
          <p:cNvPr id="5" name="TextBox 4"/>
          <p:cNvSpPr txBox="1"/>
          <p:nvPr/>
        </p:nvSpPr>
        <p:spPr>
          <a:xfrm>
            <a:off x="4951915" y="731263"/>
            <a:ext cx="1871025" cy="823302"/>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Clone of cells</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containing the </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gene of interest</a:t>
            </a:r>
          </a:p>
        </p:txBody>
      </p:sp>
      <p:sp>
        <p:nvSpPr>
          <p:cNvPr id="6" name="TextBox 5"/>
          <p:cNvSpPr txBox="1"/>
          <p:nvPr/>
        </p:nvSpPr>
        <p:spPr>
          <a:xfrm>
            <a:off x="6944860" y="1113646"/>
            <a:ext cx="1444626" cy="579646"/>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Some uses </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of proteins</a:t>
            </a:r>
          </a:p>
        </p:txBody>
      </p:sp>
      <p:sp>
        <p:nvSpPr>
          <p:cNvPr id="7" name="TextBox 6"/>
          <p:cNvSpPr txBox="1"/>
          <p:nvPr/>
        </p:nvSpPr>
        <p:spPr>
          <a:xfrm>
            <a:off x="5296211" y="2943890"/>
            <a:ext cx="1595309" cy="1066959"/>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Harvested</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proteins may</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be used</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directly</a:t>
            </a:r>
          </a:p>
        </p:txBody>
      </p:sp>
      <p:sp>
        <p:nvSpPr>
          <p:cNvPr id="8" name="TextBox 7"/>
          <p:cNvSpPr txBox="1"/>
          <p:nvPr/>
        </p:nvSpPr>
        <p:spPr>
          <a:xfrm>
            <a:off x="3680771" y="2707853"/>
            <a:ext cx="1444626" cy="1554272"/>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The gene </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and protein</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of interest</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are isolated</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from the</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bacteria.</a:t>
            </a:r>
          </a:p>
        </p:txBody>
      </p:sp>
      <p:sp>
        <p:nvSpPr>
          <p:cNvPr id="9" name="TextBox 8"/>
          <p:cNvSpPr txBox="1"/>
          <p:nvPr/>
        </p:nvSpPr>
        <p:spPr>
          <a:xfrm>
            <a:off x="1871802" y="2954705"/>
            <a:ext cx="1396536" cy="1066959"/>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Genes may</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be inserted</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into other</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organisms.</a:t>
            </a:r>
          </a:p>
        </p:txBody>
      </p:sp>
      <p:sp>
        <p:nvSpPr>
          <p:cNvPr id="10" name="TextBox 9"/>
          <p:cNvSpPr txBox="1"/>
          <p:nvPr/>
        </p:nvSpPr>
        <p:spPr>
          <a:xfrm>
            <a:off x="250371" y="3409069"/>
            <a:ext cx="1441420" cy="823302"/>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Genes for</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cleaning up</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toxic waste</a:t>
            </a:r>
          </a:p>
        </p:txBody>
      </p:sp>
      <p:sp>
        <p:nvSpPr>
          <p:cNvPr id="11" name="TextBox 10"/>
          <p:cNvSpPr txBox="1"/>
          <p:nvPr/>
        </p:nvSpPr>
        <p:spPr>
          <a:xfrm>
            <a:off x="6919460" y="3409069"/>
            <a:ext cx="1997663" cy="823302"/>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Protein for </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“stone-washing”</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jeans</a:t>
            </a:r>
          </a:p>
        </p:txBody>
      </p:sp>
      <p:sp>
        <p:nvSpPr>
          <p:cNvPr id="12" name="TextBox 11"/>
          <p:cNvSpPr txBox="1"/>
          <p:nvPr/>
        </p:nvSpPr>
        <p:spPr>
          <a:xfrm>
            <a:off x="5701709" y="5355686"/>
            <a:ext cx="1327608" cy="823302"/>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Protein for</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dissolving</a:t>
            </a:r>
          </a:p>
          <a:p>
            <a:pPr eaLnBrk="0" hangingPunct="0">
              <a:lnSpc>
                <a:spcPts val="1893"/>
              </a:lnSpc>
            </a:pPr>
            <a:r>
              <a:rPr lang="en-US" sz="1767" b="1" dirty="0">
                <a:solidFill>
                  <a:srgbClr val="000000"/>
                </a:solidFill>
                <a:latin typeface="Arial" pitchFamily="34" charset="0"/>
                <a:ea typeface="ＭＳ Ｐゴシック" charset="0"/>
                <a:cs typeface="Arial" pitchFamily="34" charset="0"/>
              </a:rPr>
              <a:t>clots</a:t>
            </a:r>
          </a:p>
        </p:txBody>
      </p:sp>
      <p:sp>
        <p:nvSpPr>
          <p:cNvPr id="13" name="TextBox 12"/>
          <p:cNvSpPr txBox="1"/>
          <p:nvPr/>
        </p:nvSpPr>
        <p:spPr>
          <a:xfrm>
            <a:off x="1747569" y="5591784"/>
            <a:ext cx="1645002" cy="579646"/>
          </a:xfrm>
          <a:prstGeom prst="rect">
            <a:avLst/>
          </a:prstGeom>
          <a:noFill/>
        </p:spPr>
        <p:txBody>
          <a:bodyPr wrap="none" rtlCol="0">
            <a:spAutoFit/>
          </a:bodyPr>
          <a:lstStyle/>
          <a:p>
            <a:pPr eaLnBrk="0" hangingPunct="0">
              <a:lnSpc>
                <a:spcPts val="1893"/>
              </a:lnSpc>
            </a:pPr>
            <a:r>
              <a:rPr lang="en-US" sz="1767" b="1" dirty="0">
                <a:solidFill>
                  <a:srgbClr val="000000"/>
                </a:solidFill>
                <a:latin typeface="Arial" pitchFamily="34" charset="0"/>
                <a:ea typeface="ＭＳ Ｐゴシック" charset="0"/>
                <a:cs typeface="Arial" pitchFamily="34" charset="0"/>
              </a:rPr>
              <a:t>Gene for </a:t>
            </a:r>
            <a:r>
              <a:rPr lang="en-US" sz="1767" b="1" dirty="0" smtClean="0">
                <a:solidFill>
                  <a:srgbClr val="000000"/>
                </a:solidFill>
                <a:latin typeface="Arial" pitchFamily="34" charset="0"/>
                <a:ea typeface="ＭＳ Ｐゴシック" charset="0"/>
                <a:cs typeface="Arial" pitchFamily="34" charset="0"/>
              </a:rPr>
              <a:t>pest</a:t>
            </a:r>
          </a:p>
          <a:p>
            <a:pPr eaLnBrk="0" hangingPunct="0">
              <a:lnSpc>
                <a:spcPts val="1893"/>
              </a:lnSpc>
            </a:pPr>
            <a:r>
              <a:rPr lang="en-US" sz="1767" b="1" dirty="0" smtClean="0">
                <a:solidFill>
                  <a:srgbClr val="000000"/>
                </a:solidFill>
                <a:latin typeface="Arial" pitchFamily="34" charset="0"/>
                <a:ea typeface="ＭＳ Ｐゴシック" charset="0"/>
                <a:cs typeface="Arial" pitchFamily="34" charset="0"/>
              </a:rPr>
              <a:t>resistance</a:t>
            </a:r>
            <a:endParaRPr lang="en-US" sz="1767" b="1" dirty="0">
              <a:solidFill>
                <a:srgbClr val="000000"/>
              </a:solidFill>
              <a:latin typeface="Arial" pitchFamily="34" charset="0"/>
              <a:ea typeface="ＭＳ Ｐゴシック" charset="0"/>
              <a:cs typeface="Arial" pitchFamily="34" charset="0"/>
            </a:endParaRPr>
          </a:p>
        </p:txBody>
      </p:sp>
      <p:grpSp>
        <p:nvGrpSpPr>
          <p:cNvPr id="15" name="Group 14"/>
          <p:cNvGrpSpPr/>
          <p:nvPr/>
        </p:nvGrpSpPr>
        <p:grpSpPr>
          <a:xfrm>
            <a:off x="3404546" y="2733949"/>
            <a:ext cx="279400" cy="279400"/>
            <a:chOff x="3595124" y="2853884"/>
            <a:chExt cx="279400" cy="279400"/>
          </a:xfrm>
        </p:grpSpPr>
        <p:sp>
          <p:nvSpPr>
            <p:cNvPr id="4" name="Oval 3"/>
            <p:cNvSpPr/>
            <p:nvPr/>
          </p:nvSpPr>
          <p:spPr bwMode="auto">
            <a:xfrm>
              <a:off x="3595124" y="2853884"/>
              <a:ext cx="279400" cy="2794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4" name="TextBox 13"/>
            <p:cNvSpPr txBox="1"/>
            <p:nvPr/>
          </p:nvSpPr>
          <p:spPr>
            <a:xfrm>
              <a:off x="3677917" y="2870474"/>
              <a:ext cx="113814" cy="246221"/>
            </a:xfrm>
            <a:prstGeom prst="rect">
              <a:avLst/>
            </a:prstGeom>
            <a:noFill/>
          </p:spPr>
          <p:txBody>
            <a:bodyPr wrap="none" lIns="0" tIns="0" rIns="0" bIns="0" rtlCol="0">
              <a:spAutoFit/>
            </a:bodyPr>
            <a:lstStyle/>
            <a:p>
              <a:pPr algn="ctr" eaLnBrk="0" hangingPunct="0"/>
              <a:r>
                <a:rPr lang="en-US" sz="1600" b="1" dirty="0" smtClean="0">
                  <a:solidFill>
                    <a:srgbClr val="FFFFFF"/>
                  </a:solidFill>
                  <a:latin typeface="Arial" pitchFamily="34" charset="0"/>
                  <a:ea typeface="ＭＳ Ｐゴシック" charset="0"/>
                  <a:cs typeface="Arial" pitchFamily="34" charset="0"/>
                </a:rPr>
                <a:t>4</a:t>
              </a:r>
              <a:endParaRPr lang="en-US" sz="1600" b="1" dirty="0">
                <a:solidFill>
                  <a:srgbClr val="FFFFFF"/>
                </a:solidFill>
                <a:latin typeface="Arial" pitchFamily="34" charset="0"/>
                <a:ea typeface="ＭＳ Ｐゴシック" charset="0"/>
                <a:cs typeface="Arial" pitchFamily="34" charset="0"/>
              </a:endParaRPr>
            </a:p>
          </p:txBody>
        </p:sp>
      </p:gr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0" y="131763"/>
            <a:ext cx="8543925" cy="958850"/>
          </a:xfrm>
        </p:spPr>
        <p:txBody>
          <a:bodyPr/>
          <a:lstStyle/>
          <a:p>
            <a:r>
              <a:rPr lang="en-US" smtClean="0"/>
              <a:t>Cutting and Pasting DNA with Restriction Enzymes</a:t>
            </a:r>
            <a:endParaRPr lang="en-US" dirty="0" smtClean="0"/>
          </a:p>
        </p:txBody>
      </p:sp>
      <p:sp>
        <p:nvSpPr>
          <p:cNvPr id="83971" name="Rectangle 3"/>
          <p:cNvSpPr>
            <a:spLocks noGrp="1" noChangeArrowheads="1"/>
          </p:cNvSpPr>
          <p:nvPr>
            <p:ph idx="4294967295"/>
          </p:nvPr>
        </p:nvSpPr>
        <p:spPr>
          <a:xfrm>
            <a:off x="0" y="1227138"/>
            <a:ext cx="8543925" cy="4949825"/>
          </a:xfrm>
        </p:spPr>
        <p:txBody>
          <a:bodyPr/>
          <a:lstStyle/>
          <a:p>
            <a:r>
              <a:rPr lang="en-US" dirty="0" smtClean="0"/>
              <a:t>Recombinant DNA is produced by combining two ingredients:</a:t>
            </a:r>
          </a:p>
          <a:p>
            <a:pPr marL="971550" lvl="1" indent="-514350">
              <a:buFont typeface="+mj-lt"/>
              <a:buAutoNum type="arabicPeriod"/>
            </a:pPr>
            <a:r>
              <a:rPr lang="en-US" dirty="0" smtClean="0"/>
              <a:t>a bacterial plasmid and </a:t>
            </a:r>
          </a:p>
          <a:p>
            <a:pPr marL="971550" lvl="1" indent="-514350">
              <a:buFont typeface="+mj-lt"/>
              <a:buAutoNum type="arabicPeriod"/>
            </a:pPr>
            <a:r>
              <a:rPr lang="en-US" dirty="0" smtClean="0"/>
              <a:t>the gene of interest.</a:t>
            </a:r>
          </a:p>
          <a:p>
            <a:r>
              <a:rPr lang="en-US" dirty="0" smtClean="0"/>
              <a:t>To understand how these DNA molecules are spliced together, you need to learn how enzymes cut and paste DNA. </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0" y="131763"/>
            <a:ext cx="8543925" cy="958850"/>
          </a:xfrm>
        </p:spPr>
        <p:txBody>
          <a:bodyPr/>
          <a:lstStyle/>
          <a:p>
            <a:r>
              <a:rPr lang="en-US" dirty="0" smtClean="0"/>
              <a:t>Cutting and Pasting DNA with Restriction Enzymes</a:t>
            </a:r>
          </a:p>
        </p:txBody>
      </p:sp>
      <p:sp>
        <p:nvSpPr>
          <p:cNvPr id="83971" name="Rectangle 3"/>
          <p:cNvSpPr>
            <a:spLocks noGrp="1" noChangeArrowheads="1"/>
          </p:cNvSpPr>
          <p:nvPr>
            <p:ph idx="4294967295"/>
          </p:nvPr>
        </p:nvSpPr>
        <p:spPr>
          <a:xfrm>
            <a:off x="0" y="1227138"/>
            <a:ext cx="8543925" cy="4949825"/>
          </a:xfrm>
        </p:spPr>
        <p:txBody>
          <a:bodyPr/>
          <a:lstStyle/>
          <a:p>
            <a:pPr>
              <a:spcBef>
                <a:spcPts val="600"/>
              </a:spcBef>
              <a:spcAft>
                <a:spcPts val="600"/>
              </a:spcAft>
            </a:pPr>
            <a:r>
              <a:rPr lang="en-US" dirty="0" smtClean="0"/>
              <a:t>The cutting tools used for making recombinant DNA are bacterial enzymes called </a:t>
            </a:r>
            <a:r>
              <a:rPr lang="en-US" b="1" dirty="0" smtClean="0"/>
              <a:t>restriction enzymes</a:t>
            </a:r>
            <a:r>
              <a:rPr lang="en-US" dirty="0" smtClean="0"/>
              <a:t>.</a:t>
            </a:r>
          </a:p>
          <a:p>
            <a:pPr lvl="1">
              <a:spcBef>
                <a:spcPts val="400"/>
              </a:spcBef>
              <a:spcAft>
                <a:spcPts val="400"/>
              </a:spcAft>
            </a:pPr>
            <a:r>
              <a:rPr lang="en-US" dirty="0" smtClean="0"/>
              <a:t>The DNA sequence recognized by a particular restriction enzyme is called a </a:t>
            </a:r>
            <a:r>
              <a:rPr lang="en-US" b="1" dirty="0" smtClean="0"/>
              <a:t>restriction site</a:t>
            </a:r>
            <a:r>
              <a:rPr lang="en-US" dirty="0" smtClean="0"/>
              <a:t>. </a:t>
            </a:r>
          </a:p>
          <a:p>
            <a:pPr lvl="1">
              <a:spcBef>
                <a:spcPts val="400"/>
              </a:spcBef>
              <a:spcAft>
                <a:spcPts val="400"/>
              </a:spcAft>
            </a:pPr>
            <a:r>
              <a:rPr lang="en-US" dirty="0" smtClean="0"/>
              <a:t>After a restriction enzyme binds to its restriction site, it cuts the two strands of the DNA by breaking chemical bonds at specific points within the sequence, like a pair of highly specific molecular scissors.</a:t>
            </a:r>
          </a:p>
          <a:p>
            <a:pPr lvl="1">
              <a:spcBef>
                <a:spcPts val="400"/>
              </a:spcBef>
              <a:spcAft>
                <a:spcPts val="400"/>
              </a:spcAft>
            </a:pPr>
            <a:r>
              <a:rPr lang="en-US" dirty="0" smtClean="0"/>
              <a:t>The top of </a:t>
            </a:r>
            <a:r>
              <a:rPr lang="en-US" b="1" dirty="0" smtClean="0"/>
              <a:t>Figure 12.4</a:t>
            </a:r>
            <a:r>
              <a:rPr lang="en-US" dirty="0" smtClean="0"/>
              <a:t> shows a piece of DNA (blue) that contains one restriction site for a particular restriction enzyme.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8543925" cy="958850"/>
          </a:xfrm>
        </p:spPr>
        <p:txBody>
          <a:bodyPr/>
          <a:lstStyle/>
          <a:p>
            <a:r>
              <a:rPr lang="en-US" dirty="0" smtClean="0"/>
              <a:t>Animation: Restriction Enzymes</a:t>
            </a:r>
            <a:endParaRPr lang="en-US" dirty="0"/>
          </a:p>
        </p:txBody>
      </p:sp>
      <p:pic>
        <p:nvPicPr>
          <p:cNvPr id="4" name="12_09RestrictionEnzymes_A.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7194900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sathish.m\Desktop\OUT\12_04CutPasteDNA_1-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8" y="203994"/>
            <a:ext cx="7070725" cy="64500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12.4-s1</a:t>
            </a:r>
            <a:endParaRPr lang="en-US" sz="1200" dirty="0">
              <a:latin typeface="Arial" charset="0"/>
            </a:endParaRPr>
          </a:p>
        </p:txBody>
      </p:sp>
      <p:sp>
        <p:nvSpPr>
          <p:cNvPr id="14" name="TextBox 13"/>
          <p:cNvSpPr txBox="1"/>
          <p:nvPr/>
        </p:nvSpPr>
        <p:spPr>
          <a:xfrm>
            <a:off x="1089978" y="211614"/>
            <a:ext cx="3911327"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Recognition site (recognition sequence)</a:t>
            </a:r>
          </a:p>
          <a:p>
            <a:pPr eaLnBrk="0" hangingPunct="0"/>
            <a:r>
              <a:rPr lang="en-US" sz="1600" b="1" dirty="0">
                <a:solidFill>
                  <a:srgbClr val="000000"/>
                </a:solidFill>
                <a:latin typeface="Arial" pitchFamily="34" charset="0"/>
                <a:ea typeface="ＭＳ Ｐゴシック" charset="0"/>
                <a:cs typeface="Arial" pitchFamily="34" charset="0"/>
              </a:rPr>
              <a:t>for a restriction enzyme</a:t>
            </a:r>
          </a:p>
        </p:txBody>
      </p:sp>
      <p:sp>
        <p:nvSpPr>
          <p:cNvPr id="15" name="TextBox 14"/>
          <p:cNvSpPr txBox="1"/>
          <p:nvPr/>
        </p:nvSpPr>
        <p:spPr>
          <a:xfrm>
            <a:off x="1512898" y="925037"/>
            <a:ext cx="2856936"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A restriction enzyme cuts the</a:t>
            </a:r>
          </a:p>
          <a:p>
            <a:pPr eaLnBrk="0" hangingPunct="0"/>
            <a:r>
              <a:rPr lang="en-US" sz="1600" b="1" dirty="0">
                <a:solidFill>
                  <a:srgbClr val="000000"/>
                </a:solidFill>
                <a:latin typeface="Arial" pitchFamily="34" charset="0"/>
                <a:ea typeface="ＭＳ Ｐゴシック" charset="0"/>
                <a:cs typeface="Arial" pitchFamily="34" charset="0"/>
              </a:rPr>
              <a:t>DNA into fragments.</a:t>
            </a:r>
          </a:p>
        </p:txBody>
      </p:sp>
      <p:sp>
        <p:nvSpPr>
          <p:cNvPr id="16" name="TextBox 15"/>
          <p:cNvSpPr txBox="1"/>
          <p:nvPr/>
        </p:nvSpPr>
        <p:spPr>
          <a:xfrm>
            <a:off x="6592899" y="284007"/>
            <a:ext cx="442429"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DNA</a:t>
            </a:r>
          </a:p>
        </p:txBody>
      </p:sp>
      <p:sp>
        <p:nvSpPr>
          <p:cNvPr id="17" name="TextBox 16"/>
          <p:cNvSpPr txBox="1"/>
          <p:nvPr/>
        </p:nvSpPr>
        <p:spPr>
          <a:xfrm>
            <a:off x="7016767" y="905984"/>
            <a:ext cx="1072409"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Restriction</a:t>
            </a:r>
          </a:p>
          <a:p>
            <a:pPr eaLnBrk="0" hangingPunct="0"/>
            <a:r>
              <a:rPr lang="en-US" sz="1600" b="1" dirty="0">
                <a:solidFill>
                  <a:srgbClr val="000000"/>
                </a:solidFill>
                <a:latin typeface="Arial" pitchFamily="34" charset="0"/>
                <a:ea typeface="ＭＳ Ｐゴシック" charset="0"/>
                <a:cs typeface="Arial" pitchFamily="34" charset="0"/>
              </a:rPr>
              <a:t>enzyme</a:t>
            </a:r>
          </a:p>
        </p:txBody>
      </p:sp>
      <p:sp>
        <p:nvSpPr>
          <p:cNvPr id="18" name="TextBox 17"/>
          <p:cNvSpPr txBox="1"/>
          <p:nvPr/>
        </p:nvSpPr>
        <p:spPr>
          <a:xfrm rot="20600952">
            <a:off x="4544078" y="1647506"/>
            <a:ext cx="1025922"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Sticky end</a:t>
            </a:r>
          </a:p>
        </p:txBody>
      </p:sp>
      <p:sp>
        <p:nvSpPr>
          <p:cNvPr id="19" name="Freeform 18"/>
          <p:cNvSpPr/>
          <p:nvPr/>
        </p:nvSpPr>
        <p:spPr>
          <a:xfrm>
            <a:off x="4941094" y="1971675"/>
            <a:ext cx="454819" cy="247650"/>
          </a:xfrm>
          <a:custGeom>
            <a:avLst/>
            <a:gdLst>
              <a:gd name="connsiteX0" fmla="*/ 35719 w 454819"/>
              <a:gd name="connsiteY0" fmla="*/ 247650 h 247650"/>
              <a:gd name="connsiteX1" fmla="*/ 0 w 454819"/>
              <a:gd name="connsiteY1" fmla="*/ 126206 h 247650"/>
              <a:gd name="connsiteX2" fmla="*/ 419100 w 454819"/>
              <a:gd name="connsiteY2" fmla="*/ 0 h 247650"/>
              <a:gd name="connsiteX3" fmla="*/ 454819 w 454819"/>
              <a:gd name="connsiteY3" fmla="*/ 119063 h 247650"/>
            </a:gdLst>
            <a:ahLst/>
            <a:cxnLst>
              <a:cxn ang="0">
                <a:pos x="connsiteX0" y="connsiteY0"/>
              </a:cxn>
              <a:cxn ang="0">
                <a:pos x="connsiteX1" y="connsiteY1"/>
              </a:cxn>
              <a:cxn ang="0">
                <a:pos x="connsiteX2" y="connsiteY2"/>
              </a:cxn>
              <a:cxn ang="0">
                <a:pos x="connsiteX3" y="connsiteY3"/>
              </a:cxn>
            </a:cxnLst>
            <a:rect l="l" t="t" r="r" b="b"/>
            <a:pathLst>
              <a:path w="454819" h="247650">
                <a:moveTo>
                  <a:pt x="35719" y="247650"/>
                </a:moveTo>
                <a:lnTo>
                  <a:pt x="0" y="126206"/>
                </a:lnTo>
                <a:lnTo>
                  <a:pt x="419100" y="0"/>
                </a:lnTo>
                <a:lnTo>
                  <a:pt x="454819" y="119063"/>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0" name="Freeform 19"/>
          <p:cNvSpPr/>
          <p:nvPr/>
        </p:nvSpPr>
        <p:spPr>
          <a:xfrm>
            <a:off x="5110163" y="1912144"/>
            <a:ext cx="42862" cy="126206"/>
          </a:xfrm>
          <a:custGeom>
            <a:avLst/>
            <a:gdLst>
              <a:gd name="connsiteX0" fmla="*/ 42862 w 42862"/>
              <a:gd name="connsiteY0" fmla="*/ 126206 h 126206"/>
              <a:gd name="connsiteX1" fmla="*/ 0 w 42862"/>
              <a:gd name="connsiteY1" fmla="*/ 0 h 126206"/>
            </a:gdLst>
            <a:ahLst/>
            <a:cxnLst>
              <a:cxn ang="0">
                <a:pos x="connsiteX0" y="connsiteY0"/>
              </a:cxn>
              <a:cxn ang="0">
                <a:pos x="connsiteX1" y="connsiteY1"/>
              </a:cxn>
            </a:cxnLst>
            <a:rect l="l" t="t" r="r" b="b"/>
            <a:pathLst>
              <a:path w="42862" h="126206">
                <a:moveTo>
                  <a:pt x="42862" y="126206"/>
                </a:moveTo>
                <a:lnTo>
                  <a:pt x="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1" name="Freeform 20"/>
          <p:cNvSpPr/>
          <p:nvPr/>
        </p:nvSpPr>
        <p:spPr>
          <a:xfrm>
            <a:off x="5965031" y="2012156"/>
            <a:ext cx="411957" cy="238125"/>
          </a:xfrm>
          <a:custGeom>
            <a:avLst/>
            <a:gdLst>
              <a:gd name="connsiteX0" fmla="*/ 40482 w 411957"/>
              <a:gd name="connsiteY0" fmla="*/ 0 h 238125"/>
              <a:gd name="connsiteX1" fmla="*/ 0 w 411957"/>
              <a:gd name="connsiteY1" fmla="*/ 123825 h 238125"/>
              <a:gd name="connsiteX2" fmla="*/ 376238 w 411957"/>
              <a:gd name="connsiteY2" fmla="*/ 238125 h 238125"/>
              <a:gd name="connsiteX3" fmla="*/ 411957 w 411957"/>
              <a:gd name="connsiteY3" fmla="*/ 119063 h 238125"/>
            </a:gdLst>
            <a:ahLst/>
            <a:cxnLst>
              <a:cxn ang="0">
                <a:pos x="connsiteX0" y="connsiteY0"/>
              </a:cxn>
              <a:cxn ang="0">
                <a:pos x="connsiteX1" y="connsiteY1"/>
              </a:cxn>
              <a:cxn ang="0">
                <a:pos x="connsiteX2" y="connsiteY2"/>
              </a:cxn>
              <a:cxn ang="0">
                <a:pos x="connsiteX3" y="connsiteY3"/>
              </a:cxn>
            </a:cxnLst>
            <a:rect l="l" t="t" r="r" b="b"/>
            <a:pathLst>
              <a:path w="411957" h="238125">
                <a:moveTo>
                  <a:pt x="40482" y="0"/>
                </a:moveTo>
                <a:lnTo>
                  <a:pt x="0" y="123825"/>
                </a:lnTo>
                <a:lnTo>
                  <a:pt x="376238" y="238125"/>
                </a:lnTo>
                <a:lnTo>
                  <a:pt x="411957" y="119063"/>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2" name="Freeform 21"/>
          <p:cNvSpPr/>
          <p:nvPr/>
        </p:nvSpPr>
        <p:spPr>
          <a:xfrm>
            <a:off x="6122194" y="2197894"/>
            <a:ext cx="35719" cy="114300"/>
          </a:xfrm>
          <a:custGeom>
            <a:avLst/>
            <a:gdLst>
              <a:gd name="connsiteX0" fmla="*/ 35719 w 35719"/>
              <a:gd name="connsiteY0" fmla="*/ 0 h 114300"/>
              <a:gd name="connsiteX1" fmla="*/ 0 w 35719"/>
              <a:gd name="connsiteY1" fmla="*/ 114300 h 114300"/>
            </a:gdLst>
            <a:ahLst/>
            <a:cxnLst>
              <a:cxn ang="0">
                <a:pos x="connsiteX0" y="connsiteY0"/>
              </a:cxn>
              <a:cxn ang="0">
                <a:pos x="connsiteX1" y="connsiteY1"/>
              </a:cxn>
            </a:cxnLst>
            <a:rect l="l" t="t" r="r" b="b"/>
            <a:pathLst>
              <a:path w="35719" h="114300">
                <a:moveTo>
                  <a:pt x="35719" y="0"/>
                </a:moveTo>
                <a:lnTo>
                  <a:pt x="0" y="11430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3" name="TextBox 22"/>
          <p:cNvSpPr txBox="1"/>
          <p:nvPr/>
        </p:nvSpPr>
        <p:spPr>
          <a:xfrm rot="1016159">
            <a:off x="5588334" y="2290545"/>
            <a:ext cx="1025922"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Sticky end</a:t>
            </a:r>
          </a:p>
        </p:txBody>
      </p:sp>
      <p:grpSp>
        <p:nvGrpSpPr>
          <p:cNvPr id="24" name="Group 23"/>
          <p:cNvGrpSpPr/>
          <p:nvPr/>
        </p:nvGrpSpPr>
        <p:grpSpPr>
          <a:xfrm>
            <a:off x="1082358" y="850266"/>
            <a:ext cx="366712" cy="366712"/>
            <a:chOff x="1082358" y="850266"/>
            <a:chExt cx="366712" cy="366712"/>
          </a:xfrm>
        </p:grpSpPr>
        <p:sp>
          <p:nvSpPr>
            <p:cNvPr id="25" name="Oval 24"/>
            <p:cNvSpPr/>
            <p:nvPr/>
          </p:nvSpPr>
          <p:spPr bwMode="auto">
            <a:xfrm>
              <a:off x="1082358" y="850266"/>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6" name="TextBox 25"/>
            <p:cNvSpPr txBox="1"/>
            <p:nvPr/>
          </p:nvSpPr>
          <p:spPr>
            <a:xfrm>
              <a:off x="1197586" y="887428"/>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1</a:t>
              </a:r>
              <a:endParaRPr lang="en-US" sz="1900" b="1" dirty="0">
                <a:solidFill>
                  <a:srgbClr val="FFFFFF"/>
                </a:solidFill>
                <a:latin typeface="Arial" pitchFamily="34" charset="0"/>
                <a:ea typeface="ＭＳ Ｐゴシック" charset="0"/>
                <a:cs typeface="Arial" pitchFamily="34" charset="0"/>
              </a:endParaRPr>
            </a:p>
          </p:txBody>
        </p:sp>
      </p:gr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sathish.m\Desktop\OUT\12_04CutPasteDNA_2-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8" y="203994"/>
            <a:ext cx="7070725" cy="64500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12.4-s2</a:t>
            </a:r>
            <a:endParaRPr lang="en-US" sz="1200" dirty="0">
              <a:latin typeface="Arial" charset="0"/>
            </a:endParaRPr>
          </a:p>
        </p:txBody>
      </p:sp>
      <p:sp>
        <p:nvSpPr>
          <p:cNvPr id="4" name="TextBox 3"/>
          <p:cNvSpPr txBox="1"/>
          <p:nvPr/>
        </p:nvSpPr>
        <p:spPr>
          <a:xfrm>
            <a:off x="1089978" y="211614"/>
            <a:ext cx="3911327"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Recognition site (recognition sequence)</a:t>
            </a:r>
          </a:p>
          <a:p>
            <a:pPr eaLnBrk="0" hangingPunct="0"/>
            <a:r>
              <a:rPr lang="en-US" sz="1600" b="1" dirty="0">
                <a:solidFill>
                  <a:srgbClr val="000000"/>
                </a:solidFill>
                <a:latin typeface="Arial" pitchFamily="34" charset="0"/>
                <a:ea typeface="ＭＳ Ｐゴシック" charset="0"/>
                <a:cs typeface="Arial" pitchFamily="34" charset="0"/>
              </a:rPr>
              <a:t>for a restriction enzyme</a:t>
            </a:r>
          </a:p>
        </p:txBody>
      </p:sp>
      <p:sp>
        <p:nvSpPr>
          <p:cNvPr id="5" name="TextBox 4"/>
          <p:cNvSpPr txBox="1"/>
          <p:nvPr/>
        </p:nvSpPr>
        <p:spPr>
          <a:xfrm>
            <a:off x="1512898" y="925037"/>
            <a:ext cx="2856936"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A restriction enzyme cuts the</a:t>
            </a:r>
          </a:p>
          <a:p>
            <a:pPr eaLnBrk="0" hangingPunct="0"/>
            <a:r>
              <a:rPr lang="en-US" sz="1600" b="1" dirty="0">
                <a:solidFill>
                  <a:srgbClr val="000000"/>
                </a:solidFill>
                <a:latin typeface="Arial" pitchFamily="34" charset="0"/>
                <a:ea typeface="ＭＳ Ｐゴシック" charset="0"/>
                <a:cs typeface="Arial" pitchFamily="34" charset="0"/>
              </a:rPr>
              <a:t>DNA into fragments.</a:t>
            </a:r>
          </a:p>
        </p:txBody>
      </p:sp>
      <p:sp>
        <p:nvSpPr>
          <p:cNvPr id="6" name="TextBox 5"/>
          <p:cNvSpPr txBox="1"/>
          <p:nvPr/>
        </p:nvSpPr>
        <p:spPr>
          <a:xfrm>
            <a:off x="6592899" y="284007"/>
            <a:ext cx="442429"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DNA</a:t>
            </a:r>
          </a:p>
        </p:txBody>
      </p:sp>
      <p:sp>
        <p:nvSpPr>
          <p:cNvPr id="7" name="TextBox 6"/>
          <p:cNvSpPr txBox="1"/>
          <p:nvPr/>
        </p:nvSpPr>
        <p:spPr>
          <a:xfrm>
            <a:off x="7016767" y="905984"/>
            <a:ext cx="1072409"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Restriction</a:t>
            </a:r>
          </a:p>
          <a:p>
            <a:pPr eaLnBrk="0" hangingPunct="0"/>
            <a:r>
              <a:rPr lang="en-US" sz="1600" b="1" dirty="0">
                <a:solidFill>
                  <a:srgbClr val="000000"/>
                </a:solidFill>
                <a:latin typeface="Arial" pitchFamily="34" charset="0"/>
                <a:ea typeface="ＭＳ Ｐゴシック" charset="0"/>
                <a:cs typeface="Arial" pitchFamily="34" charset="0"/>
              </a:rPr>
              <a:t>enzyme</a:t>
            </a:r>
          </a:p>
        </p:txBody>
      </p:sp>
      <p:sp>
        <p:nvSpPr>
          <p:cNvPr id="8" name="TextBox 7"/>
          <p:cNvSpPr txBox="1"/>
          <p:nvPr/>
        </p:nvSpPr>
        <p:spPr>
          <a:xfrm rot="20600952">
            <a:off x="4544078" y="1647506"/>
            <a:ext cx="1025922"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Sticky end</a:t>
            </a:r>
          </a:p>
        </p:txBody>
      </p:sp>
      <p:sp>
        <p:nvSpPr>
          <p:cNvPr id="9" name="Freeform 8"/>
          <p:cNvSpPr/>
          <p:nvPr/>
        </p:nvSpPr>
        <p:spPr>
          <a:xfrm>
            <a:off x="4941094" y="1971675"/>
            <a:ext cx="454819" cy="247650"/>
          </a:xfrm>
          <a:custGeom>
            <a:avLst/>
            <a:gdLst>
              <a:gd name="connsiteX0" fmla="*/ 35719 w 454819"/>
              <a:gd name="connsiteY0" fmla="*/ 247650 h 247650"/>
              <a:gd name="connsiteX1" fmla="*/ 0 w 454819"/>
              <a:gd name="connsiteY1" fmla="*/ 126206 h 247650"/>
              <a:gd name="connsiteX2" fmla="*/ 419100 w 454819"/>
              <a:gd name="connsiteY2" fmla="*/ 0 h 247650"/>
              <a:gd name="connsiteX3" fmla="*/ 454819 w 454819"/>
              <a:gd name="connsiteY3" fmla="*/ 119063 h 247650"/>
            </a:gdLst>
            <a:ahLst/>
            <a:cxnLst>
              <a:cxn ang="0">
                <a:pos x="connsiteX0" y="connsiteY0"/>
              </a:cxn>
              <a:cxn ang="0">
                <a:pos x="connsiteX1" y="connsiteY1"/>
              </a:cxn>
              <a:cxn ang="0">
                <a:pos x="connsiteX2" y="connsiteY2"/>
              </a:cxn>
              <a:cxn ang="0">
                <a:pos x="connsiteX3" y="connsiteY3"/>
              </a:cxn>
            </a:cxnLst>
            <a:rect l="l" t="t" r="r" b="b"/>
            <a:pathLst>
              <a:path w="454819" h="247650">
                <a:moveTo>
                  <a:pt x="35719" y="247650"/>
                </a:moveTo>
                <a:lnTo>
                  <a:pt x="0" y="126206"/>
                </a:lnTo>
                <a:lnTo>
                  <a:pt x="419100" y="0"/>
                </a:lnTo>
                <a:lnTo>
                  <a:pt x="454819" y="119063"/>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0" name="Freeform 9"/>
          <p:cNvSpPr/>
          <p:nvPr/>
        </p:nvSpPr>
        <p:spPr>
          <a:xfrm>
            <a:off x="5110163" y="1912144"/>
            <a:ext cx="42862" cy="126206"/>
          </a:xfrm>
          <a:custGeom>
            <a:avLst/>
            <a:gdLst>
              <a:gd name="connsiteX0" fmla="*/ 42862 w 42862"/>
              <a:gd name="connsiteY0" fmla="*/ 126206 h 126206"/>
              <a:gd name="connsiteX1" fmla="*/ 0 w 42862"/>
              <a:gd name="connsiteY1" fmla="*/ 0 h 126206"/>
            </a:gdLst>
            <a:ahLst/>
            <a:cxnLst>
              <a:cxn ang="0">
                <a:pos x="connsiteX0" y="connsiteY0"/>
              </a:cxn>
              <a:cxn ang="0">
                <a:pos x="connsiteX1" y="connsiteY1"/>
              </a:cxn>
            </a:cxnLst>
            <a:rect l="l" t="t" r="r" b="b"/>
            <a:pathLst>
              <a:path w="42862" h="126206">
                <a:moveTo>
                  <a:pt x="42862" y="126206"/>
                </a:moveTo>
                <a:lnTo>
                  <a:pt x="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1" name="Freeform 10"/>
          <p:cNvSpPr/>
          <p:nvPr/>
        </p:nvSpPr>
        <p:spPr>
          <a:xfrm>
            <a:off x="5965031" y="2012156"/>
            <a:ext cx="411957" cy="238125"/>
          </a:xfrm>
          <a:custGeom>
            <a:avLst/>
            <a:gdLst>
              <a:gd name="connsiteX0" fmla="*/ 40482 w 411957"/>
              <a:gd name="connsiteY0" fmla="*/ 0 h 238125"/>
              <a:gd name="connsiteX1" fmla="*/ 0 w 411957"/>
              <a:gd name="connsiteY1" fmla="*/ 123825 h 238125"/>
              <a:gd name="connsiteX2" fmla="*/ 376238 w 411957"/>
              <a:gd name="connsiteY2" fmla="*/ 238125 h 238125"/>
              <a:gd name="connsiteX3" fmla="*/ 411957 w 411957"/>
              <a:gd name="connsiteY3" fmla="*/ 119063 h 238125"/>
            </a:gdLst>
            <a:ahLst/>
            <a:cxnLst>
              <a:cxn ang="0">
                <a:pos x="connsiteX0" y="connsiteY0"/>
              </a:cxn>
              <a:cxn ang="0">
                <a:pos x="connsiteX1" y="connsiteY1"/>
              </a:cxn>
              <a:cxn ang="0">
                <a:pos x="connsiteX2" y="connsiteY2"/>
              </a:cxn>
              <a:cxn ang="0">
                <a:pos x="connsiteX3" y="connsiteY3"/>
              </a:cxn>
            </a:cxnLst>
            <a:rect l="l" t="t" r="r" b="b"/>
            <a:pathLst>
              <a:path w="411957" h="238125">
                <a:moveTo>
                  <a:pt x="40482" y="0"/>
                </a:moveTo>
                <a:lnTo>
                  <a:pt x="0" y="123825"/>
                </a:lnTo>
                <a:lnTo>
                  <a:pt x="376238" y="238125"/>
                </a:lnTo>
                <a:lnTo>
                  <a:pt x="411957" y="119063"/>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2" name="Freeform 11"/>
          <p:cNvSpPr/>
          <p:nvPr/>
        </p:nvSpPr>
        <p:spPr>
          <a:xfrm>
            <a:off x="6122194" y="2197894"/>
            <a:ext cx="35719" cy="114300"/>
          </a:xfrm>
          <a:custGeom>
            <a:avLst/>
            <a:gdLst>
              <a:gd name="connsiteX0" fmla="*/ 35719 w 35719"/>
              <a:gd name="connsiteY0" fmla="*/ 0 h 114300"/>
              <a:gd name="connsiteX1" fmla="*/ 0 w 35719"/>
              <a:gd name="connsiteY1" fmla="*/ 114300 h 114300"/>
            </a:gdLst>
            <a:ahLst/>
            <a:cxnLst>
              <a:cxn ang="0">
                <a:pos x="connsiteX0" y="connsiteY0"/>
              </a:cxn>
              <a:cxn ang="0">
                <a:pos x="connsiteX1" y="connsiteY1"/>
              </a:cxn>
            </a:cxnLst>
            <a:rect l="l" t="t" r="r" b="b"/>
            <a:pathLst>
              <a:path w="35719" h="114300">
                <a:moveTo>
                  <a:pt x="35719" y="0"/>
                </a:moveTo>
                <a:lnTo>
                  <a:pt x="0" y="11430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3" name="TextBox 12"/>
          <p:cNvSpPr txBox="1"/>
          <p:nvPr/>
        </p:nvSpPr>
        <p:spPr>
          <a:xfrm rot="1016159">
            <a:off x="5588334" y="2290545"/>
            <a:ext cx="1025922"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Sticky end</a:t>
            </a:r>
          </a:p>
        </p:txBody>
      </p:sp>
      <p:grpSp>
        <p:nvGrpSpPr>
          <p:cNvPr id="14" name="Group 13"/>
          <p:cNvGrpSpPr/>
          <p:nvPr/>
        </p:nvGrpSpPr>
        <p:grpSpPr>
          <a:xfrm>
            <a:off x="1082358" y="850266"/>
            <a:ext cx="366712" cy="366712"/>
            <a:chOff x="1082358" y="850266"/>
            <a:chExt cx="366712" cy="366712"/>
          </a:xfrm>
        </p:grpSpPr>
        <p:sp>
          <p:nvSpPr>
            <p:cNvPr id="15" name="Oval 14"/>
            <p:cNvSpPr/>
            <p:nvPr/>
          </p:nvSpPr>
          <p:spPr bwMode="auto">
            <a:xfrm>
              <a:off x="1082358" y="850266"/>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6" name="TextBox 15"/>
            <p:cNvSpPr txBox="1"/>
            <p:nvPr/>
          </p:nvSpPr>
          <p:spPr>
            <a:xfrm>
              <a:off x="1197586" y="887428"/>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1</a:t>
              </a:r>
              <a:endParaRPr lang="en-US" sz="1900" b="1" dirty="0">
                <a:solidFill>
                  <a:srgbClr val="FFFFFF"/>
                </a:solidFill>
                <a:latin typeface="Arial" pitchFamily="34" charset="0"/>
                <a:ea typeface="ＭＳ Ｐゴシック" charset="0"/>
                <a:cs typeface="Arial" pitchFamily="34" charset="0"/>
              </a:endParaRPr>
            </a:p>
          </p:txBody>
        </p:sp>
      </p:grpSp>
      <p:grpSp>
        <p:nvGrpSpPr>
          <p:cNvPr id="17" name="Group 16"/>
          <p:cNvGrpSpPr/>
          <p:nvPr/>
        </p:nvGrpSpPr>
        <p:grpSpPr>
          <a:xfrm>
            <a:off x="1075080" y="2657994"/>
            <a:ext cx="366712" cy="366712"/>
            <a:chOff x="1082358" y="2106135"/>
            <a:chExt cx="366712" cy="366712"/>
          </a:xfrm>
        </p:grpSpPr>
        <p:sp>
          <p:nvSpPr>
            <p:cNvPr id="18" name="Oval 17"/>
            <p:cNvSpPr/>
            <p:nvPr/>
          </p:nvSpPr>
          <p:spPr bwMode="auto">
            <a:xfrm>
              <a:off x="1082358" y="2106135"/>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9" name="TextBox 18"/>
            <p:cNvSpPr txBox="1"/>
            <p:nvPr/>
          </p:nvSpPr>
          <p:spPr>
            <a:xfrm>
              <a:off x="1197586" y="2143297"/>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2</a:t>
              </a:r>
              <a:endParaRPr lang="en-US" sz="1900" b="1" dirty="0">
                <a:solidFill>
                  <a:srgbClr val="FFFFFF"/>
                </a:solidFill>
                <a:latin typeface="Arial" pitchFamily="34" charset="0"/>
                <a:ea typeface="ＭＳ Ｐゴシック" charset="0"/>
                <a:cs typeface="Arial" pitchFamily="34" charset="0"/>
              </a:endParaRPr>
            </a:p>
          </p:txBody>
        </p:sp>
      </p:grpSp>
      <p:sp>
        <p:nvSpPr>
          <p:cNvPr id="20" name="TextBox 19"/>
          <p:cNvSpPr txBox="1"/>
          <p:nvPr/>
        </p:nvSpPr>
        <p:spPr>
          <a:xfrm>
            <a:off x="1497864" y="2723734"/>
            <a:ext cx="2972737"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A DNA fragment is added from</a:t>
            </a:r>
          </a:p>
          <a:p>
            <a:pPr eaLnBrk="0" hangingPunct="0"/>
            <a:r>
              <a:rPr lang="en-US" sz="1600" b="1" dirty="0">
                <a:solidFill>
                  <a:srgbClr val="000000"/>
                </a:solidFill>
                <a:latin typeface="Arial" pitchFamily="34" charset="0"/>
                <a:ea typeface="ＭＳ Ｐゴシック" charset="0"/>
                <a:cs typeface="Arial" pitchFamily="34" charset="0"/>
              </a:rPr>
              <a:t>another source.</a:t>
            </a:r>
          </a:p>
        </p:txBody>
      </p:sp>
      <p:grpSp>
        <p:nvGrpSpPr>
          <p:cNvPr id="21" name="Group 20"/>
          <p:cNvGrpSpPr/>
          <p:nvPr/>
        </p:nvGrpSpPr>
        <p:grpSpPr>
          <a:xfrm>
            <a:off x="1078255" y="3721456"/>
            <a:ext cx="366712" cy="366712"/>
            <a:chOff x="1082358" y="2106135"/>
            <a:chExt cx="366712" cy="366712"/>
          </a:xfrm>
        </p:grpSpPr>
        <p:sp>
          <p:nvSpPr>
            <p:cNvPr id="22" name="Oval 21"/>
            <p:cNvSpPr/>
            <p:nvPr/>
          </p:nvSpPr>
          <p:spPr bwMode="auto">
            <a:xfrm>
              <a:off x="1082358" y="2106135"/>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3" name="TextBox 22"/>
            <p:cNvSpPr txBox="1"/>
            <p:nvPr/>
          </p:nvSpPr>
          <p:spPr>
            <a:xfrm>
              <a:off x="1197586" y="2143297"/>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3</a:t>
              </a:r>
              <a:endParaRPr lang="en-US" sz="1900" b="1" dirty="0">
                <a:solidFill>
                  <a:srgbClr val="FFFFFF"/>
                </a:solidFill>
                <a:latin typeface="Arial" pitchFamily="34" charset="0"/>
                <a:ea typeface="ＭＳ Ｐゴシック" charset="0"/>
                <a:cs typeface="Arial" pitchFamily="34" charset="0"/>
              </a:endParaRPr>
            </a:p>
          </p:txBody>
        </p:sp>
      </p:grpSp>
      <p:sp>
        <p:nvSpPr>
          <p:cNvPr id="24" name="TextBox 23"/>
          <p:cNvSpPr txBox="1"/>
          <p:nvPr/>
        </p:nvSpPr>
        <p:spPr>
          <a:xfrm>
            <a:off x="1516912" y="3783355"/>
            <a:ext cx="2749151"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Fragments stick together by</a:t>
            </a:r>
          </a:p>
          <a:p>
            <a:pPr eaLnBrk="0" hangingPunct="0"/>
            <a:r>
              <a:rPr lang="en-US" sz="1600" b="1" dirty="0">
                <a:solidFill>
                  <a:srgbClr val="000000"/>
                </a:solidFill>
                <a:latin typeface="Arial" pitchFamily="34" charset="0"/>
                <a:ea typeface="ＭＳ Ｐゴシック" charset="0"/>
                <a:cs typeface="Arial" pitchFamily="34" charset="0"/>
              </a:rPr>
              <a:t>base pairing.</a:t>
            </a:r>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sathish.m\Desktop\OUT\12_04CutPasteDNA_3-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8" y="203994"/>
            <a:ext cx="7070725" cy="6450012"/>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12.4-s3</a:t>
            </a:r>
            <a:endParaRPr lang="en-US" sz="1200" dirty="0">
              <a:latin typeface="Arial" charset="0"/>
            </a:endParaRPr>
          </a:p>
        </p:txBody>
      </p:sp>
      <p:sp>
        <p:nvSpPr>
          <p:cNvPr id="4" name="TextBox 3"/>
          <p:cNvSpPr txBox="1"/>
          <p:nvPr/>
        </p:nvSpPr>
        <p:spPr>
          <a:xfrm>
            <a:off x="1089978" y="211614"/>
            <a:ext cx="3911327"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Recognition site (recognition sequence)</a:t>
            </a:r>
          </a:p>
          <a:p>
            <a:pPr eaLnBrk="0" hangingPunct="0"/>
            <a:r>
              <a:rPr lang="en-US" sz="1600" b="1" dirty="0">
                <a:solidFill>
                  <a:srgbClr val="000000"/>
                </a:solidFill>
                <a:latin typeface="Arial" pitchFamily="34" charset="0"/>
                <a:ea typeface="ＭＳ Ｐゴシック" charset="0"/>
                <a:cs typeface="Arial" pitchFamily="34" charset="0"/>
              </a:rPr>
              <a:t>for a restriction enzyme</a:t>
            </a:r>
          </a:p>
        </p:txBody>
      </p:sp>
      <p:sp>
        <p:nvSpPr>
          <p:cNvPr id="5" name="TextBox 4"/>
          <p:cNvSpPr txBox="1"/>
          <p:nvPr/>
        </p:nvSpPr>
        <p:spPr>
          <a:xfrm>
            <a:off x="1512898" y="925037"/>
            <a:ext cx="2856936"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A restriction enzyme cuts the</a:t>
            </a:r>
          </a:p>
          <a:p>
            <a:pPr eaLnBrk="0" hangingPunct="0"/>
            <a:r>
              <a:rPr lang="en-US" sz="1600" b="1" dirty="0">
                <a:solidFill>
                  <a:srgbClr val="000000"/>
                </a:solidFill>
                <a:latin typeface="Arial" pitchFamily="34" charset="0"/>
                <a:ea typeface="ＭＳ Ｐゴシック" charset="0"/>
                <a:cs typeface="Arial" pitchFamily="34" charset="0"/>
              </a:rPr>
              <a:t>DNA into fragments.</a:t>
            </a:r>
          </a:p>
        </p:txBody>
      </p:sp>
      <p:sp>
        <p:nvSpPr>
          <p:cNvPr id="6" name="TextBox 5"/>
          <p:cNvSpPr txBox="1"/>
          <p:nvPr/>
        </p:nvSpPr>
        <p:spPr>
          <a:xfrm>
            <a:off x="6592899" y="284007"/>
            <a:ext cx="442429"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DNA</a:t>
            </a:r>
          </a:p>
        </p:txBody>
      </p:sp>
      <p:sp>
        <p:nvSpPr>
          <p:cNvPr id="7" name="TextBox 6"/>
          <p:cNvSpPr txBox="1"/>
          <p:nvPr/>
        </p:nvSpPr>
        <p:spPr>
          <a:xfrm>
            <a:off x="7016767" y="905984"/>
            <a:ext cx="1072409"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Restriction</a:t>
            </a:r>
          </a:p>
          <a:p>
            <a:pPr eaLnBrk="0" hangingPunct="0"/>
            <a:r>
              <a:rPr lang="en-US" sz="1600" b="1" dirty="0">
                <a:solidFill>
                  <a:srgbClr val="000000"/>
                </a:solidFill>
                <a:latin typeface="Arial" pitchFamily="34" charset="0"/>
                <a:ea typeface="ＭＳ Ｐゴシック" charset="0"/>
                <a:cs typeface="Arial" pitchFamily="34" charset="0"/>
              </a:rPr>
              <a:t>enzyme</a:t>
            </a:r>
          </a:p>
        </p:txBody>
      </p:sp>
      <p:sp>
        <p:nvSpPr>
          <p:cNvPr id="8" name="TextBox 7"/>
          <p:cNvSpPr txBox="1"/>
          <p:nvPr/>
        </p:nvSpPr>
        <p:spPr>
          <a:xfrm rot="20600952">
            <a:off x="4544078" y="1647506"/>
            <a:ext cx="1025922"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Sticky end</a:t>
            </a:r>
          </a:p>
        </p:txBody>
      </p:sp>
      <p:sp>
        <p:nvSpPr>
          <p:cNvPr id="9" name="Freeform 8"/>
          <p:cNvSpPr/>
          <p:nvPr/>
        </p:nvSpPr>
        <p:spPr>
          <a:xfrm>
            <a:off x="4941094" y="1971675"/>
            <a:ext cx="454819" cy="247650"/>
          </a:xfrm>
          <a:custGeom>
            <a:avLst/>
            <a:gdLst>
              <a:gd name="connsiteX0" fmla="*/ 35719 w 454819"/>
              <a:gd name="connsiteY0" fmla="*/ 247650 h 247650"/>
              <a:gd name="connsiteX1" fmla="*/ 0 w 454819"/>
              <a:gd name="connsiteY1" fmla="*/ 126206 h 247650"/>
              <a:gd name="connsiteX2" fmla="*/ 419100 w 454819"/>
              <a:gd name="connsiteY2" fmla="*/ 0 h 247650"/>
              <a:gd name="connsiteX3" fmla="*/ 454819 w 454819"/>
              <a:gd name="connsiteY3" fmla="*/ 119063 h 247650"/>
            </a:gdLst>
            <a:ahLst/>
            <a:cxnLst>
              <a:cxn ang="0">
                <a:pos x="connsiteX0" y="connsiteY0"/>
              </a:cxn>
              <a:cxn ang="0">
                <a:pos x="connsiteX1" y="connsiteY1"/>
              </a:cxn>
              <a:cxn ang="0">
                <a:pos x="connsiteX2" y="connsiteY2"/>
              </a:cxn>
              <a:cxn ang="0">
                <a:pos x="connsiteX3" y="connsiteY3"/>
              </a:cxn>
            </a:cxnLst>
            <a:rect l="l" t="t" r="r" b="b"/>
            <a:pathLst>
              <a:path w="454819" h="247650">
                <a:moveTo>
                  <a:pt x="35719" y="247650"/>
                </a:moveTo>
                <a:lnTo>
                  <a:pt x="0" y="126206"/>
                </a:lnTo>
                <a:lnTo>
                  <a:pt x="419100" y="0"/>
                </a:lnTo>
                <a:lnTo>
                  <a:pt x="454819" y="119063"/>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0" name="Freeform 9"/>
          <p:cNvSpPr/>
          <p:nvPr/>
        </p:nvSpPr>
        <p:spPr>
          <a:xfrm>
            <a:off x="5110163" y="1912144"/>
            <a:ext cx="42862" cy="126206"/>
          </a:xfrm>
          <a:custGeom>
            <a:avLst/>
            <a:gdLst>
              <a:gd name="connsiteX0" fmla="*/ 42862 w 42862"/>
              <a:gd name="connsiteY0" fmla="*/ 126206 h 126206"/>
              <a:gd name="connsiteX1" fmla="*/ 0 w 42862"/>
              <a:gd name="connsiteY1" fmla="*/ 0 h 126206"/>
            </a:gdLst>
            <a:ahLst/>
            <a:cxnLst>
              <a:cxn ang="0">
                <a:pos x="connsiteX0" y="connsiteY0"/>
              </a:cxn>
              <a:cxn ang="0">
                <a:pos x="connsiteX1" y="connsiteY1"/>
              </a:cxn>
            </a:cxnLst>
            <a:rect l="l" t="t" r="r" b="b"/>
            <a:pathLst>
              <a:path w="42862" h="126206">
                <a:moveTo>
                  <a:pt x="42862" y="126206"/>
                </a:moveTo>
                <a:lnTo>
                  <a:pt x="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1" name="Freeform 10"/>
          <p:cNvSpPr/>
          <p:nvPr/>
        </p:nvSpPr>
        <p:spPr>
          <a:xfrm>
            <a:off x="5965031" y="2012156"/>
            <a:ext cx="411957" cy="238125"/>
          </a:xfrm>
          <a:custGeom>
            <a:avLst/>
            <a:gdLst>
              <a:gd name="connsiteX0" fmla="*/ 40482 w 411957"/>
              <a:gd name="connsiteY0" fmla="*/ 0 h 238125"/>
              <a:gd name="connsiteX1" fmla="*/ 0 w 411957"/>
              <a:gd name="connsiteY1" fmla="*/ 123825 h 238125"/>
              <a:gd name="connsiteX2" fmla="*/ 376238 w 411957"/>
              <a:gd name="connsiteY2" fmla="*/ 238125 h 238125"/>
              <a:gd name="connsiteX3" fmla="*/ 411957 w 411957"/>
              <a:gd name="connsiteY3" fmla="*/ 119063 h 238125"/>
            </a:gdLst>
            <a:ahLst/>
            <a:cxnLst>
              <a:cxn ang="0">
                <a:pos x="connsiteX0" y="connsiteY0"/>
              </a:cxn>
              <a:cxn ang="0">
                <a:pos x="connsiteX1" y="connsiteY1"/>
              </a:cxn>
              <a:cxn ang="0">
                <a:pos x="connsiteX2" y="connsiteY2"/>
              </a:cxn>
              <a:cxn ang="0">
                <a:pos x="connsiteX3" y="connsiteY3"/>
              </a:cxn>
            </a:cxnLst>
            <a:rect l="l" t="t" r="r" b="b"/>
            <a:pathLst>
              <a:path w="411957" h="238125">
                <a:moveTo>
                  <a:pt x="40482" y="0"/>
                </a:moveTo>
                <a:lnTo>
                  <a:pt x="0" y="123825"/>
                </a:lnTo>
                <a:lnTo>
                  <a:pt x="376238" y="238125"/>
                </a:lnTo>
                <a:lnTo>
                  <a:pt x="411957" y="119063"/>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2" name="Freeform 11"/>
          <p:cNvSpPr/>
          <p:nvPr/>
        </p:nvSpPr>
        <p:spPr>
          <a:xfrm>
            <a:off x="6122194" y="2197894"/>
            <a:ext cx="35719" cy="114300"/>
          </a:xfrm>
          <a:custGeom>
            <a:avLst/>
            <a:gdLst>
              <a:gd name="connsiteX0" fmla="*/ 35719 w 35719"/>
              <a:gd name="connsiteY0" fmla="*/ 0 h 114300"/>
              <a:gd name="connsiteX1" fmla="*/ 0 w 35719"/>
              <a:gd name="connsiteY1" fmla="*/ 114300 h 114300"/>
            </a:gdLst>
            <a:ahLst/>
            <a:cxnLst>
              <a:cxn ang="0">
                <a:pos x="connsiteX0" y="connsiteY0"/>
              </a:cxn>
              <a:cxn ang="0">
                <a:pos x="connsiteX1" y="connsiteY1"/>
              </a:cxn>
            </a:cxnLst>
            <a:rect l="l" t="t" r="r" b="b"/>
            <a:pathLst>
              <a:path w="35719" h="114300">
                <a:moveTo>
                  <a:pt x="35719" y="0"/>
                </a:moveTo>
                <a:lnTo>
                  <a:pt x="0" y="11430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3" name="TextBox 12"/>
          <p:cNvSpPr txBox="1"/>
          <p:nvPr/>
        </p:nvSpPr>
        <p:spPr>
          <a:xfrm rot="1016159">
            <a:off x="5588334" y="2290545"/>
            <a:ext cx="1025922"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Sticky end</a:t>
            </a:r>
          </a:p>
        </p:txBody>
      </p:sp>
      <p:grpSp>
        <p:nvGrpSpPr>
          <p:cNvPr id="16" name="Group 15"/>
          <p:cNvGrpSpPr/>
          <p:nvPr/>
        </p:nvGrpSpPr>
        <p:grpSpPr>
          <a:xfrm>
            <a:off x="1082358" y="850266"/>
            <a:ext cx="366712" cy="366712"/>
            <a:chOff x="1082358" y="850266"/>
            <a:chExt cx="366712" cy="366712"/>
          </a:xfrm>
        </p:grpSpPr>
        <p:sp>
          <p:nvSpPr>
            <p:cNvPr id="2" name="Oval 1"/>
            <p:cNvSpPr/>
            <p:nvPr/>
          </p:nvSpPr>
          <p:spPr bwMode="auto">
            <a:xfrm>
              <a:off x="1082358" y="850266"/>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TextBox 2"/>
            <p:cNvSpPr txBox="1"/>
            <p:nvPr/>
          </p:nvSpPr>
          <p:spPr>
            <a:xfrm>
              <a:off x="1197586" y="887428"/>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1</a:t>
              </a:r>
              <a:endParaRPr lang="en-US" sz="1900" b="1" dirty="0">
                <a:solidFill>
                  <a:srgbClr val="FFFFFF"/>
                </a:solidFill>
                <a:latin typeface="Arial" pitchFamily="34" charset="0"/>
                <a:ea typeface="ＭＳ Ｐゴシック" charset="0"/>
                <a:cs typeface="Arial" pitchFamily="34" charset="0"/>
              </a:endParaRPr>
            </a:p>
          </p:txBody>
        </p:sp>
      </p:grpSp>
      <p:grpSp>
        <p:nvGrpSpPr>
          <p:cNvPr id="15" name="Group 14"/>
          <p:cNvGrpSpPr/>
          <p:nvPr/>
        </p:nvGrpSpPr>
        <p:grpSpPr>
          <a:xfrm>
            <a:off x="1075080" y="2657994"/>
            <a:ext cx="366712" cy="366712"/>
            <a:chOff x="1082358" y="2106135"/>
            <a:chExt cx="366712" cy="366712"/>
          </a:xfrm>
        </p:grpSpPr>
        <p:sp>
          <p:nvSpPr>
            <p:cNvPr id="18" name="Oval 17"/>
            <p:cNvSpPr/>
            <p:nvPr/>
          </p:nvSpPr>
          <p:spPr bwMode="auto">
            <a:xfrm>
              <a:off x="1082358" y="2106135"/>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9" name="TextBox 18"/>
            <p:cNvSpPr txBox="1"/>
            <p:nvPr/>
          </p:nvSpPr>
          <p:spPr>
            <a:xfrm>
              <a:off x="1197586" y="2143297"/>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2</a:t>
              </a:r>
              <a:endParaRPr lang="en-US" sz="1900" b="1" dirty="0">
                <a:solidFill>
                  <a:srgbClr val="FFFFFF"/>
                </a:solidFill>
                <a:latin typeface="Arial" pitchFamily="34" charset="0"/>
                <a:ea typeface="ＭＳ Ｐゴシック" charset="0"/>
                <a:cs typeface="Arial" pitchFamily="34" charset="0"/>
              </a:endParaRPr>
            </a:p>
          </p:txBody>
        </p:sp>
      </p:grpSp>
      <p:sp>
        <p:nvSpPr>
          <p:cNvPr id="22" name="TextBox 21"/>
          <p:cNvSpPr txBox="1"/>
          <p:nvPr/>
        </p:nvSpPr>
        <p:spPr>
          <a:xfrm>
            <a:off x="1497864" y="2723734"/>
            <a:ext cx="2972737"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A DNA fragment is added from</a:t>
            </a:r>
          </a:p>
          <a:p>
            <a:pPr eaLnBrk="0" hangingPunct="0"/>
            <a:r>
              <a:rPr lang="en-US" sz="1600" b="1" dirty="0">
                <a:solidFill>
                  <a:srgbClr val="000000"/>
                </a:solidFill>
                <a:latin typeface="Arial" pitchFamily="34" charset="0"/>
                <a:ea typeface="ＭＳ Ｐゴシック" charset="0"/>
                <a:cs typeface="Arial" pitchFamily="34" charset="0"/>
              </a:rPr>
              <a:t>another source.</a:t>
            </a:r>
          </a:p>
        </p:txBody>
      </p:sp>
      <p:grpSp>
        <p:nvGrpSpPr>
          <p:cNvPr id="23" name="Group 22"/>
          <p:cNvGrpSpPr/>
          <p:nvPr/>
        </p:nvGrpSpPr>
        <p:grpSpPr>
          <a:xfrm>
            <a:off x="1078255" y="3721456"/>
            <a:ext cx="366712" cy="366712"/>
            <a:chOff x="1082358" y="2106135"/>
            <a:chExt cx="366712" cy="366712"/>
          </a:xfrm>
        </p:grpSpPr>
        <p:sp>
          <p:nvSpPr>
            <p:cNvPr id="24" name="Oval 23"/>
            <p:cNvSpPr/>
            <p:nvPr/>
          </p:nvSpPr>
          <p:spPr bwMode="auto">
            <a:xfrm>
              <a:off x="1082358" y="2106135"/>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5" name="TextBox 24"/>
            <p:cNvSpPr txBox="1"/>
            <p:nvPr/>
          </p:nvSpPr>
          <p:spPr>
            <a:xfrm>
              <a:off x="1197586" y="2143297"/>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3</a:t>
              </a:r>
              <a:endParaRPr lang="en-US" sz="1900" b="1" dirty="0">
                <a:solidFill>
                  <a:srgbClr val="FFFFFF"/>
                </a:solidFill>
                <a:latin typeface="Arial" pitchFamily="34" charset="0"/>
                <a:ea typeface="ＭＳ Ｐゴシック" charset="0"/>
                <a:cs typeface="Arial" pitchFamily="34" charset="0"/>
              </a:endParaRPr>
            </a:p>
          </p:txBody>
        </p:sp>
      </p:grpSp>
      <p:grpSp>
        <p:nvGrpSpPr>
          <p:cNvPr id="26" name="Group 25"/>
          <p:cNvGrpSpPr/>
          <p:nvPr/>
        </p:nvGrpSpPr>
        <p:grpSpPr>
          <a:xfrm>
            <a:off x="1075080" y="5024000"/>
            <a:ext cx="366712" cy="366712"/>
            <a:chOff x="1082358" y="2106135"/>
            <a:chExt cx="366712" cy="366712"/>
          </a:xfrm>
        </p:grpSpPr>
        <p:sp>
          <p:nvSpPr>
            <p:cNvPr id="27" name="Oval 26"/>
            <p:cNvSpPr/>
            <p:nvPr/>
          </p:nvSpPr>
          <p:spPr bwMode="auto">
            <a:xfrm>
              <a:off x="1082358" y="2106135"/>
              <a:ext cx="366712" cy="366712"/>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8" name="TextBox 27"/>
            <p:cNvSpPr txBox="1"/>
            <p:nvPr/>
          </p:nvSpPr>
          <p:spPr>
            <a:xfrm>
              <a:off x="1197586" y="2143297"/>
              <a:ext cx="136256" cy="292388"/>
            </a:xfrm>
            <a:prstGeom prst="rect">
              <a:avLst/>
            </a:prstGeom>
            <a:noFill/>
          </p:spPr>
          <p:txBody>
            <a:bodyPr wrap="none" lIns="0" tIns="0" rIns="0" bIns="0" rtlCol="0">
              <a:spAutoFit/>
            </a:bodyPr>
            <a:lstStyle/>
            <a:p>
              <a:pPr algn="ctr" eaLnBrk="0" hangingPunct="0"/>
              <a:r>
                <a:rPr lang="en-US" sz="1900" b="1" dirty="0" smtClean="0">
                  <a:solidFill>
                    <a:srgbClr val="FFFFFF"/>
                  </a:solidFill>
                  <a:latin typeface="Arial" pitchFamily="34" charset="0"/>
                  <a:ea typeface="ＭＳ Ｐゴシック" charset="0"/>
                  <a:cs typeface="Arial" pitchFamily="34" charset="0"/>
                </a:rPr>
                <a:t>4</a:t>
              </a:r>
              <a:endParaRPr lang="en-US" sz="1900" b="1" dirty="0">
                <a:solidFill>
                  <a:srgbClr val="FFFFFF"/>
                </a:solidFill>
                <a:latin typeface="Arial" pitchFamily="34" charset="0"/>
                <a:ea typeface="ＭＳ Ｐゴシック" charset="0"/>
                <a:cs typeface="Arial" pitchFamily="34" charset="0"/>
              </a:endParaRPr>
            </a:p>
          </p:txBody>
        </p:sp>
      </p:grpSp>
      <p:sp>
        <p:nvSpPr>
          <p:cNvPr id="29" name="TextBox 28"/>
          <p:cNvSpPr txBox="1"/>
          <p:nvPr/>
        </p:nvSpPr>
        <p:spPr>
          <a:xfrm>
            <a:off x="1516912" y="3783355"/>
            <a:ext cx="2749151"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Fragments stick together by</a:t>
            </a:r>
          </a:p>
          <a:p>
            <a:pPr eaLnBrk="0" hangingPunct="0"/>
            <a:r>
              <a:rPr lang="en-US" sz="1600" b="1" dirty="0">
                <a:solidFill>
                  <a:srgbClr val="000000"/>
                </a:solidFill>
                <a:latin typeface="Arial" pitchFamily="34" charset="0"/>
                <a:ea typeface="ＭＳ Ｐゴシック" charset="0"/>
                <a:cs typeface="Arial" pitchFamily="34" charset="0"/>
              </a:rPr>
              <a:t>base pairing.</a:t>
            </a:r>
          </a:p>
        </p:txBody>
      </p:sp>
      <p:sp>
        <p:nvSpPr>
          <p:cNvPr id="31" name="TextBox 30"/>
          <p:cNvSpPr txBox="1"/>
          <p:nvPr/>
        </p:nvSpPr>
        <p:spPr>
          <a:xfrm>
            <a:off x="1507386" y="5101075"/>
            <a:ext cx="3026854"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DNA ligase joins the fragments</a:t>
            </a:r>
          </a:p>
          <a:p>
            <a:pPr eaLnBrk="0" hangingPunct="0"/>
            <a:r>
              <a:rPr lang="en-US" sz="1600" b="1" dirty="0">
                <a:solidFill>
                  <a:srgbClr val="000000"/>
                </a:solidFill>
                <a:latin typeface="Arial" pitchFamily="34" charset="0"/>
                <a:ea typeface="ＭＳ Ｐゴシック" charset="0"/>
                <a:cs typeface="Arial" pitchFamily="34" charset="0"/>
              </a:rPr>
              <a:t>into strands.</a:t>
            </a:r>
          </a:p>
        </p:txBody>
      </p:sp>
      <p:sp>
        <p:nvSpPr>
          <p:cNvPr id="32" name="TextBox 31"/>
          <p:cNvSpPr txBox="1"/>
          <p:nvPr/>
        </p:nvSpPr>
        <p:spPr>
          <a:xfrm>
            <a:off x="4577941" y="6398260"/>
            <a:ext cx="2738314" cy="246221"/>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Recombinant DNA molecule</a:t>
            </a:r>
          </a:p>
        </p:txBody>
      </p:sp>
      <p:sp>
        <p:nvSpPr>
          <p:cNvPr id="33" name="TextBox 32"/>
          <p:cNvSpPr txBox="1"/>
          <p:nvPr/>
        </p:nvSpPr>
        <p:spPr>
          <a:xfrm>
            <a:off x="7018700" y="5044456"/>
            <a:ext cx="581891" cy="492443"/>
          </a:xfrm>
          <a:prstGeom prst="rect">
            <a:avLst/>
          </a:prstGeom>
          <a:noFill/>
        </p:spPr>
        <p:txBody>
          <a:bodyPr wrap="none" lIns="0" tIns="0" rIns="0" bIns="0" rtlCol="0">
            <a:spAutoFit/>
          </a:bodyPr>
          <a:lstStyle/>
          <a:p>
            <a:pPr eaLnBrk="0" hangingPunct="0"/>
            <a:r>
              <a:rPr lang="en-US" sz="1600" b="1" dirty="0">
                <a:solidFill>
                  <a:srgbClr val="000000"/>
                </a:solidFill>
                <a:latin typeface="Arial" pitchFamily="34" charset="0"/>
                <a:ea typeface="ＭＳ Ｐゴシック" charset="0"/>
                <a:cs typeface="Arial" pitchFamily="34" charset="0"/>
              </a:rPr>
              <a:t>DNA</a:t>
            </a:r>
          </a:p>
          <a:p>
            <a:pPr eaLnBrk="0" hangingPunct="0"/>
            <a:r>
              <a:rPr lang="en-US" sz="1600" b="1" dirty="0">
                <a:solidFill>
                  <a:srgbClr val="000000"/>
                </a:solidFill>
                <a:latin typeface="Arial" pitchFamily="34" charset="0"/>
                <a:ea typeface="ＭＳ Ｐゴシック" charset="0"/>
                <a:cs typeface="Arial" pitchFamily="34" charset="0"/>
              </a:rPr>
              <a:t>ligase</a:t>
            </a:r>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you added GFP to the bacterial plasmid? </a:t>
            </a:r>
            <a:endParaRPr lang="en-US" dirty="0"/>
          </a:p>
        </p:txBody>
      </p:sp>
      <p:sp>
        <p:nvSpPr>
          <p:cNvPr id="3" name="Content Placeholder 2"/>
          <p:cNvSpPr>
            <a:spLocks noGrp="1"/>
          </p:cNvSpPr>
          <p:nvPr>
            <p:ph idx="1"/>
          </p:nvPr>
        </p:nvSpPr>
        <p:spPr/>
        <p:txBody>
          <a:bodyPr/>
          <a:lstStyle/>
          <a:p>
            <a:r>
              <a:rPr lang="en-US" dirty="0" smtClean="0"/>
              <a:t>The cell would fluoresce... </a:t>
            </a:r>
            <a:endParaRPr lang="en-US" dirty="0"/>
          </a:p>
        </p:txBody>
      </p:sp>
    </p:spTree>
    <p:extLst>
      <p:ext uri="{BB962C8B-B14F-4D97-AF65-F5344CB8AC3E}">
        <p14:creationId xmlns:p14="http://schemas.microsoft.com/office/powerpoint/2010/main" val="2466646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838" y="259295"/>
            <a:ext cx="4338076" cy="2852737"/>
          </a:xfrm>
        </p:spPr>
        <p:txBody>
          <a:bodyPr/>
          <a:lstStyle/>
          <a:p>
            <a:r>
              <a:rPr lang="en-US" dirty="0" smtClean="0"/>
              <a:t>Ch12 pdf DNA Technology</a:t>
            </a:r>
            <a:endParaRPr lang="en-US" dirty="0"/>
          </a:p>
        </p:txBody>
      </p:sp>
      <p:sp>
        <p:nvSpPr>
          <p:cNvPr id="3" name="Text Placeholder 2"/>
          <p:cNvSpPr>
            <a:spLocks noGrp="1"/>
          </p:cNvSpPr>
          <p:nvPr>
            <p:ph type="body" idx="4294967295"/>
          </p:nvPr>
        </p:nvSpPr>
        <p:spPr>
          <a:xfrm>
            <a:off x="0" y="3802063"/>
            <a:ext cx="4416767" cy="1500187"/>
          </a:xfrm>
        </p:spPr>
        <p:txBody>
          <a:bodyPr/>
          <a:lstStyle/>
          <a:p>
            <a:pPr marL="0" indent="0" algn="ctr">
              <a:buNone/>
            </a:pPr>
            <a:r>
              <a:rPr lang="en-US" dirty="0" smtClean="0"/>
              <a:t>Biol12</a:t>
            </a:r>
          </a:p>
          <a:p>
            <a:pPr marL="0" indent="0" algn="ctr">
              <a:buNone/>
            </a:pPr>
            <a:r>
              <a:rPr lang="en-US" dirty="0" smtClean="0"/>
              <a:t>11.13.18</a:t>
            </a:r>
            <a:endParaRPr lang="en-US" dirty="0"/>
          </a:p>
        </p:txBody>
      </p:sp>
      <p:pic>
        <p:nvPicPr>
          <p:cNvPr id="5" name="Picture 2" descr="C:\Documents and Settings\sathish.m\Desktop\OUT\12_00bDNAProfiling-U.jpg"/>
          <p:cNvPicPr>
            <a:picLocks noChangeAspect="1" noChangeArrowheads="1"/>
          </p:cNvPicPr>
          <p:nvPr/>
        </p:nvPicPr>
        <p:blipFill rotWithShape="1">
          <a:blip r:embed="rId3">
            <a:extLst>
              <a:ext uri="{28A0092B-C50C-407E-A947-70E740481C1C}">
                <a14:useLocalDpi xmlns:a14="http://schemas.microsoft.com/office/drawing/2010/main" val="0"/>
              </a:ext>
            </a:extLst>
          </a:blip>
          <a:srcRect b="8032"/>
          <a:stretch/>
        </p:blipFill>
        <p:spPr bwMode="auto">
          <a:xfrm>
            <a:off x="4595812" y="248946"/>
            <a:ext cx="4548188" cy="5931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84921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Stopped here on 11.13.18</a:t>
            </a:r>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1736024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12.7</a:t>
            </a:r>
            <a:endParaRPr lang="en-US" sz="1200" dirty="0">
              <a:latin typeface="Arial" charset="0"/>
            </a:endParaRPr>
          </a:p>
        </p:txBody>
      </p:sp>
      <p:pic>
        <p:nvPicPr>
          <p:cNvPr id="19458" name="Picture 2" descr="\\192.168.4.30\Conversion\Power Point\Campbell EB6e\Output\CH12\Working files\Labeled\12_07InsulinFactory-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142" y="1019207"/>
            <a:ext cx="6119812" cy="42370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0" y="131763"/>
            <a:ext cx="8543925" cy="958850"/>
          </a:xfrm>
          <a:prstGeom prst="rect">
            <a:avLst/>
          </a:prstGeom>
        </p:spPr>
        <p:txBody>
          <a:bodyPr vert="horz" wrap="square" lIns="91440" tIns="45720" rIns="91440" bIns="45720" rtlCol="0" anchor="ctr" anchorCtr="0">
            <a:no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mtClean="0"/>
              <a:t>Pharmaceutical Applications</a:t>
            </a:r>
            <a:endParaRPr lang="en-US" dirty="0"/>
          </a:p>
        </p:txBody>
      </p:sp>
      <p:sp>
        <p:nvSpPr>
          <p:cNvPr id="2" name="TextBox 1"/>
          <p:cNvSpPr txBox="1"/>
          <p:nvPr/>
        </p:nvSpPr>
        <p:spPr>
          <a:xfrm>
            <a:off x="757389" y="5204631"/>
            <a:ext cx="8051614" cy="1569660"/>
          </a:xfrm>
          <a:prstGeom prst="rect">
            <a:avLst/>
          </a:prstGeom>
          <a:noFill/>
        </p:spPr>
        <p:txBody>
          <a:bodyPr wrap="square" rtlCol="0">
            <a:spAutoFit/>
          </a:bodyPr>
          <a:lstStyle/>
          <a:p>
            <a:r>
              <a:rPr lang="en-US" dirty="0"/>
              <a:t>gene for a desired protein into a </a:t>
            </a:r>
            <a:r>
              <a:rPr lang="en-US" dirty="0" smtClean="0"/>
              <a:t>bacterium or </a:t>
            </a:r>
            <a:r>
              <a:rPr lang="en-US" dirty="0"/>
              <a:t>yeast</a:t>
            </a:r>
            <a:r>
              <a:rPr lang="en-US" dirty="0" smtClean="0"/>
              <a:t>,</a:t>
            </a:r>
          </a:p>
          <a:p>
            <a:r>
              <a:rPr lang="en-US" dirty="0" smtClean="0"/>
              <a:t>grow cultures in large vats</a:t>
            </a:r>
          </a:p>
          <a:p>
            <a:r>
              <a:rPr lang="en-US" dirty="0" smtClean="0"/>
              <a:t>produce large amounts of proteins otherwise impossible to synthesis</a:t>
            </a:r>
            <a:endParaRPr lang="en-US" dirty="0"/>
          </a:p>
        </p:txBody>
      </p:sp>
    </p:spTree>
    <p:extLst>
      <p:ext uri="{BB962C8B-B14F-4D97-AF65-F5344CB8AC3E}">
        <p14:creationId xmlns:p14="http://schemas.microsoft.com/office/powerpoint/2010/main" val="31078053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141288"/>
            <a:ext cx="8543925" cy="958850"/>
          </a:xfrm>
        </p:spPr>
        <p:txBody>
          <a:bodyPr/>
          <a:lstStyle/>
          <a:p>
            <a:r>
              <a:rPr lang="en-US" smtClean="0"/>
              <a:t>Pharmaceutical Applications</a:t>
            </a:r>
            <a:endParaRPr lang="en-US" dirty="0" smtClean="0"/>
          </a:p>
        </p:txBody>
      </p:sp>
      <p:sp>
        <p:nvSpPr>
          <p:cNvPr id="36867" name="Rectangle 3"/>
          <p:cNvSpPr>
            <a:spLocks noGrp="1" noChangeArrowheads="1"/>
          </p:cNvSpPr>
          <p:nvPr>
            <p:ph idx="4294967295"/>
          </p:nvPr>
        </p:nvSpPr>
        <p:spPr>
          <a:xfrm>
            <a:off x="0" y="1227138"/>
            <a:ext cx="8543925" cy="4949825"/>
          </a:xfrm>
        </p:spPr>
        <p:txBody>
          <a:bodyPr/>
          <a:lstStyle/>
          <a:p>
            <a:r>
              <a:rPr lang="en-US" dirty="0" err="1" smtClean="0"/>
              <a:t>Humulin</a:t>
            </a:r>
            <a:r>
              <a:rPr lang="en-US" dirty="0" smtClean="0"/>
              <a:t> is human insulin produced by genetically modified bacteria.</a:t>
            </a:r>
          </a:p>
          <a:p>
            <a:pPr lvl="1"/>
            <a:r>
              <a:rPr lang="en-US" dirty="0" smtClean="0"/>
              <a:t>insulin is a protein made in the pancreas.</a:t>
            </a:r>
          </a:p>
          <a:p>
            <a:pPr lvl="1"/>
            <a:r>
              <a:rPr lang="en-US" dirty="0" smtClean="0"/>
              <a:t>we cannot synthesize insulin using chemistry </a:t>
            </a:r>
            <a:r>
              <a:rPr lang="en-US" dirty="0" err="1" smtClean="0"/>
              <a:t>onlne</a:t>
            </a:r>
            <a:endParaRPr lang="en-US" dirty="0" smtClean="0"/>
          </a:p>
          <a:p>
            <a:pPr lvl="1"/>
            <a:r>
              <a:rPr lang="en-US" dirty="0" smtClean="0"/>
              <a:t>originally diabetics used insulin from cows and pigs.</a:t>
            </a:r>
          </a:p>
          <a:p>
            <a:pPr lvl="1"/>
            <a:r>
              <a:rPr lang="en-US" dirty="0" smtClean="0"/>
              <a:t>The meat industry couldn’t keep up...</a:t>
            </a:r>
          </a:p>
          <a:p>
            <a:pPr lvl="1"/>
            <a:r>
              <a:rPr lang="en-US" dirty="0" smtClean="0"/>
              <a:t>In 1978, scientists working at a biotechnology company chemically synthesized DNA fragments and linked them to form the two genes that code for the two polypeptides that make up human insulin.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12.6</a:t>
            </a:r>
            <a:endParaRPr lang="en-US" sz="1200" dirty="0">
              <a:latin typeface="Arial" charset="0"/>
            </a:endParaRPr>
          </a:p>
        </p:txBody>
      </p:sp>
      <p:pic>
        <p:nvPicPr>
          <p:cNvPr id="18434" name="Picture 2" descr="\\192.168.4.30\Conversion\Power Point\Campbell EB6e\Output\CH12\Working files\Labeled\12_06Humulin-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919" y="1566863"/>
            <a:ext cx="1554162" cy="37242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43810" y="6012493"/>
            <a:ext cx="5539197" cy="461665"/>
          </a:xfrm>
          <a:prstGeom prst="rect">
            <a:avLst/>
          </a:prstGeom>
          <a:noFill/>
        </p:spPr>
        <p:txBody>
          <a:bodyPr wrap="none" rtlCol="0">
            <a:spAutoFit/>
          </a:bodyPr>
          <a:lstStyle/>
          <a:p>
            <a:r>
              <a:rPr lang="en-US" dirty="0" smtClean="0"/>
              <a:t>Human insulin produced in </a:t>
            </a:r>
            <a:r>
              <a:rPr lang="en-US" i="1" dirty="0" smtClean="0"/>
              <a:t>E. coli </a:t>
            </a:r>
            <a:r>
              <a:rPr lang="en-US" dirty="0" smtClean="0"/>
              <a:t>cells. </a:t>
            </a:r>
            <a:endParaRPr lang="en-US" dirty="0"/>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131763"/>
            <a:ext cx="8543925" cy="958850"/>
          </a:xfrm>
        </p:spPr>
        <p:txBody>
          <a:bodyPr/>
          <a:lstStyle/>
          <a:p>
            <a:r>
              <a:rPr lang="en-US" smtClean="0"/>
              <a:t>Pharmaceutical Applications</a:t>
            </a:r>
            <a:endParaRPr lang="en-US" dirty="0" smtClean="0"/>
          </a:p>
        </p:txBody>
      </p:sp>
      <p:sp>
        <p:nvSpPr>
          <p:cNvPr id="36867" name="Rectangle 3"/>
          <p:cNvSpPr>
            <a:spLocks noGrp="1" noChangeArrowheads="1"/>
          </p:cNvSpPr>
          <p:nvPr>
            <p:ph idx="4294967295"/>
          </p:nvPr>
        </p:nvSpPr>
        <p:spPr>
          <a:xfrm>
            <a:off x="0" y="1227138"/>
            <a:ext cx="8543925" cy="4949825"/>
          </a:xfrm>
        </p:spPr>
        <p:txBody>
          <a:bodyPr/>
          <a:lstStyle/>
          <a:p>
            <a:r>
              <a:rPr lang="en-US" dirty="0" smtClean="0"/>
              <a:t>In 1978, scientists working at a biotechnology company chemically synthesized DNA fragments and linked them to form the two genes that code for the two polypeptides that make up human insulin.</a:t>
            </a:r>
          </a:p>
          <a:p>
            <a:pPr lvl="1"/>
            <a:r>
              <a:rPr lang="en-US" dirty="0" smtClean="0"/>
              <a:t>They then inserted these artificial genes into </a:t>
            </a:r>
            <a:r>
              <a:rPr lang="en-US" i="1" dirty="0" smtClean="0"/>
              <a:t>E. coli </a:t>
            </a:r>
            <a:r>
              <a:rPr lang="en-US" dirty="0" smtClean="0"/>
              <a:t>host cells. </a:t>
            </a:r>
          </a:p>
          <a:p>
            <a:pPr lvl="1"/>
            <a:r>
              <a:rPr lang="en-US" dirty="0" smtClean="0"/>
              <a:t>Under proper growing conditions, the transgenic bacteria cranked out large quantities of the human protein.  </a:t>
            </a:r>
          </a:p>
          <a:p>
            <a:pPr lvl="1"/>
            <a:r>
              <a:rPr lang="en-US" dirty="0" smtClean="0"/>
              <a:t>In 1982, </a:t>
            </a:r>
            <a:r>
              <a:rPr lang="en-US" dirty="0" err="1" smtClean="0"/>
              <a:t>Humulin</a:t>
            </a:r>
            <a:r>
              <a:rPr lang="en-US" dirty="0" smtClean="0"/>
              <a:t> hit the market as the world’s first genetically engineered pharmaceutical product.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131763"/>
            <a:ext cx="8543925" cy="958850"/>
          </a:xfrm>
        </p:spPr>
        <p:txBody>
          <a:bodyPr/>
          <a:lstStyle/>
          <a:p>
            <a:r>
              <a:rPr lang="en-US" dirty="0" smtClean="0"/>
              <a:t>Pharmaceutical Applications</a:t>
            </a:r>
          </a:p>
        </p:txBody>
      </p:sp>
      <p:sp>
        <p:nvSpPr>
          <p:cNvPr id="36867" name="Rectangle 3"/>
          <p:cNvSpPr>
            <a:spLocks noGrp="1" noChangeArrowheads="1"/>
          </p:cNvSpPr>
          <p:nvPr>
            <p:ph idx="4294967295"/>
          </p:nvPr>
        </p:nvSpPr>
        <p:spPr>
          <a:xfrm>
            <a:off x="0" y="1227138"/>
            <a:ext cx="8543925" cy="4949825"/>
          </a:xfrm>
        </p:spPr>
        <p:txBody>
          <a:bodyPr/>
          <a:lstStyle/>
          <a:p>
            <a:r>
              <a:rPr lang="en-US" dirty="0" smtClean="0"/>
              <a:t>DNA technology is used to produce medically valuable molecules in bacteria, including</a:t>
            </a:r>
          </a:p>
          <a:p>
            <a:pPr lvl="1"/>
            <a:r>
              <a:rPr lang="en-US" dirty="0" smtClean="0"/>
              <a:t>human growth hormone (HGH)- previously only available from human cadavers</a:t>
            </a:r>
          </a:p>
          <a:p>
            <a:pPr lvl="1"/>
            <a:r>
              <a:rPr lang="en-US" dirty="0" smtClean="0"/>
              <a:t>vaccines </a:t>
            </a:r>
          </a:p>
          <a:p>
            <a:pPr lvl="2"/>
            <a:r>
              <a:rPr lang="en-US" dirty="0" smtClean="0"/>
              <a:t>a harmless variant or derivative of a disease-causing microbe—such as a bacterium or virus—</a:t>
            </a:r>
          </a:p>
          <a:p>
            <a:pPr lvl="2"/>
            <a:r>
              <a:rPr lang="en-US" dirty="0" smtClean="0"/>
              <a:t>that is used to prevent an infectious disease.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Bacteria</a:t>
            </a:r>
            <a:endParaRPr lang="en-US" dirty="0"/>
          </a:p>
        </p:txBody>
      </p:sp>
      <p:sp>
        <p:nvSpPr>
          <p:cNvPr id="5" name="Content Placeholder 4"/>
          <p:cNvSpPr>
            <a:spLocks noGrp="1"/>
          </p:cNvSpPr>
          <p:nvPr>
            <p:ph idx="1"/>
          </p:nvPr>
        </p:nvSpPr>
        <p:spPr/>
        <p:txBody>
          <a:bodyPr>
            <a:normAutofit fontScale="85000" lnSpcReduction="20000"/>
          </a:bodyPr>
          <a:lstStyle/>
          <a:p>
            <a:r>
              <a:rPr lang="en-US" dirty="0" smtClean="0"/>
              <a:t>Eukaryotic cells are used for bioengineering </a:t>
            </a:r>
          </a:p>
          <a:p>
            <a:r>
              <a:rPr lang="en-US" dirty="0" smtClean="0"/>
              <a:t>What are eukaryotes? </a:t>
            </a:r>
            <a:endParaRPr lang="en-US" dirty="0"/>
          </a:p>
          <a:p>
            <a:r>
              <a:rPr lang="en-US" dirty="0" smtClean="0"/>
              <a:t>fungi</a:t>
            </a:r>
            <a:r>
              <a:rPr lang="en-US" dirty="0"/>
              <a:t>, animals, and plants </a:t>
            </a:r>
            <a:endParaRPr lang="en-US" dirty="0" smtClean="0"/>
          </a:p>
          <a:p>
            <a:r>
              <a:rPr lang="en-US" dirty="0" smtClean="0"/>
              <a:t>Yeast Produce - </a:t>
            </a:r>
          </a:p>
          <a:p>
            <a:pPr lvl="1"/>
            <a:r>
              <a:rPr lang="en-US" dirty="0" smtClean="0"/>
              <a:t>Hepatitis B vaccine, antimalarial drugs, interferon-cancer drugs</a:t>
            </a:r>
          </a:p>
          <a:p>
            <a:pPr lvl="1"/>
            <a:r>
              <a:rPr lang="en-US" dirty="0" smtClean="0"/>
              <a:t>Sugar into </a:t>
            </a:r>
            <a:r>
              <a:rPr lang="en-US" b="1" dirty="0" smtClean="0"/>
              <a:t>Hydrocodone </a:t>
            </a:r>
            <a:r>
              <a:rPr lang="mr-IN" b="1" dirty="0" smtClean="0"/>
              <a:t>–</a:t>
            </a:r>
            <a:r>
              <a:rPr lang="en-US" b="1" dirty="0" smtClean="0"/>
              <a:t> </a:t>
            </a:r>
            <a:r>
              <a:rPr lang="en-US" dirty="0" smtClean="0"/>
              <a:t>23 genes from bacteria, plants and animals</a:t>
            </a:r>
          </a:p>
          <a:p>
            <a:pPr lvl="2"/>
            <a:r>
              <a:rPr lang="en-US" dirty="0"/>
              <a:t>4,400 gallons of bioengineered yeast to produce a single dose of </a:t>
            </a:r>
            <a:r>
              <a:rPr lang="en-US" dirty="0" smtClean="0"/>
              <a:t>the opioid</a:t>
            </a:r>
          </a:p>
          <a:p>
            <a:pPr lvl="1"/>
            <a:r>
              <a:rPr lang="en-US" dirty="0"/>
              <a:t>the hormone erythropoietin (EPO), which stimulates production of red blood </a:t>
            </a:r>
            <a:r>
              <a:rPr lang="en-US" dirty="0" smtClean="0"/>
              <a:t>cells</a:t>
            </a:r>
            <a:r>
              <a:rPr lang="en-US" dirty="0"/>
              <a:t> </a:t>
            </a:r>
            <a:r>
              <a:rPr lang="mr-IN" dirty="0" smtClean="0"/>
              <a:t>–</a:t>
            </a:r>
            <a:r>
              <a:rPr lang="en-US" dirty="0" smtClean="0"/>
              <a:t> treats anemia</a:t>
            </a:r>
            <a:endParaRPr lang="en-US" dirty="0"/>
          </a:p>
          <a:p>
            <a:pPr lvl="2"/>
            <a:endParaRPr lang="en-US" dirty="0" smtClean="0"/>
          </a:p>
          <a:p>
            <a:endParaRPr lang="en-US" dirty="0" smtClean="0"/>
          </a:p>
          <a:p>
            <a:endParaRPr lang="en-US" dirty="0"/>
          </a:p>
          <a:p>
            <a:endParaRPr lang="en-US" dirty="0"/>
          </a:p>
        </p:txBody>
      </p:sp>
    </p:spTree>
    <p:extLst>
      <p:ext uri="{BB962C8B-B14F-4D97-AF65-F5344CB8AC3E}">
        <p14:creationId xmlns:p14="http://schemas.microsoft.com/office/powerpoint/2010/main" val="38276943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131763"/>
            <a:ext cx="8543925" cy="958850"/>
          </a:xfrm>
        </p:spPr>
        <p:txBody>
          <a:bodyPr/>
          <a:lstStyle/>
          <a:p>
            <a:r>
              <a:rPr lang="en-US" smtClean="0"/>
              <a:t>Pharmaceutical Applications</a:t>
            </a:r>
            <a:endParaRPr lang="en-US" dirty="0"/>
          </a:p>
        </p:txBody>
      </p:sp>
      <p:sp>
        <p:nvSpPr>
          <p:cNvPr id="45059" name="Rectangle 3"/>
          <p:cNvSpPr>
            <a:spLocks noGrp="1" noChangeArrowheads="1"/>
          </p:cNvSpPr>
          <p:nvPr>
            <p:ph idx="4294967295"/>
          </p:nvPr>
        </p:nvSpPr>
        <p:spPr>
          <a:xfrm>
            <a:off x="0" y="1227138"/>
            <a:ext cx="8543925" cy="5330587"/>
          </a:xfrm>
        </p:spPr>
        <p:txBody>
          <a:bodyPr/>
          <a:lstStyle/>
          <a:p>
            <a:r>
              <a:rPr lang="en-US" dirty="0" smtClean="0"/>
              <a:t>Genetically modified whole animals are also used to produce drugs. </a:t>
            </a:r>
          </a:p>
          <a:p>
            <a:r>
              <a:rPr lang="en-US" b="1" dirty="0" smtClean="0"/>
              <a:t>Figure 12.8 </a:t>
            </a:r>
            <a:r>
              <a:rPr lang="en-US" dirty="0" smtClean="0"/>
              <a:t>shows a transgenic goat that carries a gene for an enzyme called lysozyme.</a:t>
            </a:r>
          </a:p>
          <a:p>
            <a:r>
              <a:rPr lang="en-US" dirty="0"/>
              <a:t>as antibacterial properties.</a:t>
            </a:r>
            <a:br>
              <a:rPr lang="en-US" dirty="0"/>
            </a:br>
            <a:endParaRPr lang="en-US" dirty="0" smtClean="0"/>
          </a:p>
          <a:p>
            <a:r>
              <a:rPr lang="en-US" dirty="0" smtClean="0"/>
              <a:t>What other type of transgenic goat has been produced? </a:t>
            </a:r>
            <a:endParaRPr lang="en-US" dirty="0"/>
          </a:p>
          <a:p>
            <a:r>
              <a:rPr lang="en-US" dirty="0" smtClean="0"/>
              <a:t>What type of cloning is used? reproductive or therapeutic? </a:t>
            </a:r>
          </a:p>
          <a:p>
            <a:endParaRPr lang="en-US" dirty="0" smtClean="0"/>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0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0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12.8</a:t>
            </a:r>
            <a:endParaRPr lang="en-US" sz="1200" dirty="0">
              <a:latin typeface="Arial" charset="0"/>
            </a:endParaRPr>
          </a:p>
        </p:txBody>
      </p:sp>
      <p:pic>
        <p:nvPicPr>
          <p:cNvPr id="20482" name="Picture 2" descr="\\192.168.4.30\Conversion\Power Point\Campbell EB6e\Output\CH12\Working files\Labeled\12_08GMGoat-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781" y="1133475"/>
            <a:ext cx="6802438" cy="459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131763"/>
            <a:ext cx="8543925" cy="958850"/>
          </a:xfrm>
        </p:spPr>
        <p:txBody>
          <a:bodyPr/>
          <a:lstStyle/>
          <a:p>
            <a:r>
              <a:rPr lang="en-US" smtClean="0"/>
              <a:t>Genetically Modified Organisms in Agriculture</a:t>
            </a:r>
            <a:endParaRPr lang="en-US" dirty="0"/>
          </a:p>
        </p:txBody>
      </p:sp>
      <p:sp>
        <p:nvSpPr>
          <p:cNvPr id="45059" name="Rectangle 3"/>
          <p:cNvSpPr>
            <a:spLocks noGrp="1" noChangeArrowheads="1"/>
          </p:cNvSpPr>
          <p:nvPr>
            <p:ph idx="4294967295"/>
          </p:nvPr>
        </p:nvSpPr>
        <p:spPr>
          <a:xfrm>
            <a:off x="0" y="1227138"/>
            <a:ext cx="8543925" cy="4949825"/>
          </a:xfrm>
        </p:spPr>
        <p:txBody>
          <a:bodyPr/>
          <a:lstStyle/>
          <a:p>
            <a:r>
              <a:rPr lang="en-US" dirty="0" smtClean="0"/>
              <a:t>Since ancient times, people have selectively bred agricultural crops to make them more useful. </a:t>
            </a:r>
          </a:p>
          <a:p>
            <a:r>
              <a:rPr lang="en-US" dirty="0" smtClean="0"/>
              <a:t>Today, DNA technology is quickly replacing traditional breeding programs as scientists work to improve the productivity of agriculturally important plants and animals.</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sathish.m\Desktop\OUT\12_00a_YDNATechMatter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03994"/>
            <a:ext cx="6553201" cy="64500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067706" y="178494"/>
            <a:ext cx="3818994" cy="400110"/>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Why DNA Technology Matters</a:t>
            </a:r>
          </a:p>
        </p:txBody>
      </p:sp>
    </p:spTree>
    <p:extLst>
      <p:ext uri="{BB962C8B-B14F-4D97-AF65-F5344CB8AC3E}">
        <p14:creationId xmlns:p14="http://schemas.microsoft.com/office/powerpoint/2010/main" val="101869135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131763"/>
            <a:ext cx="8543925" cy="958850"/>
          </a:xfrm>
        </p:spPr>
        <p:txBody>
          <a:bodyPr/>
          <a:lstStyle/>
          <a:p>
            <a:r>
              <a:rPr lang="en-US" smtClean="0"/>
              <a:t>Genetically Modified Organisms in Agriculture</a:t>
            </a:r>
            <a:endParaRPr lang="en-US" dirty="0"/>
          </a:p>
        </p:txBody>
      </p:sp>
      <p:sp>
        <p:nvSpPr>
          <p:cNvPr id="45059" name="Rectangle 3"/>
          <p:cNvSpPr>
            <a:spLocks noGrp="1" noChangeArrowheads="1"/>
          </p:cNvSpPr>
          <p:nvPr>
            <p:ph idx="4294967295"/>
          </p:nvPr>
        </p:nvSpPr>
        <p:spPr>
          <a:xfrm>
            <a:off x="0" y="1227138"/>
            <a:ext cx="8543925" cy="4949825"/>
          </a:xfrm>
        </p:spPr>
        <p:txBody>
          <a:bodyPr/>
          <a:lstStyle/>
          <a:p>
            <a:r>
              <a:rPr lang="en-US" dirty="0" smtClean="0"/>
              <a:t>In the United States today, more than 80% of the corn crop, more than 90% of the soybean crop, and about 75% of the cotton crop are genetically modified. </a:t>
            </a:r>
          </a:p>
          <a:p>
            <a:r>
              <a:rPr lang="en-US" b="1" dirty="0" smtClean="0"/>
              <a:t>Figure 12.9 </a:t>
            </a:r>
            <a:r>
              <a:rPr lang="en-US" dirty="0" smtClean="0"/>
              <a:t>shows corn that has been genetically engineered to resist attack by an insect (moth larva) called the European corn borer.</a:t>
            </a:r>
          </a:p>
          <a:p>
            <a:r>
              <a:rPr lang="en-US" dirty="0" smtClean="0"/>
              <a:t>Growing insect-resistant plants reduces the need for chemical insecticides.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12.9</a:t>
            </a:r>
            <a:endParaRPr lang="en-US" sz="1200" dirty="0">
              <a:latin typeface="Arial" charset="0"/>
            </a:endParaRPr>
          </a:p>
        </p:txBody>
      </p:sp>
      <p:pic>
        <p:nvPicPr>
          <p:cNvPr id="21506" name="Picture 2" descr="\\192.168.4.30\Conversion\Power Point\Campbell EB6e\Output\CH12\Working files\Labeled\12_09_GMCorn-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621" y="301752"/>
            <a:ext cx="7134758" cy="625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131763"/>
            <a:ext cx="8543925" cy="958850"/>
          </a:xfrm>
        </p:spPr>
        <p:txBody>
          <a:bodyPr/>
          <a:lstStyle/>
          <a:p>
            <a:r>
              <a:rPr lang="en-US" smtClean="0"/>
              <a:t>Genetically Modified Organisms in Agriculture</a:t>
            </a:r>
            <a:endParaRPr lang="en-US" dirty="0"/>
          </a:p>
        </p:txBody>
      </p:sp>
      <p:sp>
        <p:nvSpPr>
          <p:cNvPr id="45059" name="Rectangle 3"/>
          <p:cNvSpPr>
            <a:spLocks noGrp="1" noChangeArrowheads="1"/>
          </p:cNvSpPr>
          <p:nvPr>
            <p:ph idx="4294967295"/>
          </p:nvPr>
        </p:nvSpPr>
        <p:spPr>
          <a:xfrm>
            <a:off x="0" y="1227138"/>
            <a:ext cx="8543925" cy="4949825"/>
          </a:xfrm>
        </p:spPr>
        <p:txBody>
          <a:bodyPr/>
          <a:lstStyle/>
          <a:p>
            <a:r>
              <a:rPr lang="en-US" dirty="0" smtClean="0"/>
              <a:t>Scientists are also using genetic engineering to improve the nutritional value of crop plants.</a:t>
            </a:r>
          </a:p>
          <a:p>
            <a:pPr lvl="1"/>
            <a:r>
              <a:rPr lang="en-US" dirty="0" smtClean="0"/>
              <a:t>“Golden rice 2” is a transgenic variety of rice that carries genes from </a:t>
            </a:r>
            <a:r>
              <a:rPr lang="en-US" b="1" dirty="0" smtClean="0"/>
              <a:t>daffodils and corn</a:t>
            </a:r>
            <a:r>
              <a:rPr lang="en-US" dirty="0" smtClean="0"/>
              <a:t>. This rice could help prevent </a:t>
            </a:r>
            <a:r>
              <a:rPr lang="en-US" b="1" dirty="0" smtClean="0"/>
              <a:t>vitamin A deficiency </a:t>
            </a:r>
            <a:r>
              <a:rPr lang="en-US" dirty="0" smtClean="0"/>
              <a:t>and resulting </a:t>
            </a:r>
            <a:r>
              <a:rPr lang="en-US" b="1" dirty="0" smtClean="0"/>
              <a:t>blindness</a:t>
            </a:r>
            <a:r>
              <a:rPr lang="en-US" dirty="0" smtClean="0"/>
              <a:t>, especially in developing nations that depend on rice as a staple crop. </a:t>
            </a:r>
          </a:p>
          <a:p>
            <a:pPr lvl="1"/>
            <a:r>
              <a:rPr lang="en-US" dirty="0" smtClean="0"/>
              <a:t>Cassava (</a:t>
            </a:r>
            <a:r>
              <a:rPr lang="en-US" dirty="0" err="1" smtClean="0"/>
              <a:t>Yuca</a:t>
            </a:r>
            <a:r>
              <a:rPr lang="en-US" dirty="0"/>
              <a:t>, </a:t>
            </a:r>
            <a:r>
              <a:rPr lang="en-US" i="1" dirty="0" err="1"/>
              <a:t>Manihot</a:t>
            </a:r>
            <a:r>
              <a:rPr lang="en-US" i="1" dirty="0"/>
              <a:t> </a:t>
            </a:r>
            <a:r>
              <a:rPr lang="en-US" i="1" dirty="0" err="1" smtClean="0"/>
              <a:t>esculenta</a:t>
            </a:r>
            <a:r>
              <a:rPr lang="en-US" i="1" dirty="0" smtClean="0"/>
              <a:t>)</a:t>
            </a:r>
            <a:r>
              <a:rPr lang="en-US" dirty="0"/>
              <a:t> </a:t>
            </a:r>
            <a:r>
              <a:rPr lang="en-US" dirty="0" smtClean="0"/>
              <a:t>- a starchy root crop that is a staple for nearly </a:t>
            </a:r>
            <a:r>
              <a:rPr lang="en-US" b="1" dirty="0" smtClean="0"/>
              <a:t>1 billion </a:t>
            </a:r>
            <a:r>
              <a:rPr lang="en-US" dirty="0" smtClean="0"/>
              <a:t>people in developing nations, has similarly been modified to produce increased levels </a:t>
            </a:r>
            <a:r>
              <a:rPr lang="en-US" b="1" dirty="0" smtClean="0"/>
              <a:t>of iron and beta-carotene </a:t>
            </a:r>
            <a:r>
              <a:rPr lang="en-US" dirty="0" smtClean="0"/>
              <a:t>(which is converted to vitamin A in the body).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12.10</a:t>
            </a:r>
            <a:endParaRPr lang="en-US" sz="1200" dirty="0">
              <a:latin typeface="Arial" charset="0"/>
            </a:endParaRPr>
          </a:p>
        </p:txBody>
      </p:sp>
      <p:pic>
        <p:nvPicPr>
          <p:cNvPr id="24578" name="Picture 2" descr="\\192.168.4.30\Conversion\Power Point\Campbell EB6e\Output\CH12\Working files\Labeled\12_10_GMStaples-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632" y="1502569"/>
            <a:ext cx="7424737" cy="385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131763"/>
            <a:ext cx="8543925" cy="958850"/>
          </a:xfrm>
        </p:spPr>
        <p:txBody>
          <a:bodyPr/>
          <a:lstStyle/>
          <a:p>
            <a:r>
              <a:rPr lang="en-US" smtClean="0"/>
              <a:t>Genetically Modified Organisms in Agriculture</a:t>
            </a:r>
            <a:endParaRPr lang="en-US" dirty="0"/>
          </a:p>
        </p:txBody>
      </p:sp>
      <p:sp>
        <p:nvSpPr>
          <p:cNvPr id="45059" name="Rectangle 3"/>
          <p:cNvSpPr>
            <a:spLocks noGrp="1" noChangeArrowheads="1"/>
          </p:cNvSpPr>
          <p:nvPr>
            <p:ph idx="4294967295"/>
          </p:nvPr>
        </p:nvSpPr>
        <p:spPr>
          <a:xfrm>
            <a:off x="0" y="1227138"/>
            <a:ext cx="8543925" cy="4949825"/>
          </a:xfrm>
        </p:spPr>
        <p:txBody>
          <a:bodyPr/>
          <a:lstStyle/>
          <a:p>
            <a:r>
              <a:rPr lang="en-US" dirty="0" smtClean="0"/>
              <a:t>Genetic engineers are targeting agricultural animals as well as plant crops. </a:t>
            </a:r>
          </a:p>
          <a:p>
            <a:pPr lvl="1"/>
            <a:r>
              <a:rPr lang="en-US" dirty="0" smtClean="0"/>
              <a:t>A gene that causes the development of larger muscles and transfer it to other cattle or even to chickens. </a:t>
            </a:r>
            <a:r>
              <a:rPr lang="mr-IN" dirty="0" smtClean="0"/>
              <a:t>–</a:t>
            </a:r>
            <a:r>
              <a:rPr lang="en-US" dirty="0" smtClean="0"/>
              <a:t> not yet approved by US Food and Drug Administration (FDA) </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131763"/>
            <a:ext cx="8543925" cy="958850"/>
          </a:xfrm>
        </p:spPr>
        <p:txBody>
          <a:bodyPr/>
          <a:lstStyle/>
          <a:p>
            <a:r>
              <a:rPr lang="en-US" dirty="0" smtClean="0"/>
              <a:t>Genetically Modified Organisms in Agriculture</a:t>
            </a:r>
            <a:endParaRPr lang="en-US" dirty="0"/>
          </a:p>
        </p:txBody>
      </p:sp>
      <p:sp>
        <p:nvSpPr>
          <p:cNvPr id="45059" name="Rectangle 3"/>
          <p:cNvSpPr>
            <a:spLocks noGrp="1" noChangeArrowheads="1"/>
          </p:cNvSpPr>
          <p:nvPr>
            <p:ph idx="4294967295"/>
          </p:nvPr>
        </p:nvSpPr>
        <p:spPr>
          <a:xfrm>
            <a:off x="0" y="1227138"/>
            <a:ext cx="8543925" cy="4949825"/>
          </a:xfrm>
        </p:spPr>
        <p:txBody>
          <a:bodyPr/>
          <a:lstStyle/>
          <a:p>
            <a:r>
              <a:rPr lang="en-US" dirty="0" err="1" smtClean="0"/>
              <a:t>AquAdvantage</a:t>
            </a:r>
            <a:r>
              <a:rPr lang="en-US" dirty="0" smtClean="0"/>
              <a:t> is a trade name for Atlantic salmon that have been genetically modified to reach market size in half the normal time (18 months vs. 3 years). </a:t>
            </a:r>
          </a:p>
          <a:p>
            <a:pPr lvl="1"/>
            <a:r>
              <a:rPr lang="en-US" dirty="0" smtClean="0"/>
              <a:t>The US Food and Drug Administration (FDA) approved </a:t>
            </a:r>
            <a:r>
              <a:rPr lang="en-US" dirty="0" err="1" smtClean="0"/>
              <a:t>AquAdvantage</a:t>
            </a:r>
            <a:r>
              <a:rPr lang="en-US" dirty="0" smtClean="0"/>
              <a:t> salmon in 2015</a:t>
            </a:r>
          </a:p>
          <a:p>
            <a:pPr lvl="1"/>
            <a:r>
              <a:rPr lang="en-US" dirty="0" smtClean="0"/>
              <a:t>The first GM animal approved for consumption in the United States. </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609600"/>
            <a:ext cx="8382000" cy="5638800"/>
          </a:xfrm>
          <a:prstGeom prst="rect">
            <a:avLst/>
          </a:prstGeom>
        </p:spPr>
      </p:pic>
    </p:spTree>
    <p:extLst>
      <p:ext uri="{BB962C8B-B14F-4D97-AF65-F5344CB8AC3E}">
        <p14:creationId xmlns:p14="http://schemas.microsoft.com/office/powerpoint/2010/main" val="71370844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0" y="131763"/>
            <a:ext cx="8543925" cy="958850"/>
          </a:xfrm>
        </p:spPr>
        <p:txBody>
          <a:bodyPr/>
          <a:lstStyle/>
          <a:p>
            <a:r>
              <a:rPr lang="en-US" smtClean="0"/>
              <a:t>Human Gene Therapy</a:t>
            </a:r>
            <a:endParaRPr lang="en-US" dirty="0" smtClean="0"/>
          </a:p>
        </p:txBody>
      </p:sp>
      <p:sp>
        <p:nvSpPr>
          <p:cNvPr id="210947" name="Rectangle 3"/>
          <p:cNvSpPr>
            <a:spLocks noGrp="1" noChangeArrowheads="1"/>
          </p:cNvSpPr>
          <p:nvPr>
            <p:ph idx="4294967295"/>
          </p:nvPr>
        </p:nvSpPr>
        <p:spPr>
          <a:xfrm>
            <a:off x="0" y="1227138"/>
            <a:ext cx="8543925" cy="4949825"/>
          </a:xfrm>
        </p:spPr>
        <p:txBody>
          <a:bodyPr/>
          <a:lstStyle/>
          <a:p>
            <a:r>
              <a:rPr lang="en-US" b="1" dirty="0" smtClean="0"/>
              <a:t>Human gene therapy </a:t>
            </a:r>
            <a:r>
              <a:rPr lang="en-US" dirty="0" smtClean="0"/>
              <a:t>is intended to treat disease by introducing genes into an afflicted person. </a:t>
            </a:r>
          </a:p>
          <a:p>
            <a:pPr lvl="1"/>
            <a:r>
              <a:rPr lang="en-US" dirty="0" smtClean="0"/>
              <a:t>In cases where a single defective gene causes a disorder, the mutant version of a gene may be replaced or supplemented with the normal allele. </a:t>
            </a:r>
          </a:p>
          <a:p>
            <a:pPr lvl="1"/>
            <a:r>
              <a:rPr lang="en-US" dirty="0" smtClean="0"/>
              <a:t>This could potentially correct a genetic disorder, perhaps permanently. </a:t>
            </a:r>
          </a:p>
          <a:p>
            <a:pPr lvl="1"/>
            <a:r>
              <a:rPr lang="en-US" dirty="0" smtClean="0"/>
              <a:t>In other cases, genes are inserted and expressed only long enough to treat a medical problem.</a:t>
            </a:r>
          </a:p>
          <a:p>
            <a:pPr lvl="1"/>
            <a:r>
              <a:rPr lang="en-US" b="1" dirty="0" smtClean="0"/>
              <a:t>Figure 12.11 </a:t>
            </a:r>
            <a:r>
              <a:rPr lang="en-US" dirty="0" smtClean="0"/>
              <a:t>summarizes one approach to human gene therapy. </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sathish.m\Desktop\OUT\12_11aGeneTherapy-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662" y="871537"/>
            <a:ext cx="6924676" cy="5114926"/>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12.11-1</a:t>
            </a:r>
            <a:endParaRPr lang="en-US" sz="1200" dirty="0">
              <a:latin typeface="Arial" charset="0"/>
            </a:endParaRPr>
          </a:p>
        </p:txBody>
      </p:sp>
      <p:sp>
        <p:nvSpPr>
          <p:cNvPr id="2" name="TextBox 1"/>
          <p:cNvSpPr txBox="1"/>
          <p:nvPr/>
        </p:nvSpPr>
        <p:spPr>
          <a:xfrm>
            <a:off x="3035127" y="2287868"/>
            <a:ext cx="1811393" cy="738664"/>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Normal </a:t>
            </a:r>
          </a:p>
          <a:p>
            <a:pPr eaLnBrk="0" hangingPunct="0"/>
            <a:r>
              <a:rPr lang="en-US" b="1" dirty="0">
                <a:solidFill>
                  <a:srgbClr val="000000"/>
                </a:solidFill>
                <a:latin typeface="Arial" pitchFamily="34" charset="0"/>
                <a:ea typeface="ＭＳ Ｐゴシック" charset="0"/>
                <a:cs typeface="Arial" pitchFamily="34" charset="0"/>
              </a:rPr>
              <a:t>human gene</a:t>
            </a:r>
          </a:p>
        </p:txBody>
      </p:sp>
      <p:sp>
        <p:nvSpPr>
          <p:cNvPr id="7" name="TextBox 6"/>
          <p:cNvSpPr txBox="1"/>
          <p:nvPr/>
        </p:nvSpPr>
        <p:spPr>
          <a:xfrm>
            <a:off x="5098239" y="3345143"/>
            <a:ext cx="2922275" cy="738664"/>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An RNA version is</a:t>
            </a:r>
          </a:p>
          <a:p>
            <a:pPr eaLnBrk="0" hangingPunct="0"/>
            <a:r>
              <a:rPr lang="en-US" b="1" dirty="0">
                <a:solidFill>
                  <a:srgbClr val="000000"/>
                </a:solidFill>
                <a:latin typeface="Arial" pitchFamily="34" charset="0"/>
                <a:ea typeface="ＭＳ Ｐゴシック" charset="0"/>
                <a:cs typeface="Arial" pitchFamily="34" charset="0"/>
              </a:rPr>
              <a:t>inserted into a virus</a:t>
            </a:r>
          </a:p>
        </p:txBody>
      </p:sp>
      <p:sp>
        <p:nvSpPr>
          <p:cNvPr id="8" name="TextBox 7"/>
          <p:cNvSpPr txBox="1"/>
          <p:nvPr/>
        </p:nvSpPr>
        <p:spPr>
          <a:xfrm>
            <a:off x="4393389" y="4322527"/>
            <a:ext cx="3117648" cy="369332"/>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RNA genome of virus</a:t>
            </a:r>
          </a:p>
        </p:txBody>
      </p:sp>
      <p:sp>
        <p:nvSpPr>
          <p:cNvPr id="9" name="TextBox 8"/>
          <p:cNvSpPr txBox="1"/>
          <p:nvPr/>
        </p:nvSpPr>
        <p:spPr>
          <a:xfrm>
            <a:off x="4393389" y="4808302"/>
            <a:ext cx="3117648" cy="369332"/>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Inserted human RNA</a:t>
            </a:r>
          </a:p>
        </p:txBody>
      </p:sp>
      <p:sp>
        <p:nvSpPr>
          <p:cNvPr id="10" name="TextBox 9"/>
          <p:cNvSpPr txBox="1"/>
          <p:nvPr/>
        </p:nvSpPr>
        <p:spPr>
          <a:xfrm>
            <a:off x="1308128" y="5232165"/>
            <a:ext cx="1112484" cy="738664"/>
          </a:xfrm>
          <a:prstGeom prst="rect">
            <a:avLst/>
          </a:prstGeom>
          <a:noFill/>
        </p:spPr>
        <p:txBody>
          <a:bodyPr wrap="none" lIns="0" tIns="0" rIns="0" bIns="0" rtlCol="0">
            <a:spAutoFit/>
          </a:bodyPr>
          <a:lstStyle/>
          <a:p>
            <a:pPr algn="ctr" eaLnBrk="0" hangingPunct="0"/>
            <a:r>
              <a:rPr lang="en-US" b="1" dirty="0">
                <a:solidFill>
                  <a:srgbClr val="000000"/>
                </a:solidFill>
                <a:latin typeface="Arial" pitchFamily="34" charset="0"/>
                <a:ea typeface="ＭＳ Ｐゴシック" charset="0"/>
                <a:cs typeface="Arial" pitchFamily="34" charset="0"/>
              </a:rPr>
              <a:t>Healthy</a:t>
            </a:r>
          </a:p>
          <a:p>
            <a:pPr algn="ctr" eaLnBrk="0" hangingPunct="0"/>
            <a:r>
              <a:rPr lang="en-US" b="1" dirty="0">
                <a:solidFill>
                  <a:srgbClr val="000000"/>
                </a:solidFill>
                <a:latin typeface="Arial" pitchFamily="34" charset="0"/>
                <a:ea typeface="ＭＳ Ｐゴシック" charset="0"/>
                <a:cs typeface="Arial" pitchFamily="34" charset="0"/>
              </a:rPr>
              <a:t>person</a:t>
            </a:r>
          </a:p>
        </p:txBody>
      </p:sp>
      <p:grpSp>
        <p:nvGrpSpPr>
          <p:cNvPr id="11" name="Group 10"/>
          <p:cNvGrpSpPr/>
          <p:nvPr/>
        </p:nvGrpSpPr>
        <p:grpSpPr>
          <a:xfrm>
            <a:off x="4482571" y="3261207"/>
            <a:ext cx="495300" cy="495300"/>
            <a:chOff x="5822421" y="2443541"/>
            <a:chExt cx="495300" cy="495300"/>
          </a:xfrm>
        </p:grpSpPr>
        <p:sp>
          <p:nvSpPr>
            <p:cNvPr id="3" name="Oval 2"/>
            <p:cNvSpPr/>
            <p:nvPr/>
          </p:nvSpPr>
          <p:spPr bwMode="auto">
            <a:xfrm>
              <a:off x="5822421" y="2443541"/>
              <a:ext cx="495300" cy="4953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 name="TextBox 3"/>
            <p:cNvSpPr txBox="1"/>
            <p:nvPr/>
          </p:nvSpPr>
          <p:spPr>
            <a:xfrm>
              <a:off x="5973891" y="2483442"/>
              <a:ext cx="192360" cy="415498"/>
            </a:xfrm>
            <a:prstGeom prst="rect">
              <a:avLst/>
            </a:prstGeom>
            <a:noFill/>
          </p:spPr>
          <p:txBody>
            <a:bodyPr wrap="none" lIns="0" tIns="0" rIns="0" bIns="0" rtlCol="0">
              <a:spAutoFit/>
            </a:bodyPr>
            <a:lstStyle/>
            <a:p>
              <a:pPr algn="ctr" eaLnBrk="0" hangingPunct="0"/>
              <a:r>
                <a:rPr lang="en-US" sz="2700" b="1" dirty="0" smtClean="0">
                  <a:solidFill>
                    <a:srgbClr val="FFFFFF"/>
                  </a:solidFill>
                  <a:latin typeface="Arial" pitchFamily="34" charset="0"/>
                  <a:ea typeface="ＭＳ Ｐゴシック" charset="0"/>
                  <a:cs typeface="Arial" pitchFamily="34" charset="0"/>
                </a:rPr>
                <a:t>1</a:t>
              </a:r>
              <a:endParaRPr lang="en-US" sz="2700" b="1" dirty="0">
                <a:solidFill>
                  <a:srgbClr val="FFFFFF"/>
                </a:solidFill>
                <a:latin typeface="Arial" pitchFamily="34" charset="0"/>
                <a:ea typeface="ＭＳ Ｐゴシック" charset="0"/>
                <a:cs typeface="Arial" pitchFamily="34" charset="0"/>
              </a:endParaRPr>
            </a:p>
          </p:txBody>
        </p:sp>
      </p:grpSp>
      <p:sp>
        <p:nvSpPr>
          <p:cNvPr id="14" name="Freeform 13"/>
          <p:cNvSpPr/>
          <p:nvPr/>
        </p:nvSpPr>
        <p:spPr>
          <a:xfrm>
            <a:off x="3667125" y="4514850"/>
            <a:ext cx="647700" cy="271463"/>
          </a:xfrm>
          <a:custGeom>
            <a:avLst/>
            <a:gdLst>
              <a:gd name="connsiteX0" fmla="*/ 647700 w 647700"/>
              <a:gd name="connsiteY0" fmla="*/ 0 h 271463"/>
              <a:gd name="connsiteX1" fmla="*/ 264319 w 647700"/>
              <a:gd name="connsiteY1" fmla="*/ 0 h 271463"/>
              <a:gd name="connsiteX2" fmla="*/ 0 w 647700"/>
              <a:gd name="connsiteY2" fmla="*/ 271463 h 271463"/>
            </a:gdLst>
            <a:ahLst/>
            <a:cxnLst>
              <a:cxn ang="0">
                <a:pos x="connsiteX0" y="connsiteY0"/>
              </a:cxn>
              <a:cxn ang="0">
                <a:pos x="connsiteX1" y="connsiteY1"/>
              </a:cxn>
              <a:cxn ang="0">
                <a:pos x="connsiteX2" y="connsiteY2"/>
              </a:cxn>
            </a:cxnLst>
            <a:rect l="l" t="t" r="r" b="b"/>
            <a:pathLst>
              <a:path w="647700" h="271463">
                <a:moveTo>
                  <a:pt x="647700" y="0"/>
                </a:moveTo>
                <a:lnTo>
                  <a:pt x="264319" y="0"/>
                </a:lnTo>
                <a:lnTo>
                  <a:pt x="0" y="271463"/>
                </a:lnTo>
              </a:path>
            </a:pathLst>
          </a:custGeom>
          <a:ln w="12700">
            <a:solidFill>
              <a:schemeClr val="tx1"/>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5" name="Freeform 14"/>
          <p:cNvSpPr/>
          <p:nvPr/>
        </p:nvSpPr>
        <p:spPr>
          <a:xfrm>
            <a:off x="3371850" y="4988719"/>
            <a:ext cx="945356" cy="114300"/>
          </a:xfrm>
          <a:custGeom>
            <a:avLst/>
            <a:gdLst>
              <a:gd name="connsiteX0" fmla="*/ 0 w 945356"/>
              <a:gd name="connsiteY0" fmla="*/ 114300 h 114300"/>
              <a:gd name="connsiteX1" fmla="*/ 566738 w 945356"/>
              <a:gd name="connsiteY1" fmla="*/ 0 h 114300"/>
              <a:gd name="connsiteX2" fmla="*/ 945356 w 945356"/>
              <a:gd name="connsiteY2" fmla="*/ 0 h 114300"/>
            </a:gdLst>
            <a:ahLst/>
            <a:cxnLst>
              <a:cxn ang="0">
                <a:pos x="connsiteX0" y="connsiteY0"/>
              </a:cxn>
              <a:cxn ang="0">
                <a:pos x="connsiteX1" y="connsiteY1"/>
              </a:cxn>
              <a:cxn ang="0">
                <a:pos x="connsiteX2" y="connsiteY2"/>
              </a:cxn>
            </a:cxnLst>
            <a:rect l="l" t="t" r="r" b="b"/>
            <a:pathLst>
              <a:path w="945356" h="114300">
                <a:moveTo>
                  <a:pt x="0" y="114300"/>
                </a:moveTo>
                <a:lnTo>
                  <a:pt x="566738" y="0"/>
                </a:lnTo>
                <a:lnTo>
                  <a:pt x="945356" y="0"/>
                </a:lnTo>
              </a:path>
            </a:pathLst>
          </a:custGeom>
          <a:ln w="12700">
            <a:solidFill>
              <a:schemeClr val="tx1"/>
            </a:solidFill>
            <a:headEnd type="triangle" w="med" len="lg"/>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sathish.m\Desktop\OUT\12_11bGeneTherapy-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8" y="954088"/>
            <a:ext cx="8467725" cy="4949825"/>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12.11-2</a:t>
            </a:r>
            <a:endParaRPr lang="en-US" sz="1200" dirty="0">
              <a:latin typeface="Arial" charset="0"/>
            </a:endParaRPr>
          </a:p>
        </p:txBody>
      </p:sp>
      <p:grpSp>
        <p:nvGrpSpPr>
          <p:cNvPr id="4" name="Group 3"/>
          <p:cNvGrpSpPr/>
          <p:nvPr/>
        </p:nvGrpSpPr>
        <p:grpSpPr>
          <a:xfrm>
            <a:off x="4858892" y="1007428"/>
            <a:ext cx="495300" cy="495300"/>
            <a:chOff x="5822421" y="2443541"/>
            <a:chExt cx="495300" cy="495300"/>
          </a:xfrm>
        </p:grpSpPr>
        <p:sp>
          <p:nvSpPr>
            <p:cNvPr id="5" name="Oval 4"/>
            <p:cNvSpPr/>
            <p:nvPr/>
          </p:nvSpPr>
          <p:spPr bwMode="auto">
            <a:xfrm>
              <a:off x="5822421" y="2443541"/>
              <a:ext cx="495300" cy="4953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6" name="TextBox 5"/>
            <p:cNvSpPr txBox="1"/>
            <p:nvPr/>
          </p:nvSpPr>
          <p:spPr>
            <a:xfrm>
              <a:off x="5973891" y="2483442"/>
              <a:ext cx="192360" cy="415498"/>
            </a:xfrm>
            <a:prstGeom prst="rect">
              <a:avLst/>
            </a:prstGeom>
            <a:noFill/>
          </p:spPr>
          <p:txBody>
            <a:bodyPr wrap="none" lIns="0" tIns="0" rIns="0" bIns="0" rtlCol="0">
              <a:spAutoFit/>
            </a:bodyPr>
            <a:lstStyle/>
            <a:p>
              <a:pPr algn="ctr" eaLnBrk="0" hangingPunct="0"/>
              <a:r>
                <a:rPr lang="en-US" sz="2700" b="1" dirty="0" smtClean="0">
                  <a:solidFill>
                    <a:srgbClr val="FFFFFF"/>
                  </a:solidFill>
                  <a:latin typeface="Arial" pitchFamily="34" charset="0"/>
                  <a:ea typeface="ＭＳ Ｐゴシック" charset="0"/>
                  <a:cs typeface="Arial" pitchFamily="34" charset="0"/>
                </a:rPr>
                <a:t>2</a:t>
              </a:r>
              <a:endParaRPr lang="en-US" sz="2700" b="1" dirty="0">
                <a:solidFill>
                  <a:srgbClr val="FFFFFF"/>
                </a:solidFill>
                <a:latin typeface="Arial" pitchFamily="34" charset="0"/>
                <a:ea typeface="ＭＳ Ｐゴシック" charset="0"/>
                <a:cs typeface="Arial" pitchFamily="34" charset="0"/>
              </a:endParaRPr>
            </a:p>
          </p:txBody>
        </p:sp>
      </p:grpSp>
      <p:grpSp>
        <p:nvGrpSpPr>
          <p:cNvPr id="8" name="Group 7"/>
          <p:cNvGrpSpPr/>
          <p:nvPr/>
        </p:nvGrpSpPr>
        <p:grpSpPr>
          <a:xfrm>
            <a:off x="4836032" y="1868488"/>
            <a:ext cx="495300" cy="495300"/>
            <a:chOff x="5822421" y="2443541"/>
            <a:chExt cx="495300" cy="495300"/>
          </a:xfrm>
        </p:grpSpPr>
        <p:sp>
          <p:nvSpPr>
            <p:cNvPr id="9" name="Oval 8"/>
            <p:cNvSpPr/>
            <p:nvPr/>
          </p:nvSpPr>
          <p:spPr bwMode="auto">
            <a:xfrm>
              <a:off x="5822421" y="2443541"/>
              <a:ext cx="495300" cy="4953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0" name="TextBox 9"/>
            <p:cNvSpPr txBox="1"/>
            <p:nvPr/>
          </p:nvSpPr>
          <p:spPr>
            <a:xfrm>
              <a:off x="5973891" y="2483442"/>
              <a:ext cx="192360" cy="415498"/>
            </a:xfrm>
            <a:prstGeom prst="rect">
              <a:avLst/>
            </a:prstGeom>
            <a:noFill/>
          </p:spPr>
          <p:txBody>
            <a:bodyPr wrap="none" lIns="0" tIns="0" rIns="0" bIns="0" rtlCol="0">
              <a:spAutoFit/>
            </a:bodyPr>
            <a:lstStyle/>
            <a:p>
              <a:pPr algn="ctr" eaLnBrk="0" hangingPunct="0"/>
              <a:r>
                <a:rPr lang="en-US" sz="2700" b="1" dirty="0" smtClean="0">
                  <a:solidFill>
                    <a:srgbClr val="FFFFFF"/>
                  </a:solidFill>
                  <a:latin typeface="Arial" pitchFamily="34" charset="0"/>
                  <a:ea typeface="ＭＳ Ｐゴシック" charset="0"/>
                  <a:cs typeface="Arial" pitchFamily="34" charset="0"/>
                </a:rPr>
                <a:t>3</a:t>
              </a:r>
              <a:endParaRPr lang="en-US" sz="2700" b="1" dirty="0">
                <a:solidFill>
                  <a:srgbClr val="FFFFFF"/>
                </a:solidFill>
                <a:latin typeface="Arial" pitchFamily="34" charset="0"/>
                <a:ea typeface="ＭＳ Ｐゴシック" charset="0"/>
                <a:cs typeface="Arial" pitchFamily="34" charset="0"/>
              </a:endParaRPr>
            </a:p>
          </p:txBody>
        </p:sp>
      </p:grpSp>
      <p:grpSp>
        <p:nvGrpSpPr>
          <p:cNvPr id="11" name="Group 10"/>
          <p:cNvGrpSpPr/>
          <p:nvPr/>
        </p:nvGrpSpPr>
        <p:grpSpPr>
          <a:xfrm>
            <a:off x="391350" y="5082313"/>
            <a:ext cx="495300" cy="495300"/>
            <a:chOff x="5822421" y="2443541"/>
            <a:chExt cx="495300" cy="495300"/>
          </a:xfrm>
        </p:grpSpPr>
        <p:sp>
          <p:nvSpPr>
            <p:cNvPr id="12" name="Oval 11"/>
            <p:cNvSpPr/>
            <p:nvPr/>
          </p:nvSpPr>
          <p:spPr bwMode="auto">
            <a:xfrm>
              <a:off x="5822421" y="2443541"/>
              <a:ext cx="495300" cy="4953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3" name="TextBox 12"/>
            <p:cNvSpPr txBox="1"/>
            <p:nvPr/>
          </p:nvSpPr>
          <p:spPr>
            <a:xfrm>
              <a:off x="5973891" y="2483442"/>
              <a:ext cx="192360" cy="415498"/>
            </a:xfrm>
            <a:prstGeom prst="rect">
              <a:avLst/>
            </a:prstGeom>
            <a:noFill/>
          </p:spPr>
          <p:txBody>
            <a:bodyPr wrap="none" lIns="0" tIns="0" rIns="0" bIns="0" rtlCol="0">
              <a:spAutoFit/>
            </a:bodyPr>
            <a:lstStyle/>
            <a:p>
              <a:pPr algn="ctr" eaLnBrk="0" hangingPunct="0"/>
              <a:r>
                <a:rPr lang="en-US" sz="2700" b="1" dirty="0" smtClean="0">
                  <a:solidFill>
                    <a:srgbClr val="FFFFFF"/>
                  </a:solidFill>
                  <a:latin typeface="Arial" pitchFamily="34" charset="0"/>
                  <a:ea typeface="ＭＳ Ｐゴシック" charset="0"/>
                  <a:cs typeface="Arial" pitchFamily="34" charset="0"/>
                </a:rPr>
                <a:t>4</a:t>
              </a:r>
              <a:endParaRPr lang="en-US" sz="2700" b="1" dirty="0">
                <a:solidFill>
                  <a:srgbClr val="FFFFFF"/>
                </a:solidFill>
                <a:latin typeface="Arial" pitchFamily="34" charset="0"/>
                <a:ea typeface="ＭＳ Ｐゴシック" charset="0"/>
                <a:cs typeface="Arial" pitchFamily="34" charset="0"/>
              </a:endParaRPr>
            </a:p>
          </p:txBody>
        </p:sp>
      </p:grpSp>
      <p:sp>
        <p:nvSpPr>
          <p:cNvPr id="14" name="TextBox 13"/>
          <p:cNvSpPr txBox="1"/>
          <p:nvPr/>
        </p:nvSpPr>
        <p:spPr>
          <a:xfrm>
            <a:off x="5478017" y="1064920"/>
            <a:ext cx="2497479" cy="738664"/>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Bone marrow</a:t>
            </a:r>
          </a:p>
          <a:p>
            <a:pPr eaLnBrk="0" hangingPunct="0"/>
            <a:r>
              <a:rPr lang="en-US" b="1" dirty="0">
                <a:solidFill>
                  <a:srgbClr val="000000"/>
                </a:solidFill>
                <a:latin typeface="Arial" pitchFamily="34" charset="0"/>
                <a:ea typeface="ＭＳ Ｐゴシック" charset="0"/>
                <a:cs typeface="Arial" pitchFamily="34" charset="0"/>
              </a:rPr>
              <a:t>cells are infected</a:t>
            </a:r>
          </a:p>
        </p:txBody>
      </p:sp>
      <p:sp>
        <p:nvSpPr>
          <p:cNvPr id="15" name="TextBox 14"/>
          <p:cNvSpPr txBox="1"/>
          <p:nvPr/>
        </p:nvSpPr>
        <p:spPr>
          <a:xfrm>
            <a:off x="5458967" y="1921243"/>
            <a:ext cx="3322833" cy="738664"/>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Viral DNA inserts into</a:t>
            </a:r>
          </a:p>
          <a:p>
            <a:pPr eaLnBrk="0" hangingPunct="0"/>
            <a:r>
              <a:rPr lang="en-US" b="1" dirty="0">
                <a:solidFill>
                  <a:srgbClr val="000000"/>
                </a:solidFill>
                <a:latin typeface="Arial" pitchFamily="34" charset="0"/>
                <a:ea typeface="ＭＳ Ｐゴシック" charset="0"/>
                <a:cs typeface="Arial" pitchFamily="34" charset="0"/>
              </a:rPr>
              <a:t>the cell’s chromosome</a:t>
            </a:r>
          </a:p>
        </p:txBody>
      </p:sp>
      <p:sp>
        <p:nvSpPr>
          <p:cNvPr id="16" name="TextBox 15"/>
          <p:cNvSpPr txBox="1"/>
          <p:nvPr/>
        </p:nvSpPr>
        <p:spPr>
          <a:xfrm>
            <a:off x="5439917" y="2802782"/>
            <a:ext cx="3061736" cy="369332"/>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Human chromosome</a:t>
            </a:r>
          </a:p>
        </p:txBody>
      </p:sp>
      <p:sp>
        <p:nvSpPr>
          <p:cNvPr id="17" name="TextBox 16"/>
          <p:cNvSpPr txBox="1"/>
          <p:nvPr/>
        </p:nvSpPr>
        <p:spPr>
          <a:xfrm>
            <a:off x="5439917" y="3288557"/>
            <a:ext cx="2922275" cy="738664"/>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Bone marrow</a:t>
            </a:r>
          </a:p>
          <a:p>
            <a:pPr eaLnBrk="0" hangingPunct="0"/>
            <a:r>
              <a:rPr lang="en-US" b="1" dirty="0">
                <a:solidFill>
                  <a:srgbClr val="000000"/>
                </a:solidFill>
                <a:latin typeface="Arial" pitchFamily="34" charset="0"/>
                <a:ea typeface="ＭＳ Ｐゴシック" charset="0"/>
                <a:cs typeface="Arial" pitchFamily="34" charset="0"/>
              </a:rPr>
              <a:t>cell from the patient</a:t>
            </a:r>
          </a:p>
        </p:txBody>
      </p:sp>
      <p:sp>
        <p:nvSpPr>
          <p:cNvPr id="18" name="TextBox 17"/>
          <p:cNvSpPr txBox="1"/>
          <p:nvPr/>
        </p:nvSpPr>
        <p:spPr>
          <a:xfrm>
            <a:off x="6287741" y="4275160"/>
            <a:ext cx="2255426" cy="738664"/>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Bone of person</a:t>
            </a:r>
          </a:p>
          <a:p>
            <a:pPr eaLnBrk="0" hangingPunct="0"/>
            <a:r>
              <a:rPr lang="en-US" b="1" dirty="0">
                <a:solidFill>
                  <a:srgbClr val="000000"/>
                </a:solidFill>
                <a:latin typeface="Arial" pitchFamily="34" charset="0"/>
                <a:ea typeface="ＭＳ Ｐゴシック" charset="0"/>
                <a:cs typeface="Arial" pitchFamily="34" charset="0"/>
              </a:rPr>
              <a:t>with disease</a:t>
            </a:r>
          </a:p>
        </p:txBody>
      </p:sp>
      <p:sp>
        <p:nvSpPr>
          <p:cNvPr id="19" name="TextBox 18"/>
          <p:cNvSpPr txBox="1"/>
          <p:nvPr/>
        </p:nvSpPr>
        <p:spPr>
          <a:xfrm>
            <a:off x="6287741" y="5190762"/>
            <a:ext cx="1966885" cy="369332"/>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Bone marrow</a:t>
            </a:r>
          </a:p>
        </p:txBody>
      </p:sp>
      <p:sp>
        <p:nvSpPr>
          <p:cNvPr id="20" name="TextBox 19"/>
          <p:cNvSpPr txBox="1"/>
          <p:nvPr/>
        </p:nvSpPr>
        <p:spPr>
          <a:xfrm>
            <a:off x="1000962" y="5145723"/>
            <a:ext cx="2479846" cy="738664"/>
          </a:xfrm>
          <a:prstGeom prst="rect">
            <a:avLst/>
          </a:prstGeom>
          <a:noFill/>
        </p:spPr>
        <p:txBody>
          <a:bodyPr wrap="none" lIns="0" tIns="0" rIns="0" bIns="0" rtlCol="0">
            <a:spAutoFit/>
          </a:bodyPr>
          <a:lstStyle/>
          <a:p>
            <a:pPr eaLnBrk="0" hangingPunct="0"/>
            <a:r>
              <a:rPr lang="en-US" b="1" dirty="0">
                <a:solidFill>
                  <a:srgbClr val="000000"/>
                </a:solidFill>
                <a:latin typeface="Arial" pitchFamily="34" charset="0"/>
                <a:ea typeface="ＭＳ Ｐゴシック" charset="0"/>
                <a:cs typeface="Arial" pitchFamily="34" charset="0"/>
              </a:rPr>
              <a:t>The engineered</a:t>
            </a:r>
          </a:p>
          <a:p>
            <a:pPr eaLnBrk="0" hangingPunct="0"/>
            <a:r>
              <a:rPr lang="en-US" b="1" dirty="0">
                <a:solidFill>
                  <a:srgbClr val="000000"/>
                </a:solidFill>
                <a:latin typeface="Arial" pitchFamily="34" charset="0"/>
                <a:ea typeface="ＭＳ Ｐゴシック" charset="0"/>
                <a:cs typeface="Arial" pitchFamily="34" charset="0"/>
              </a:rPr>
              <a:t>cells are injected</a:t>
            </a:r>
          </a:p>
        </p:txBody>
      </p:sp>
      <p:sp>
        <p:nvSpPr>
          <p:cNvPr id="21" name="Freeform 20"/>
          <p:cNvSpPr/>
          <p:nvPr/>
        </p:nvSpPr>
        <p:spPr>
          <a:xfrm>
            <a:off x="4102894" y="2976563"/>
            <a:ext cx="1240631" cy="190500"/>
          </a:xfrm>
          <a:custGeom>
            <a:avLst/>
            <a:gdLst>
              <a:gd name="connsiteX0" fmla="*/ 0 w 1240631"/>
              <a:gd name="connsiteY0" fmla="*/ 190500 h 190500"/>
              <a:gd name="connsiteX1" fmla="*/ 540544 w 1240631"/>
              <a:gd name="connsiteY1" fmla="*/ 0 h 190500"/>
              <a:gd name="connsiteX2" fmla="*/ 1240631 w 1240631"/>
              <a:gd name="connsiteY2" fmla="*/ 0 h 190500"/>
            </a:gdLst>
            <a:ahLst/>
            <a:cxnLst>
              <a:cxn ang="0">
                <a:pos x="connsiteX0" y="connsiteY0"/>
              </a:cxn>
              <a:cxn ang="0">
                <a:pos x="connsiteX1" y="connsiteY1"/>
              </a:cxn>
              <a:cxn ang="0">
                <a:pos x="connsiteX2" y="connsiteY2"/>
              </a:cxn>
            </a:cxnLst>
            <a:rect l="l" t="t" r="r" b="b"/>
            <a:pathLst>
              <a:path w="1240631" h="190500">
                <a:moveTo>
                  <a:pt x="0" y="190500"/>
                </a:moveTo>
                <a:lnTo>
                  <a:pt x="540544" y="0"/>
                </a:lnTo>
                <a:lnTo>
                  <a:pt x="1240631" y="0"/>
                </a:lnTo>
              </a:path>
            </a:pathLst>
          </a:custGeom>
          <a:ln>
            <a:solidFill>
              <a:schemeClr val="tx1"/>
            </a:solidFill>
            <a:headEnd type="triangle" w="med" len="lg"/>
            <a:tailEnd type="non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2" name="Freeform 21"/>
          <p:cNvSpPr/>
          <p:nvPr/>
        </p:nvSpPr>
        <p:spPr>
          <a:xfrm>
            <a:off x="4474369" y="3457575"/>
            <a:ext cx="864394" cy="0"/>
          </a:xfrm>
          <a:custGeom>
            <a:avLst/>
            <a:gdLst>
              <a:gd name="connsiteX0" fmla="*/ 864394 w 864394"/>
              <a:gd name="connsiteY0" fmla="*/ 0 h 0"/>
              <a:gd name="connsiteX1" fmla="*/ 0 w 864394"/>
              <a:gd name="connsiteY1" fmla="*/ 0 h 0"/>
            </a:gdLst>
            <a:ahLst/>
            <a:cxnLst>
              <a:cxn ang="0">
                <a:pos x="connsiteX0" y="connsiteY0"/>
              </a:cxn>
              <a:cxn ang="0">
                <a:pos x="connsiteX1" y="connsiteY1"/>
              </a:cxn>
            </a:cxnLst>
            <a:rect l="l" t="t" r="r" b="b"/>
            <a:pathLst>
              <a:path w="864394">
                <a:moveTo>
                  <a:pt x="864394" y="0"/>
                </a:moveTo>
                <a:lnTo>
                  <a:pt x="0" y="0"/>
                </a:lnTo>
              </a:path>
            </a:pathLst>
          </a:custGeom>
          <a:ln>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3" name="Freeform 22"/>
          <p:cNvSpPr/>
          <p:nvPr/>
        </p:nvSpPr>
        <p:spPr>
          <a:xfrm>
            <a:off x="5010150" y="5368925"/>
            <a:ext cx="1209675" cy="0"/>
          </a:xfrm>
          <a:custGeom>
            <a:avLst/>
            <a:gdLst>
              <a:gd name="connsiteX0" fmla="*/ 1209675 w 1209675"/>
              <a:gd name="connsiteY0" fmla="*/ 0 h 0"/>
              <a:gd name="connsiteX1" fmla="*/ 0 w 1209675"/>
              <a:gd name="connsiteY1" fmla="*/ 0 h 0"/>
            </a:gdLst>
            <a:ahLst/>
            <a:cxnLst>
              <a:cxn ang="0">
                <a:pos x="connsiteX0" y="connsiteY0"/>
              </a:cxn>
              <a:cxn ang="0">
                <a:pos x="connsiteX1" y="connsiteY1"/>
              </a:cxn>
            </a:cxnLst>
            <a:rect l="l" t="t" r="r" b="b"/>
            <a:pathLst>
              <a:path w="1209675">
                <a:moveTo>
                  <a:pt x="1209675" y="0"/>
                </a:moveTo>
                <a:lnTo>
                  <a:pt x="0" y="0"/>
                </a:lnTo>
              </a:path>
            </a:pathLst>
          </a:cu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24" name="Freeform 23"/>
          <p:cNvSpPr/>
          <p:nvPr/>
        </p:nvSpPr>
        <p:spPr>
          <a:xfrm>
            <a:off x="5454650" y="4464050"/>
            <a:ext cx="781050" cy="631825"/>
          </a:xfrm>
          <a:custGeom>
            <a:avLst/>
            <a:gdLst>
              <a:gd name="connsiteX0" fmla="*/ 781050 w 781050"/>
              <a:gd name="connsiteY0" fmla="*/ 0 h 631825"/>
              <a:gd name="connsiteX1" fmla="*/ 517525 w 781050"/>
              <a:gd name="connsiteY1" fmla="*/ 0 h 631825"/>
              <a:gd name="connsiteX2" fmla="*/ 0 w 781050"/>
              <a:gd name="connsiteY2" fmla="*/ 631825 h 631825"/>
            </a:gdLst>
            <a:ahLst/>
            <a:cxnLst>
              <a:cxn ang="0">
                <a:pos x="connsiteX0" y="connsiteY0"/>
              </a:cxn>
              <a:cxn ang="0">
                <a:pos x="connsiteX1" y="connsiteY1"/>
              </a:cxn>
              <a:cxn ang="0">
                <a:pos x="connsiteX2" y="connsiteY2"/>
              </a:cxn>
            </a:cxnLst>
            <a:rect l="l" t="t" r="r" b="b"/>
            <a:pathLst>
              <a:path w="781050" h="631825">
                <a:moveTo>
                  <a:pt x="781050" y="0"/>
                </a:moveTo>
                <a:lnTo>
                  <a:pt x="517525" y="0"/>
                </a:lnTo>
                <a:lnTo>
                  <a:pt x="0" y="631825"/>
                </a:lnTo>
              </a:path>
            </a:pathLst>
          </a:cu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131763"/>
            <a:ext cx="8543925" cy="958850"/>
          </a:xfrm>
        </p:spPr>
        <p:txBody>
          <a:bodyPr/>
          <a:lstStyle/>
          <a:p>
            <a:r>
              <a:rPr lang="en-US" dirty="0" smtClean="0"/>
              <a:t>Early Genetic Manipulation</a:t>
            </a:r>
            <a:endParaRPr lang="en-US" dirty="0"/>
          </a:p>
        </p:txBody>
      </p:sp>
      <p:sp>
        <p:nvSpPr>
          <p:cNvPr id="26627" name="Rectangle 3"/>
          <p:cNvSpPr>
            <a:spLocks noGrp="1" noChangeArrowheads="1"/>
          </p:cNvSpPr>
          <p:nvPr>
            <p:ph idx="4294967295"/>
          </p:nvPr>
        </p:nvSpPr>
        <p:spPr>
          <a:xfrm>
            <a:off x="1" y="1227138"/>
            <a:ext cx="4820646" cy="5446211"/>
          </a:xfrm>
        </p:spPr>
        <p:txBody>
          <a:bodyPr>
            <a:normAutofit/>
          </a:bodyPr>
          <a:lstStyle/>
          <a:p>
            <a:pPr lvl="1"/>
            <a:r>
              <a:rPr lang="en-US" dirty="0" smtClean="0"/>
              <a:t>dates back to the dawn of civilization </a:t>
            </a:r>
          </a:p>
          <a:p>
            <a:pPr lvl="2"/>
            <a:r>
              <a:rPr lang="en-US" dirty="0" smtClean="0"/>
              <a:t>yeast to make bread and beer and selectively bred livestock. </a:t>
            </a:r>
          </a:p>
          <a:p>
            <a:pPr lvl="2"/>
            <a:r>
              <a:rPr lang="en-US" dirty="0" smtClean="0"/>
              <a:t>Date palms - one of the oldest domesticated plants</a:t>
            </a:r>
          </a:p>
          <a:p>
            <a:pPr lvl="2"/>
            <a:r>
              <a:rPr lang="en-US" dirty="0" smtClean="0"/>
              <a:t>selective breeding 8000 years ago by humans</a:t>
            </a:r>
          </a:p>
        </p:txBody>
      </p:sp>
      <p:sp>
        <p:nvSpPr>
          <p:cNvPr id="2" name="TextBox 1"/>
          <p:cNvSpPr txBox="1"/>
          <p:nvPr/>
        </p:nvSpPr>
        <p:spPr>
          <a:xfrm>
            <a:off x="4885436" y="3351516"/>
            <a:ext cx="3475711" cy="369332"/>
          </a:xfrm>
          <a:prstGeom prst="rect">
            <a:avLst/>
          </a:prstGeom>
          <a:noFill/>
        </p:spPr>
        <p:txBody>
          <a:bodyPr wrap="square" rtlCol="0">
            <a:spAutoFit/>
          </a:bodyPr>
          <a:lstStyle/>
          <a:p>
            <a:r>
              <a:rPr lang="en-US" sz="1800" i="1" dirty="0"/>
              <a:t>Saccharomyces </a:t>
            </a:r>
            <a:r>
              <a:rPr lang="en-US" sz="1800" i="1" dirty="0" err="1"/>
              <a:t>cerevisiae</a:t>
            </a:r>
            <a:endParaRPr lang="en-US" sz="1800" i="1" dirty="0"/>
          </a:p>
        </p:txBody>
      </p:sp>
      <p:pic>
        <p:nvPicPr>
          <p:cNvPr id="5" name="Picture 4"/>
          <p:cNvPicPr>
            <a:picLocks noChangeAspect="1"/>
          </p:cNvPicPr>
          <p:nvPr/>
        </p:nvPicPr>
        <p:blipFill>
          <a:blip r:embed="rId3"/>
          <a:stretch>
            <a:fillRect/>
          </a:stretch>
        </p:blipFill>
        <p:spPr>
          <a:xfrm>
            <a:off x="4898395" y="984805"/>
            <a:ext cx="3437698" cy="2456359"/>
          </a:xfrm>
          <a:prstGeom prst="rect">
            <a:avLst/>
          </a:prstGeom>
        </p:spPr>
      </p:pic>
      <p:pic>
        <p:nvPicPr>
          <p:cNvPr id="9" name="Picture 8"/>
          <p:cNvPicPr>
            <a:picLocks noChangeAspect="1"/>
          </p:cNvPicPr>
          <p:nvPr/>
        </p:nvPicPr>
        <p:blipFill>
          <a:blip r:embed="rId4"/>
          <a:stretch>
            <a:fillRect/>
          </a:stretch>
        </p:blipFill>
        <p:spPr>
          <a:xfrm>
            <a:off x="5377871" y="3872061"/>
            <a:ext cx="2682455" cy="268245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0" y="131763"/>
            <a:ext cx="8543925" cy="958850"/>
          </a:xfrm>
        </p:spPr>
        <p:txBody>
          <a:bodyPr/>
          <a:lstStyle/>
          <a:p>
            <a:r>
              <a:rPr lang="en-US" smtClean="0"/>
              <a:t>Human Gene Therapy</a:t>
            </a:r>
            <a:endParaRPr lang="en-US" dirty="0" smtClean="0"/>
          </a:p>
        </p:txBody>
      </p:sp>
      <p:sp>
        <p:nvSpPr>
          <p:cNvPr id="210947" name="Rectangle 3"/>
          <p:cNvSpPr>
            <a:spLocks noGrp="1" noChangeArrowheads="1"/>
          </p:cNvSpPr>
          <p:nvPr>
            <p:ph idx="4294967295"/>
          </p:nvPr>
        </p:nvSpPr>
        <p:spPr>
          <a:xfrm>
            <a:off x="0" y="1227138"/>
            <a:ext cx="8543925" cy="4949825"/>
          </a:xfrm>
        </p:spPr>
        <p:txBody>
          <a:bodyPr/>
          <a:lstStyle/>
          <a:p>
            <a:r>
              <a:rPr lang="en-US" dirty="0" smtClean="0"/>
              <a:t>The promise of gene therapy thus far exceeds actual results, but there have been some successes.</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0" y="131763"/>
            <a:ext cx="8543925" cy="958850"/>
          </a:xfrm>
        </p:spPr>
        <p:txBody>
          <a:bodyPr/>
          <a:lstStyle/>
          <a:p>
            <a:r>
              <a:rPr lang="en-US" smtClean="0"/>
              <a:t>Human Gene Therapy</a:t>
            </a:r>
            <a:endParaRPr lang="en-US" dirty="0" smtClean="0"/>
          </a:p>
        </p:txBody>
      </p:sp>
      <p:sp>
        <p:nvSpPr>
          <p:cNvPr id="210947" name="Rectangle 3"/>
          <p:cNvSpPr>
            <a:spLocks noGrp="1" noChangeArrowheads="1"/>
          </p:cNvSpPr>
          <p:nvPr>
            <p:ph idx="4294967295"/>
          </p:nvPr>
        </p:nvSpPr>
        <p:spPr>
          <a:xfrm>
            <a:off x="0" y="1236663"/>
            <a:ext cx="8543925" cy="4948237"/>
          </a:xfrm>
        </p:spPr>
        <p:txBody>
          <a:bodyPr/>
          <a:lstStyle/>
          <a:p>
            <a:r>
              <a:rPr lang="en-US" dirty="0" smtClean="0"/>
              <a:t>In 2009, an international research team conducted a trial that focused on a form of progressive </a:t>
            </a:r>
            <a:r>
              <a:rPr lang="en-US" b="1" dirty="0" smtClean="0"/>
              <a:t>blindness</a:t>
            </a:r>
            <a:r>
              <a:rPr lang="en-US" dirty="0" smtClean="0"/>
              <a:t> linked to a defect in a </a:t>
            </a:r>
            <a:r>
              <a:rPr lang="en-US" b="1" dirty="0" smtClean="0"/>
              <a:t>gene responsible </a:t>
            </a:r>
            <a:r>
              <a:rPr lang="en-US" dirty="0" smtClean="0"/>
              <a:t>for producing light-detecting pigments in the eye. </a:t>
            </a:r>
          </a:p>
          <a:p>
            <a:pPr lvl="1"/>
            <a:r>
              <a:rPr lang="en-US" dirty="0" smtClean="0"/>
              <a:t>The researchers found that a single injection of a virus carrying the normal gene into one eye of affected children improved vision in that eye, sometimes enough to allow normal functioning, without significant side effects. </a:t>
            </a:r>
          </a:p>
          <a:p>
            <a:pPr lvl="1"/>
            <a:r>
              <a:rPr lang="en-US" dirty="0" smtClean="0"/>
              <a:t>The other eye was left untreated as a control.</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0" y="131763"/>
            <a:ext cx="8543925" cy="958850"/>
          </a:xfrm>
        </p:spPr>
        <p:txBody>
          <a:bodyPr/>
          <a:lstStyle/>
          <a:p>
            <a:r>
              <a:rPr lang="en-US" smtClean="0"/>
              <a:t>Human Gene Therapy</a:t>
            </a:r>
            <a:endParaRPr lang="en-US" dirty="0" smtClean="0"/>
          </a:p>
        </p:txBody>
      </p:sp>
      <p:sp>
        <p:nvSpPr>
          <p:cNvPr id="210947" name="Rectangle 3"/>
          <p:cNvSpPr>
            <a:spLocks noGrp="1" noChangeArrowheads="1"/>
          </p:cNvSpPr>
          <p:nvPr>
            <p:ph idx="4294967295"/>
          </p:nvPr>
        </p:nvSpPr>
        <p:spPr>
          <a:xfrm>
            <a:off x="498475" y="1227138"/>
            <a:ext cx="8645525" cy="4949825"/>
          </a:xfrm>
        </p:spPr>
        <p:txBody>
          <a:bodyPr/>
          <a:lstStyle/>
          <a:p>
            <a:r>
              <a:rPr lang="en-US" dirty="0" smtClean="0"/>
              <a:t>From 2000 to 2011, gene therapy also cured 22 children with </a:t>
            </a:r>
            <a:r>
              <a:rPr lang="en-US" b="1" dirty="0" smtClean="0"/>
              <a:t>severe combined immunodeficiency </a:t>
            </a:r>
            <a:r>
              <a:rPr lang="en-US" dirty="0" smtClean="0"/>
              <a:t>(SCID), a fatal inherited disease caused by a defective gene that prevents development of the immune system, requiring patients to remain isolated within protective “bubbles.” </a:t>
            </a:r>
          </a:p>
          <a:p>
            <a:r>
              <a:rPr lang="en-US" dirty="0" smtClean="0"/>
              <a:t>The treatment cured the patients of SCID, but there have been some serious side effects: </a:t>
            </a:r>
          </a:p>
          <a:p>
            <a:pPr lvl="1"/>
            <a:r>
              <a:rPr lang="en-US" dirty="0" smtClean="0"/>
              <a:t>Four of the treated patients </a:t>
            </a:r>
            <a:r>
              <a:rPr lang="en-US" b="1" dirty="0" smtClean="0"/>
              <a:t>developed leukemia</a:t>
            </a:r>
            <a:r>
              <a:rPr lang="en-US" dirty="0" smtClean="0"/>
              <a:t>, and one died after the inserted gene </a:t>
            </a:r>
            <a:r>
              <a:rPr lang="en-US" b="1" dirty="0" smtClean="0"/>
              <a:t>activated an oncogene</a:t>
            </a:r>
            <a:r>
              <a:rPr lang="en-US" dirty="0" smtClean="0"/>
              <a:t>, creating cancerous blood cells.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stopped here on 11/15</a:t>
            </a:r>
            <a:endParaRPr lang="en-US" dirty="0"/>
          </a:p>
        </p:txBody>
      </p:sp>
    </p:spTree>
    <p:extLst>
      <p:ext uri="{BB962C8B-B14F-4D97-AF65-F5344CB8AC3E}">
        <p14:creationId xmlns:p14="http://schemas.microsoft.com/office/powerpoint/2010/main" val="25154613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8661" y="0"/>
            <a:ext cx="4525339" cy="958863"/>
          </a:xfrm>
        </p:spPr>
        <p:txBody>
          <a:bodyPr/>
          <a:lstStyle/>
          <a:p>
            <a:r>
              <a:rPr lang="en-US" dirty="0" smtClean="0"/>
              <a:t>CRISPR-CAS9</a:t>
            </a:r>
            <a:endParaRPr lang="en-US" dirty="0"/>
          </a:p>
        </p:txBody>
      </p:sp>
      <p:pic>
        <p:nvPicPr>
          <p:cNvPr id="4" name="Picture 3" descr="Screenshot 2018-11-15 15.16.10.png"/>
          <p:cNvPicPr>
            <a:picLocks noChangeAspect="1"/>
          </p:cNvPicPr>
          <p:nvPr/>
        </p:nvPicPr>
        <p:blipFill rotWithShape="1">
          <a:blip r:embed="rId2">
            <a:extLst>
              <a:ext uri="{28A0092B-C50C-407E-A947-70E740481C1C}">
                <a14:useLocalDpi xmlns:a14="http://schemas.microsoft.com/office/drawing/2010/main" val="0"/>
              </a:ext>
            </a:extLst>
          </a:blip>
          <a:srcRect l="6749" r="4589" b="2908"/>
          <a:stretch/>
        </p:blipFill>
        <p:spPr>
          <a:xfrm>
            <a:off x="504561" y="293042"/>
            <a:ext cx="3549490" cy="6284126"/>
          </a:xfrm>
          <a:prstGeom prst="rect">
            <a:avLst/>
          </a:prstGeom>
        </p:spPr>
      </p:pic>
      <p:sp>
        <p:nvSpPr>
          <p:cNvPr id="3" name="TextBox 2"/>
          <p:cNvSpPr txBox="1"/>
          <p:nvPr/>
        </p:nvSpPr>
        <p:spPr>
          <a:xfrm>
            <a:off x="4268400" y="1034429"/>
            <a:ext cx="4679201" cy="2308324"/>
          </a:xfrm>
          <a:prstGeom prst="rect">
            <a:avLst/>
          </a:prstGeom>
          <a:noFill/>
        </p:spPr>
        <p:txBody>
          <a:bodyPr wrap="square" rtlCol="0">
            <a:spAutoFit/>
          </a:bodyPr>
          <a:lstStyle/>
          <a:p>
            <a:r>
              <a:rPr lang="en-US" dirty="0" smtClean="0"/>
              <a:t>CAS9 </a:t>
            </a:r>
            <a:r>
              <a:rPr lang="mr-IN" dirty="0" smtClean="0"/>
              <a:t>–</a:t>
            </a:r>
            <a:r>
              <a:rPr lang="en-US" dirty="0" smtClean="0"/>
              <a:t> protein that is able to cut through the double stranded backbone of DNA. </a:t>
            </a:r>
          </a:p>
          <a:p>
            <a:endParaRPr lang="en-US" dirty="0"/>
          </a:p>
          <a:p>
            <a:r>
              <a:rPr lang="en-US" dirty="0" smtClean="0"/>
              <a:t>Guide RNA </a:t>
            </a:r>
            <a:r>
              <a:rPr lang="mr-IN" dirty="0" smtClean="0"/>
              <a:t>–</a:t>
            </a:r>
            <a:r>
              <a:rPr lang="en-US" dirty="0" smtClean="0"/>
              <a:t> tells CAS9 where to cut</a:t>
            </a:r>
            <a:endParaRPr lang="en-US" dirty="0"/>
          </a:p>
        </p:txBody>
      </p:sp>
    </p:spTree>
    <p:extLst>
      <p:ext uri="{BB962C8B-B14F-4D97-AF65-F5344CB8AC3E}">
        <p14:creationId xmlns:p14="http://schemas.microsoft.com/office/powerpoint/2010/main" val="64286075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RadioLab</a:t>
            </a:r>
            <a:r>
              <a:rPr lang="en-US" dirty="0" smtClean="0"/>
              <a:t> Part 2</a:t>
            </a:r>
            <a:endParaRPr lang="en-US" dirty="0"/>
          </a:p>
        </p:txBody>
      </p:sp>
      <p:sp>
        <p:nvSpPr>
          <p:cNvPr id="3" name="Content Placeholder 2"/>
          <p:cNvSpPr>
            <a:spLocks noGrp="1"/>
          </p:cNvSpPr>
          <p:nvPr>
            <p:ph idx="1"/>
          </p:nvPr>
        </p:nvSpPr>
        <p:spPr/>
        <p:txBody>
          <a:bodyPr/>
          <a:lstStyle/>
          <a:p>
            <a:r>
              <a:rPr lang="en-US" dirty="0">
                <a:hlinkClick r:id="rId4"/>
              </a:rPr>
              <a:t>https://www.wnycstudios.org/shows/radiolab/</a:t>
            </a:r>
            <a:r>
              <a:rPr lang="en-US" dirty="0" smtClean="0">
                <a:hlinkClick r:id="rId4"/>
              </a:rPr>
              <a:t>podcasts</a:t>
            </a:r>
            <a:endParaRPr lang="en-US" dirty="0"/>
          </a:p>
          <a:p>
            <a:r>
              <a:rPr lang="en-US" dirty="0" smtClean="0"/>
              <a:t>‘antibodies part1’ </a:t>
            </a:r>
            <a:r>
              <a:rPr lang="mr-IN" dirty="0" smtClean="0"/>
              <a:t>–</a:t>
            </a:r>
            <a:r>
              <a:rPr lang="en-US" dirty="0" smtClean="0"/>
              <a:t> CRISPR-Cas9 (12</a:t>
            </a:r>
            <a:r>
              <a:rPr lang="en-US" baseline="30000" dirty="0" smtClean="0"/>
              <a:t>th</a:t>
            </a:r>
            <a:r>
              <a:rPr lang="en-US" dirty="0" smtClean="0"/>
              <a:t> page back)</a:t>
            </a:r>
          </a:p>
          <a:p>
            <a:r>
              <a:rPr lang="en-US" dirty="0" smtClean="0"/>
              <a:t>second part </a:t>
            </a:r>
            <a:r>
              <a:rPr lang="mr-IN" dirty="0" smtClean="0"/>
              <a:t>–</a:t>
            </a:r>
            <a:r>
              <a:rPr lang="en-US" dirty="0" smtClean="0"/>
              <a:t> start at 25:30</a:t>
            </a:r>
          </a:p>
          <a:p>
            <a:endParaRPr lang="en-US" dirty="0"/>
          </a:p>
        </p:txBody>
      </p:sp>
      <p:pic>
        <p:nvPicPr>
          <p:cNvPr id="4" name="radiolab_podcast15crispr.mp3">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5"/>
          <a:stretch>
            <a:fillRect/>
          </a:stretch>
        </p:blipFill>
        <p:spPr>
          <a:xfrm>
            <a:off x="3726004" y="4341290"/>
            <a:ext cx="812800" cy="812800"/>
          </a:xfrm>
          <a:prstGeom prst="rect">
            <a:avLst/>
          </a:prstGeom>
        </p:spPr>
      </p:pic>
    </p:spTree>
    <p:extLst>
      <p:ext uri="{BB962C8B-B14F-4D97-AF65-F5344CB8AC3E}">
        <p14:creationId xmlns:p14="http://schemas.microsoft.com/office/powerpoint/2010/main" val="337835652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64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idx="4294967295"/>
          </p:nvPr>
        </p:nvSpPr>
        <p:spPr>
          <a:xfrm>
            <a:off x="0" y="131763"/>
            <a:ext cx="8543925" cy="958850"/>
          </a:xfrm>
        </p:spPr>
        <p:txBody>
          <a:bodyPr/>
          <a:lstStyle/>
          <a:p>
            <a:r>
              <a:rPr lang="en-US" smtClean="0"/>
              <a:t>DNA Profiling and Forensic Science</a:t>
            </a:r>
            <a:endParaRPr lang="en-US" dirty="0" smtClean="0"/>
          </a:p>
        </p:txBody>
      </p:sp>
      <p:sp>
        <p:nvSpPr>
          <p:cNvPr id="120835" name="Rectangle 3"/>
          <p:cNvSpPr>
            <a:spLocks noGrp="1" noChangeArrowheads="1"/>
          </p:cNvSpPr>
          <p:nvPr>
            <p:ph idx="4294967295"/>
          </p:nvPr>
        </p:nvSpPr>
        <p:spPr>
          <a:xfrm>
            <a:off x="0" y="1227138"/>
            <a:ext cx="8543925" cy="4949825"/>
          </a:xfrm>
        </p:spPr>
        <p:txBody>
          <a:bodyPr/>
          <a:lstStyle/>
          <a:p>
            <a:r>
              <a:rPr lang="en-US" b="1" dirty="0" smtClean="0"/>
              <a:t>DNA profiling</a:t>
            </a:r>
          </a:p>
          <a:p>
            <a:pPr lvl="1"/>
            <a:r>
              <a:rPr lang="en-US" dirty="0" smtClean="0"/>
              <a:t>is the analysis of DNA samples to determine whether they come from the same individual and</a:t>
            </a:r>
          </a:p>
          <a:p>
            <a:pPr lvl="1"/>
            <a:r>
              <a:rPr lang="en-US" dirty="0" smtClean="0"/>
              <a:t>has rapidly transformed the field of </a:t>
            </a:r>
            <a:r>
              <a:rPr lang="en-US" b="1" dirty="0" smtClean="0"/>
              <a:t>forensics</a:t>
            </a:r>
            <a:r>
              <a:rPr lang="en-US" dirty="0" smtClean="0"/>
              <a:t>, the scientific analysis of evidence for crime scene investigations and other legal proceedings.</a:t>
            </a:r>
          </a:p>
          <a:p>
            <a:r>
              <a:rPr lang="en-US" dirty="0" smtClean="0"/>
              <a:t>To produce a DNA profile, scientists compare sequences in the genome that vary from person to person.</a:t>
            </a:r>
          </a:p>
          <a:p>
            <a:r>
              <a:rPr lang="en-US" b="1" dirty="0" smtClean="0"/>
              <a:t>Figure 12.12 </a:t>
            </a:r>
            <a:r>
              <a:rPr lang="en-US" dirty="0" smtClean="0"/>
              <a:t>presents an overview of a typical investigation using DNA profiling. </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sathish.m\Desktop\OUT\12_12DNAProfiling-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75" y="203994"/>
            <a:ext cx="6699250" cy="6450012"/>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12.12</a:t>
            </a:r>
            <a:endParaRPr lang="en-US" sz="1200" dirty="0">
              <a:latin typeface="Arial" charset="0"/>
            </a:endParaRPr>
          </a:p>
        </p:txBody>
      </p:sp>
      <p:sp>
        <p:nvSpPr>
          <p:cNvPr id="2" name="TextBox 1"/>
          <p:cNvSpPr txBox="1"/>
          <p:nvPr/>
        </p:nvSpPr>
        <p:spPr>
          <a:xfrm>
            <a:off x="3652336" y="1035503"/>
            <a:ext cx="1556836"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Crime scene</a:t>
            </a:r>
          </a:p>
        </p:txBody>
      </p:sp>
      <p:sp>
        <p:nvSpPr>
          <p:cNvPr id="5" name="TextBox 4"/>
          <p:cNvSpPr txBox="1"/>
          <p:nvPr/>
        </p:nvSpPr>
        <p:spPr>
          <a:xfrm>
            <a:off x="5147761" y="1038678"/>
            <a:ext cx="1274708"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Suspect 1</a:t>
            </a:r>
          </a:p>
        </p:txBody>
      </p:sp>
      <p:sp>
        <p:nvSpPr>
          <p:cNvPr id="6" name="TextBox 5"/>
          <p:cNvSpPr txBox="1"/>
          <p:nvPr/>
        </p:nvSpPr>
        <p:spPr>
          <a:xfrm>
            <a:off x="6373311" y="1038678"/>
            <a:ext cx="1274708"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Suspect </a:t>
            </a:r>
            <a:r>
              <a:rPr lang="en-US" sz="1800" b="1" dirty="0" smtClean="0">
                <a:solidFill>
                  <a:srgbClr val="000000"/>
                </a:solidFill>
                <a:latin typeface="Arial" pitchFamily="34" charset="0"/>
                <a:ea typeface="ＭＳ Ｐゴシック" charset="0"/>
                <a:cs typeface="Arial" pitchFamily="34" charset="0"/>
              </a:rPr>
              <a:t>2</a:t>
            </a:r>
            <a:endParaRPr lang="en-US" sz="1800" b="1" dirty="0">
              <a:solidFill>
                <a:srgbClr val="000000"/>
              </a:solidFill>
              <a:latin typeface="Arial" pitchFamily="34" charset="0"/>
              <a:ea typeface="ＭＳ Ｐゴシック" charset="0"/>
              <a:cs typeface="Arial" pitchFamily="34" charset="0"/>
            </a:endParaRPr>
          </a:p>
        </p:txBody>
      </p:sp>
      <p:sp>
        <p:nvSpPr>
          <p:cNvPr id="7" name="TextBox 6"/>
          <p:cNvSpPr txBox="1"/>
          <p:nvPr/>
        </p:nvSpPr>
        <p:spPr>
          <a:xfrm>
            <a:off x="1633036" y="1350281"/>
            <a:ext cx="1612364"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DNA isolated</a:t>
            </a:r>
          </a:p>
        </p:txBody>
      </p:sp>
      <p:sp>
        <p:nvSpPr>
          <p:cNvPr id="8" name="TextBox 7"/>
          <p:cNvSpPr txBox="1"/>
          <p:nvPr/>
        </p:nvSpPr>
        <p:spPr>
          <a:xfrm>
            <a:off x="1633036" y="2876186"/>
            <a:ext cx="1753429"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DNA amplified</a:t>
            </a:r>
          </a:p>
        </p:txBody>
      </p:sp>
      <p:sp>
        <p:nvSpPr>
          <p:cNvPr id="9" name="TextBox 8"/>
          <p:cNvSpPr txBox="1"/>
          <p:nvPr/>
        </p:nvSpPr>
        <p:spPr>
          <a:xfrm>
            <a:off x="1652086" y="5398406"/>
            <a:ext cx="1843197"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DNA compared</a:t>
            </a:r>
          </a:p>
        </p:txBody>
      </p:sp>
      <p:grpSp>
        <p:nvGrpSpPr>
          <p:cNvPr id="11" name="Group 10"/>
          <p:cNvGrpSpPr/>
          <p:nvPr/>
        </p:nvGrpSpPr>
        <p:grpSpPr>
          <a:xfrm>
            <a:off x="1263557" y="1344447"/>
            <a:ext cx="381000" cy="381000"/>
            <a:chOff x="1742656" y="1043698"/>
            <a:chExt cx="381000" cy="381000"/>
          </a:xfrm>
        </p:grpSpPr>
        <p:sp>
          <p:nvSpPr>
            <p:cNvPr id="3" name="Oval 2"/>
            <p:cNvSpPr/>
            <p:nvPr/>
          </p:nvSpPr>
          <p:spPr bwMode="auto">
            <a:xfrm>
              <a:off x="1742656" y="1043698"/>
              <a:ext cx="381000" cy="3810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 name="TextBox 3"/>
            <p:cNvSpPr txBox="1"/>
            <p:nvPr/>
          </p:nvSpPr>
          <p:spPr>
            <a:xfrm>
              <a:off x="1854609" y="1064921"/>
              <a:ext cx="157094" cy="338554"/>
            </a:xfrm>
            <a:prstGeom prst="rect">
              <a:avLst/>
            </a:prstGeom>
            <a:noFill/>
          </p:spPr>
          <p:txBody>
            <a:bodyPr wrap="none" lIns="0" tIns="0" rIns="0" bIns="0" rtlCol="0">
              <a:spAutoFit/>
            </a:bodyPr>
            <a:lstStyle/>
            <a:p>
              <a:pPr algn="ctr" eaLnBrk="0" hangingPunct="0"/>
              <a:r>
                <a:rPr lang="en-US" sz="2200" b="1" dirty="0" smtClean="0">
                  <a:solidFill>
                    <a:srgbClr val="FFFFFF"/>
                  </a:solidFill>
                  <a:latin typeface="Arial" pitchFamily="34" charset="0"/>
                  <a:ea typeface="ＭＳ Ｐゴシック" charset="0"/>
                  <a:cs typeface="Arial" pitchFamily="34" charset="0"/>
                </a:rPr>
                <a:t>1</a:t>
              </a:r>
              <a:endParaRPr lang="en-US" sz="2200" b="1" dirty="0">
                <a:solidFill>
                  <a:srgbClr val="FFFFFF"/>
                </a:solidFill>
                <a:latin typeface="Arial" pitchFamily="34" charset="0"/>
                <a:ea typeface="ＭＳ Ｐゴシック" charset="0"/>
                <a:cs typeface="Arial" pitchFamily="34" charset="0"/>
              </a:endParaRPr>
            </a:p>
          </p:txBody>
        </p:sp>
      </p:grpSp>
      <p:grpSp>
        <p:nvGrpSpPr>
          <p:cNvPr id="13" name="Group 12"/>
          <p:cNvGrpSpPr/>
          <p:nvPr/>
        </p:nvGrpSpPr>
        <p:grpSpPr>
          <a:xfrm>
            <a:off x="1268320" y="2871423"/>
            <a:ext cx="381000" cy="381000"/>
            <a:chOff x="1442536" y="3699027"/>
            <a:chExt cx="381000" cy="381000"/>
          </a:xfrm>
        </p:grpSpPr>
        <p:sp>
          <p:nvSpPr>
            <p:cNvPr id="16" name="Oval 15"/>
            <p:cNvSpPr/>
            <p:nvPr/>
          </p:nvSpPr>
          <p:spPr bwMode="auto">
            <a:xfrm>
              <a:off x="1442536" y="3699027"/>
              <a:ext cx="381000" cy="3810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7" name="TextBox 16"/>
            <p:cNvSpPr txBox="1"/>
            <p:nvPr/>
          </p:nvSpPr>
          <p:spPr>
            <a:xfrm>
              <a:off x="1561702" y="3735639"/>
              <a:ext cx="142668" cy="307777"/>
            </a:xfrm>
            <a:prstGeom prst="rect">
              <a:avLst/>
            </a:prstGeom>
            <a:noFill/>
          </p:spPr>
          <p:txBody>
            <a:bodyPr wrap="none" lIns="0" tIns="0" rIns="0" bIns="0" rtlCol="0">
              <a:spAutoFit/>
            </a:bodyPr>
            <a:lstStyle/>
            <a:p>
              <a:pPr algn="ctr" eaLnBrk="0" hangingPunct="0"/>
              <a:r>
                <a:rPr lang="en-US" sz="2000" b="1" dirty="0" smtClean="0">
                  <a:solidFill>
                    <a:srgbClr val="FFFFFF"/>
                  </a:solidFill>
                  <a:latin typeface="Arial" pitchFamily="34" charset="0"/>
                  <a:ea typeface="ＭＳ Ｐゴシック" charset="0"/>
                  <a:cs typeface="Arial" pitchFamily="34" charset="0"/>
                </a:rPr>
                <a:t>2</a:t>
              </a:r>
              <a:endParaRPr lang="en-US" sz="2000" b="1" dirty="0">
                <a:solidFill>
                  <a:srgbClr val="FFFFFF"/>
                </a:solidFill>
                <a:latin typeface="Arial" pitchFamily="34" charset="0"/>
                <a:ea typeface="ＭＳ Ｐゴシック" charset="0"/>
                <a:cs typeface="Arial" pitchFamily="34" charset="0"/>
              </a:endParaRPr>
            </a:p>
          </p:txBody>
        </p:sp>
      </p:grpSp>
      <p:grpSp>
        <p:nvGrpSpPr>
          <p:cNvPr id="19" name="Group 18"/>
          <p:cNvGrpSpPr/>
          <p:nvPr/>
        </p:nvGrpSpPr>
        <p:grpSpPr>
          <a:xfrm>
            <a:off x="1277436" y="5386738"/>
            <a:ext cx="381000" cy="381000"/>
            <a:chOff x="1442536" y="3699027"/>
            <a:chExt cx="381000" cy="381000"/>
          </a:xfrm>
        </p:grpSpPr>
        <p:sp>
          <p:nvSpPr>
            <p:cNvPr id="20" name="Oval 19"/>
            <p:cNvSpPr/>
            <p:nvPr/>
          </p:nvSpPr>
          <p:spPr bwMode="auto">
            <a:xfrm>
              <a:off x="1442536" y="3699027"/>
              <a:ext cx="381000" cy="3810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1" name="TextBox 20"/>
            <p:cNvSpPr txBox="1"/>
            <p:nvPr/>
          </p:nvSpPr>
          <p:spPr>
            <a:xfrm>
              <a:off x="1561702" y="3735639"/>
              <a:ext cx="142668" cy="307777"/>
            </a:xfrm>
            <a:prstGeom prst="rect">
              <a:avLst/>
            </a:prstGeom>
            <a:noFill/>
          </p:spPr>
          <p:txBody>
            <a:bodyPr wrap="none" lIns="0" tIns="0" rIns="0" bIns="0" rtlCol="0">
              <a:spAutoFit/>
            </a:bodyPr>
            <a:lstStyle/>
            <a:p>
              <a:pPr algn="ctr" eaLnBrk="0" hangingPunct="0"/>
              <a:r>
                <a:rPr lang="en-US" sz="2000" b="1" dirty="0" smtClean="0">
                  <a:solidFill>
                    <a:srgbClr val="FFFFFF"/>
                  </a:solidFill>
                  <a:latin typeface="Arial" pitchFamily="34" charset="0"/>
                  <a:ea typeface="ＭＳ Ｐゴシック" charset="0"/>
                  <a:cs typeface="Arial" pitchFamily="34" charset="0"/>
                </a:rPr>
                <a:t>3</a:t>
              </a:r>
              <a:endParaRPr lang="en-US" sz="2000" b="1" dirty="0">
                <a:solidFill>
                  <a:srgbClr val="FFFFFF"/>
                </a:solidFill>
                <a:latin typeface="Arial" pitchFamily="34" charset="0"/>
                <a:ea typeface="ＭＳ Ｐゴシック" charset="0"/>
                <a:cs typeface="Arial" pitchFamily="34" charset="0"/>
              </a:endParaRPr>
            </a:p>
          </p:txBody>
        </p:sp>
      </p:gr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8" name="Rectangle 2"/>
          <p:cNvSpPr>
            <a:spLocks noGrp="1" noChangeArrowheads="1"/>
          </p:cNvSpPr>
          <p:nvPr>
            <p:ph type="title" idx="4294967295"/>
          </p:nvPr>
        </p:nvSpPr>
        <p:spPr>
          <a:xfrm>
            <a:off x="0" y="502617"/>
            <a:ext cx="8543925" cy="958850"/>
          </a:xfrm>
        </p:spPr>
        <p:txBody>
          <a:bodyPr/>
          <a:lstStyle/>
          <a:p>
            <a:r>
              <a:rPr lang="en-US" dirty="0" smtClean="0"/>
              <a:t>DNA Profiling Techniques </a:t>
            </a:r>
            <a:br>
              <a:rPr lang="en-US" dirty="0" smtClean="0"/>
            </a:br>
            <a:r>
              <a:rPr lang="en-US" dirty="0" smtClean="0"/>
              <a:t>The Polymerase Chain Reaction (PCR)</a:t>
            </a:r>
          </a:p>
        </p:txBody>
      </p:sp>
      <p:sp>
        <p:nvSpPr>
          <p:cNvPr id="137219" name="Rectangle 3"/>
          <p:cNvSpPr>
            <a:spLocks noGrp="1" noChangeArrowheads="1"/>
          </p:cNvSpPr>
          <p:nvPr>
            <p:ph idx="4294967295"/>
          </p:nvPr>
        </p:nvSpPr>
        <p:spPr>
          <a:xfrm>
            <a:off x="0" y="2002804"/>
            <a:ext cx="8543925" cy="4949825"/>
          </a:xfrm>
        </p:spPr>
        <p:txBody>
          <a:bodyPr/>
          <a:lstStyle/>
          <a:p>
            <a:r>
              <a:rPr lang="en-US" dirty="0" smtClean="0"/>
              <a:t>The </a:t>
            </a:r>
            <a:r>
              <a:rPr lang="en-US" b="1" dirty="0" smtClean="0"/>
              <a:t>polymerase chain reaction</a:t>
            </a:r>
            <a:r>
              <a:rPr lang="en-US" dirty="0" smtClean="0"/>
              <a:t> (PCR)</a:t>
            </a:r>
          </a:p>
          <a:p>
            <a:pPr lvl="1"/>
            <a:r>
              <a:rPr lang="en-US" dirty="0" smtClean="0"/>
              <a:t>is a technique by which a specific segment of DNA can be amplified: targeted and copied quickly and precisely, and</a:t>
            </a:r>
          </a:p>
          <a:p>
            <a:pPr lvl="1"/>
            <a:r>
              <a:rPr lang="en-US" dirty="0" smtClean="0"/>
              <a:t>permits a scientist to obtain enough DNA from even minute amounts of blood or other tissue to allow a DNA profile to be constructed. </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131763"/>
            <a:ext cx="8543925" cy="958850"/>
          </a:xfrm>
        </p:spPr>
        <p:txBody>
          <a:bodyPr/>
          <a:lstStyle/>
          <a:p>
            <a:r>
              <a:rPr lang="en-US" smtClean="0"/>
              <a:t>The Polymerase Chain Reaction (PCR)</a:t>
            </a:r>
            <a:endParaRPr lang="en-US" dirty="0" smtClean="0"/>
          </a:p>
        </p:txBody>
      </p:sp>
      <p:sp>
        <p:nvSpPr>
          <p:cNvPr id="141315" name="Rectangle 3"/>
          <p:cNvSpPr>
            <a:spLocks noGrp="1" noChangeArrowheads="1"/>
          </p:cNvSpPr>
          <p:nvPr>
            <p:ph idx="4294967295"/>
          </p:nvPr>
        </p:nvSpPr>
        <p:spPr>
          <a:xfrm>
            <a:off x="0" y="1227138"/>
            <a:ext cx="8543925" cy="4949825"/>
          </a:xfrm>
        </p:spPr>
        <p:txBody>
          <a:bodyPr/>
          <a:lstStyle/>
          <a:p>
            <a:r>
              <a:rPr lang="en-US" dirty="0" smtClean="0"/>
              <a:t>In principle, PCR is simple. </a:t>
            </a:r>
          </a:p>
          <a:p>
            <a:pPr lvl="1"/>
            <a:r>
              <a:rPr lang="en-US" dirty="0" smtClean="0"/>
              <a:t>A DNA sample is mixed with nucleotides, the DNA replication enzyme DNA polymerase, and a few other ingredients. </a:t>
            </a:r>
          </a:p>
          <a:p>
            <a:pPr lvl="1"/>
            <a:r>
              <a:rPr lang="en-US" dirty="0" smtClean="0"/>
              <a:t>The solution is then exposed to cycles of heating (to separate the DNA strands) and cooling (to allow double-stranded DNA to re-form). </a:t>
            </a:r>
          </a:p>
          <a:p>
            <a:pPr lvl="1"/>
            <a:r>
              <a:rPr lang="en-US" dirty="0" smtClean="0"/>
              <a:t>During these cycles, specific regions of each molecule of DNA are replicated, doubling the amount of that DNA.</a:t>
            </a:r>
          </a:p>
          <a:p>
            <a:pPr lvl="1"/>
            <a:r>
              <a:rPr lang="en-US" dirty="0" smtClean="0"/>
              <a:t>The result of this chain reaction is an exponentially growing population of identical DNA molecules. </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131763"/>
            <a:ext cx="8543925" cy="958850"/>
          </a:xfrm>
        </p:spPr>
        <p:txBody>
          <a:bodyPr/>
          <a:lstStyle/>
          <a:p>
            <a:r>
              <a:rPr lang="en-US" dirty="0" smtClean="0"/>
              <a:t>Biotechnology</a:t>
            </a:r>
          </a:p>
        </p:txBody>
      </p:sp>
      <p:sp>
        <p:nvSpPr>
          <p:cNvPr id="26627" name="Rectangle 3"/>
          <p:cNvSpPr>
            <a:spLocks noGrp="1" noChangeArrowheads="1"/>
          </p:cNvSpPr>
          <p:nvPr>
            <p:ph idx="4294967295"/>
          </p:nvPr>
        </p:nvSpPr>
        <p:spPr>
          <a:xfrm>
            <a:off x="205938" y="1169928"/>
            <a:ext cx="8543925" cy="4949825"/>
          </a:xfrm>
        </p:spPr>
        <p:txBody>
          <a:bodyPr/>
          <a:lstStyle/>
          <a:p>
            <a:r>
              <a:rPr lang="en-US" dirty="0" smtClean="0"/>
              <a:t>Biotechnology today means the use of DNA technology, modern laboratory techniques for studying and manipulating genetic material.</a:t>
            </a:r>
          </a:p>
          <a:p>
            <a:pPr marL="228600" lvl="1">
              <a:spcBef>
                <a:spcPts val="1200"/>
              </a:spcBef>
            </a:pPr>
            <a:r>
              <a:rPr lang="en-US" dirty="0"/>
              <a:t>the manipulation of organisms to make useful products</a:t>
            </a:r>
          </a:p>
          <a:p>
            <a:endParaRPr lang="en-US" dirty="0" smtClean="0"/>
          </a:p>
        </p:txBody>
      </p:sp>
      <p:pic>
        <p:nvPicPr>
          <p:cNvPr id="2" name="Picture 1"/>
          <p:cNvPicPr>
            <a:picLocks noChangeAspect="1"/>
          </p:cNvPicPr>
          <p:nvPr/>
        </p:nvPicPr>
        <p:blipFill>
          <a:blip r:embed="rId3"/>
          <a:stretch>
            <a:fillRect/>
          </a:stretch>
        </p:blipFill>
        <p:spPr>
          <a:xfrm>
            <a:off x="464031" y="3368850"/>
            <a:ext cx="7986641" cy="275257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sathish.m\Desktop\OUT\12_13PCR-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294" y="203994"/>
            <a:ext cx="6729413" cy="64500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12.13</a:t>
            </a:r>
            <a:endParaRPr lang="en-US" sz="1200" dirty="0">
              <a:latin typeface="Arial" charset="0"/>
            </a:endParaRPr>
          </a:p>
        </p:txBody>
      </p:sp>
      <p:sp>
        <p:nvSpPr>
          <p:cNvPr id="2" name="TextBox 1"/>
          <p:cNvSpPr txBox="1"/>
          <p:nvPr/>
        </p:nvSpPr>
        <p:spPr>
          <a:xfrm>
            <a:off x="2796268" y="3257026"/>
            <a:ext cx="1133644" cy="784830"/>
          </a:xfrm>
          <a:prstGeom prst="rect">
            <a:avLst/>
          </a:prstGeom>
          <a:noFill/>
        </p:spPr>
        <p:txBody>
          <a:bodyPr wrap="none" rtlCol="0">
            <a:spAutoFit/>
          </a:bodyPr>
          <a:lstStyle/>
          <a:p>
            <a:pPr eaLnBrk="0" hangingPunct="0">
              <a:lnSpc>
                <a:spcPts val="1800"/>
              </a:lnSpc>
            </a:pPr>
            <a:r>
              <a:rPr lang="en-US" sz="1800" b="1" dirty="0">
                <a:solidFill>
                  <a:srgbClr val="000000"/>
                </a:solidFill>
                <a:latin typeface="Arial" pitchFamily="34" charset="0"/>
                <a:ea typeface="ＭＳ Ｐゴシック" charset="0"/>
                <a:cs typeface="Arial" pitchFamily="34" charset="0"/>
              </a:rPr>
              <a:t>Initial</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DNA</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segment</a:t>
            </a:r>
          </a:p>
        </p:txBody>
      </p:sp>
      <p:sp>
        <p:nvSpPr>
          <p:cNvPr id="5" name="TextBox 4"/>
          <p:cNvSpPr txBox="1"/>
          <p:nvPr/>
        </p:nvSpPr>
        <p:spPr>
          <a:xfrm>
            <a:off x="3294207" y="6090263"/>
            <a:ext cx="128240"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1</a:t>
            </a:r>
            <a:endParaRPr lang="en-US" sz="1800" b="1" dirty="0">
              <a:solidFill>
                <a:srgbClr val="000000"/>
              </a:solidFill>
              <a:latin typeface="Arial" pitchFamily="34" charset="0"/>
              <a:ea typeface="ＭＳ Ｐゴシック" charset="0"/>
              <a:cs typeface="Arial" pitchFamily="34" charset="0"/>
            </a:endParaRPr>
          </a:p>
        </p:txBody>
      </p:sp>
      <p:sp>
        <p:nvSpPr>
          <p:cNvPr id="6" name="TextBox 5"/>
          <p:cNvSpPr txBox="1"/>
          <p:nvPr/>
        </p:nvSpPr>
        <p:spPr>
          <a:xfrm>
            <a:off x="4485020" y="6090263"/>
            <a:ext cx="128240"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2</a:t>
            </a:r>
            <a:endParaRPr lang="en-US" sz="1800" b="1" dirty="0">
              <a:solidFill>
                <a:srgbClr val="000000"/>
              </a:solidFill>
              <a:latin typeface="Arial" pitchFamily="34" charset="0"/>
              <a:ea typeface="ＭＳ Ｐゴシック" charset="0"/>
              <a:cs typeface="Arial" pitchFamily="34" charset="0"/>
            </a:endParaRPr>
          </a:p>
        </p:txBody>
      </p:sp>
      <p:sp>
        <p:nvSpPr>
          <p:cNvPr id="7" name="TextBox 6"/>
          <p:cNvSpPr txBox="1"/>
          <p:nvPr/>
        </p:nvSpPr>
        <p:spPr>
          <a:xfrm>
            <a:off x="5719460" y="6090263"/>
            <a:ext cx="128240"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4</a:t>
            </a:r>
            <a:endParaRPr lang="en-US" sz="1800" b="1" dirty="0">
              <a:solidFill>
                <a:srgbClr val="000000"/>
              </a:solidFill>
              <a:latin typeface="Arial" pitchFamily="34" charset="0"/>
              <a:ea typeface="ＭＳ Ｐゴシック" charset="0"/>
              <a:cs typeface="Arial" pitchFamily="34" charset="0"/>
            </a:endParaRPr>
          </a:p>
        </p:txBody>
      </p:sp>
      <p:sp>
        <p:nvSpPr>
          <p:cNvPr id="8" name="TextBox 7"/>
          <p:cNvSpPr txBox="1"/>
          <p:nvPr/>
        </p:nvSpPr>
        <p:spPr>
          <a:xfrm>
            <a:off x="6999620" y="6090263"/>
            <a:ext cx="128240"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8</a:t>
            </a:r>
            <a:endParaRPr lang="en-US" sz="1800" b="1" dirty="0">
              <a:solidFill>
                <a:srgbClr val="000000"/>
              </a:solidFill>
              <a:latin typeface="Arial" pitchFamily="34" charset="0"/>
              <a:ea typeface="ＭＳ Ｐゴシック" charset="0"/>
              <a:cs typeface="Arial" pitchFamily="34" charset="0"/>
            </a:endParaRPr>
          </a:p>
        </p:txBody>
      </p:sp>
      <p:sp>
        <p:nvSpPr>
          <p:cNvPr id="9" name="TextBox 8"/>
          <p:cNvSpPr txBox="1"/>
          <p:nvPr/>
        </p:nvSpPr>
        <p:spPr>
          <a:xfrm>
            <a:off x="3969312" y="6419080"/>
            <a:ext cx="2902461" cy="230832"/>
          </a:xfrm>
          <a:prstGeom prst="rect">
            <a:avLst/>
          </a:prstGeom>
          <a:noFill/>
        </p:spPr>
        <p:txBody>
          <a:bodyPr wrap="none" lIns="0" tIns="0" rIns="0" bIns="0" rtlCol="0">
            <a:spAutoFit/>
          </a:bodyPr>
          <a:lstStyle/>
          <a:p>
            <a:pPr eaLnBrk="0" hangingPunct="0">
              <a:lnSpc>
                <a:spcPts val="1800"/>
              </a:lnSpc>
            </a:pPr>
            <a:r>
              <a:rPr lang="en-US" sz="1800" b="1" dirty="0">
                <a:solidFill>
                  <a:srgbClr val="000000"/>
                </a:solidFill>
                <a:latin typeface="Arial" pitchFamily="34" charset="0"/>
                <a:ea typeface="ＭＳ Ｐゴシック" charset="0"/>
                <a:cs typeface="Arial" pitchFamily="34" charset="0"/>
              </a:rPr>
              <a:t>Number of DNA molecules</a:t>
            </a:r>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131763"/>
            <a:ext cx="8543925" cy="958850"/>
          </a:xfrm>
        </p:spPr>
        <p:txBody>
          <a:bodyPr/>
          <a:lstStyle/>
          <a:p>
            <a:r>
              <a:rPr lang="en-US" smtClean="0"/>
              <a:t>The Polymerase Chain Reaction (PCR)</a:t>
            </a:r>
            <a:endParaRPr lang="en-US" dirty="0" smtClean="0"/>
          </a:p>
        </p:txBody>
      </p:sp>
      <p:sp>
        <p:nvSpPr>
          <p:cNvPr id="141315" name="Rectangle 3"/>
          <p:cNvSpPr>
            <a:spLocks noGrp="1" noChangeArrowheads="1"/>
          </p:cNvSpPr>
          <p:nvPr>
            <p:ph idx="4294967295"/>
          </p:nvPr>
        </p:nvSpPr>
        <p:spPr>
          <a:xfrm>
            <a:off x="0" y="1227138"/>
            <a:ext cx="8543925" cy="4949825"/>
          </a:xfrm>
        </p:spPr>
        <p:txBody>
          <a:bodyPr/>
          <a:lstStyle/>
          <a:p>
            <a:r>
              <a:rPr lang="en-US" dirty="0" smtClean="0"/>
              <a:t>A DNA molecule within a starting sample is likely to be very long. But, most often, only a very small target region of that large DNA molecule needs to be amplified. </a:t>
            </a:r>
          </a:p>
          <a:p>
            <a:r>
              <a:rPr lang="en-US" dirty="0" smtClean="0"/>
              <a:t>The key to amplifying one particular segment of DNA and no others is the use of </a:t>
            </a:r>
            <a:r>
              <a:rPr lang="en-US" b="1" dirty="0" smtClean="0"/>
              <a:t>primers</a:t>
            </a:r>
            <a:r>
              <a:rPr lang="en-US" dirty="0" smtClean="0"/>
              <a:t>, short (usually 15–20 nucleotides long), chemically synthesized single-stranded DNA molecules.</a:t>
            </a:r>
          </a:p>
          <a:p>
            <a:r>
              <a:rPr lang="en-US" dirty="0" smtClean="0"/>
              <a:t>The primers bind to sequences that flank the target sequence, marking the start and end points for the segment of DNA to be amplified.  </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131763"/>
            <a:ext cx="8543925" cy="958850"/>
          </a:xfrm>
        </p:spPr>
        <p:txBody>
          <a:bodyPr/>
          <a:lstStyle/>
          <a:p>
            <a:r>
              <a:rPr lang="en-US" smtClean="0"/>
              <a:t>The Polymerase Chain Reaction (PCR)</a:t>
            </a:r>
            <a:endParaRPr lang="en-US" dirty="0" smtClean="0"/>
          </a:p>
        </p:txBody>
      </p:sp>
      <p:sp>
        <p:nvSpPr>
          <p:cNvPr id="141315" name="Rectangle 3"/>
          <p:cNvSpPr>
            <a:spLocks noGrp="1" noChangeArrowheads="1"/>
          </p:cNvSpPr>
          <p:nvPr>
            <p:ph idx="4294967295"/>
          </p:nvPr>
        </p:nvSpPr>
        <p:spPr>
          <a:xfrm>
            <a:off x="0" y="1227138"/>
            <a:ext cx="8543925" cy="4949825"/>
          </a:xfrm>
        </p:spPr>
        <p:txBody>
          <a:bodyPr/>
          <a:lstStyle/>
          <a:p>
            <a:r>
              <a:rPr lang="en-US" dirty="0" smtClean="0"/>
              <a:t>In addition to forensic applications, PCR can be used in the treatment and diagnosis of disease. PCR can be used to </a:t>
            </a:r>
          </a:p>
          <a:p>
            <a:pPr lvl="1"/>
            <a:r>
              <a:rPr lang="en-US" dirty="0" smtClean="0"/>
              <a:t>amplify, and thus detect, HIV in blood or tissue samples and</a:t>
            </a:r>
          </a:p>
          <a:p>
            <a:pPr lvl="1"/>
            <a:r>
              <a:rPr lang="en-US" dirty="0" smtClean="0"/>
              <a:t>diagnose hundreds of human genetic disorders by being used with primers that target the genes associated with these disorders.</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0" y="131763"/>
            <a:ext cx="8543925" cy="958850"/>
          </a:xfrm>
        </p:spPr>
        <p:txBody>
          <a:bodyPr/>
          <a:lstStyle/>
          <a:p>
            <a:r>
              <a:rPr lang="en-US" smtClean="0"/>
              <a:t>Gel Electrophoresis</a:t>
            </a:r>
            <a:endParaRPr lang="en-US" dirty="0" smtClean="0"/>
          </a:p>
        </p:txBody>
      </p:sp>
      <p:sp>
        <p:nvSpPr>
          <p:cNvPr id="147459" name="Rectangle 3"/>
          <p:cNvSpPr>
            <a:spLocks noGrp="1" noChangeArrowheads="1"/>
          </p:cNvSpPr>
          <p:nvPr>
            <p:ph idx="4294967295"/>
          </p:nvPr>
        </p:nvSpPr>
        <p:spPr>
          <a:xfrm>
            <a:off x="0" y="1227138"/>
            <a:ext cx="8543925" cy="4949825"/>
          </a:xfrm>
        </p:spPr>
        <p:txBody>
          <a:bodyPr/>
          <a:lstStyle/>
          <a:p>
            <a:r>
              <a:rPr lang="en-US" dirty="0" smtClean="0"/>
              <a:t>To separate and visualize DNA fragments of different lengths, researchers carry out a technique called </a:t>
            </a:r>
            <a:r>
              <a:rPr lang="en-US" b="1" dirty="0" smtClean="0"/>
              <a:t>gel electrophoresis</a:t>
            </a:r>
            <a:r>
              <a:rPr lang="en-US" dirty="0" smtClean="0"/>
              <a:t>, a method for sorting macromolecules, usually proteins or nucleic acids, primarily by their electrical charge and size. </a:t>
            </a:r>
          </a:p>
          <a:p>
            <a:r>
              <a:rPr lang="en-US" b="1" dirty="0" smtClean="0"/>
              <a:t>Figure 12.5 </a:t>
            </a:r>
            <a:r>
              <a:rPr lang="en-US" dirty="0" smtClean="0"/>
              <a:t>shows how gel electrophoresis separates DNA fragments obtained from different sources.</a:t>
            </a:r>
          </a:p>
        </p:txBody>
      </p:sp>
    </p:spTree>
    <p:extLst>
      <p:ext uri="{BB962C8B-B14F-4D97-AF65-F5344CB8AC3E}">
        <p14:creationId xmlns:p14="http://schemas.microsoft.com/office/powerpoint/2010/main" val="8098615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sathish.m\Desktop\OUT\12_05_Electrophoresis_1-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313657"/>
            <a:ext cx="8547100" cy="4230687"/>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12.5-s1</a:t>
            </a:r>
            <a:endParaRPr lang="en-US" sz="1200" dirty="0">
              <a:latin typeface="Arial" charset="0"/>
            </a:endParaRPr>
          </a:p>
        </p:txBody>
      </p:sp>
      <p:sp>
        <p:nvSpPr>
          <p:cNvPr id="9" name="TextBox 8"/>
          <p:cNvSpPr txBox="1"/>
          <p:nvPr/>
        </p:nvSpPr>
        <p:spPr>
          <a:xfrm>
            <a:off x="3432175" y="1280081"/>
            <a:ext cx="1851789" cy="861774"/>
          </a:xfrm>
          <a:prstGeom prst="rect">
            <a:avLst/>
          </a:prstGeom>
          <a:noFill/>
        </p:spPr>
        <p:txBody>
          <a:bodyPr wrap="none" rtlCol="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Mixture of DNA</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fragments of</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different sizes</a:t>
            </a:r>
          </a:p>
        </p:txBody>
      </p:sp>
      <p:sp>
        <p:nvSpPr>
          <p:cNvPr id="10" name="TextBox 9"/>
          <p:cNvSpPr txBox="1"/>
          <p:nvPr/>
        </p:nvSpPr>
        <p:spPr>
          <a:xfrm>
            <a:off x="328930" y="3451989"/>
            <a:ext cx="941283" cy="605294"/>
          </a:xfrm>
          <a:prstGeom prst="rect">
            <a:avLst/>
          </a:prstGeom>
          <a:noFill/>
        </p:spPr>
        <p:txBody>
          <a:bodyPr wrap="none" rtlCol="0">
            <a:spAutoFit/>
          </a:bodyPr>
          <a:lstStyle/>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Power</a:t>
            </a:r>
          </a:p>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source</a:t>
            </a:r>
          </a:p>
        </p:txBody>
      </p:sp>
      <p:sp>
        <p:nvSpPr>
          <p:cNvPr id="13" name="Freeform 12"/>
          <p:cNvSpPr/>
          <p:nvPr/>
        </p:nvSpPr>
        <p:spPr>
          <a:xfrm>
            <a:off x="3031338" y="1724022"/>
            <a:ext cx="438150" cy="238125"/>
          </a:xfrm>
          <a:custGeom>
            <a:avLst/>
            <a:gdLst>
              <a:gd name="connsiteX0" fmla="*/ 438150 w 438150"/>
              <a:gd name="connsiteY0" fmla="*/ 0 h 238125"/>
              <a:gd name="connsiteX1" fmla="*/ 0 w 438150"/>
              <a:gd name="connsiteY1" fmla="*/ 238125 h 238125"/>
            </a:gdLst>
            <a:ahLst/>
            <a:cxnLst>
              <a:cxn ang="0">
                <a:pos x="connsiteX0" y="connsiteY0"/>
              </a:cxn>
              <a:cxn ang="0">
                <a:pos x="connsiteX1" y="connsiteY1"/>
              </a:cxn>
            </a:cxnLst>
            <a:rect l="l" t="t" r="r" b="b"/>
            <a:pathLst>
              <a:path w="438150" h="238125">
                <a:moveTo>
                  <a:pt x="438150" y="0"/>
                </a:moveTo>
                <a:lnTo>
                  <a:pt x="0" y="238125"/>
                </a:lnTo>
              </a:path>
            </a:pathLst>
          </a:custGeom>
          <a:ln w="127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8" name="TextBox 17"/>
          <p:cNvSpPr txBox="1"/>
          <p:nvPr/>
        </p:nvSpPr>
        <p:spPr>
          <a:xfrm>
            <a:off x="1597386" y="4936506"/>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rPr>
              <a:t>+</a:t>
            </a:r>
            <a:endParaRPr lang="en-US" sz="1600" b="1" dirty="0">
              <a:solidFill>
                <a:srgbClr val="FFFFFF"/>
              </a:solidFill>
              <a:latin typeface="Symbol" pitchFamily="18" charset="2"/>
              <a:ea typeface="ＭＳ Ｐゴシック" charset="0"/>
              <a:cs typeface="Arial" pitchFamily="34" charset="0"/>
            </a:endParaRPr>
          </a:p>
        </p:txBody>
      </p:sp>
      <p:sp>
        <p:nvSpPr>
          <p:cNvPr id="19" name="TextBox 18"/>
          <p:cNvSpPr txBox="1"/>
          <p:nvPr/>
        </p:nvSpPr>
        <p:spPr>
          <a:xfrm>
            <a:off x="1611672" y="2298079"/>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sym typeface="Symbol"/>
              </a:rPr>
              <a:t></a:t>
            </a:r>
            <a:endParaRPr lang="en-US" sz="1600" b="1" dirty="0">
              <a:solidFill>
                <a:srgbClr val="FFFFFF"/>
              </a:solidFill>
              <a:latin typeface="Symbol" pitchFamily="18" charset="2"/>
              <a:ea typeface="ＭＳ Ｐゴシック" charset="0"/>
              <a:cs typeface="Arial" pitchFamily="34" charset="0"/>
            </a:endParaRPr>
          </a:p>
        </p:txBody>
      </p:sp>
    </p:spTree>
    <p:extLst>
      <p:ext uri="{BB962C8B-B14F-4D97-AF65-F5344CB8AC3E}">
        <p14:creationId xmlns:p14="http://schemas.microsoft.com/office/powerpoint/2010/main" val="12413195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sathish.m\Desktop\OUT\12_05_Electrophoresis_2-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313657"/>
            <a:ext cx="8547100" cy="4230687"/>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12.5-s2</a:t>
            </a:r>
            <a:endParaRPr lang="en-US" sz="1200" dirty="0">
              <a:latin typeface="Arial" charset="0"/>
            </a:endParaRPr>
          </a:p>
        </p:txBody>
      </p:sp>
      <p:sp>
        <p:nvSpPr>
          <p:cNvPr id="11" name="TextBox 10"/>
          <p:cNvSpPr txBox="1"/>
          <p:nvPr/>
        </p:nvSpPr>
        <p:spPr>
          <a:xfrm>
            <a:off x="3432175" y="1280081"/>
            <a:ext cx="1851789" cy="861774"/>
          </a:xfrm>
          <a:prstGeom prst="rect">
            <a:avLst/>
          </a:prstGeom>
          <a:noFill/>
        </p:spPr>
        <p:txBody>
          <a:bodyPr wrap="none" rtlCol="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Mixture of DNA</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fragments of</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different sizes</a:t>
            </a:r>
          </a:p>
        </p:txBody>
      </p:sp>
      <p:sp>
        <p:nvSpPr>
          <p:cNvPr id="12" name="TextBox 11"/>
          <p:cNvSpPr txBox="1"/>
          <p:nvPr/>
        </p:nvSpPr>
        <p:spPr>
          <a:xfrm>
            <a:off x="328930" y="3451989"/>
            <a:ext cx="941283" cy="605294"/>
          </a:xfrm>
          <a:prstGeom prst="rect">
            <a:avLst/>
          </a:prstGeom>
          <a:noFill/>
        </p:spPr>
        <p:txBody>
          <a:bodyPr wrap="none" rtlCol="0">
            <a:spAutoFit/>
          </a:bodyPr>
          <a:lstStyle/>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Power</a:t>
            </a:r>
          </a:p>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source</a:t>
            </a:r>
          </a:p>
        </p:txBody>
      </p:sp>
      <p:sp>
        <p:nvSpPr>
          <p:cNvPr id="18" name="Freeform 17"/>
          <p:cNvSpPr/>
          <p:nvPr/>
        </p:nvSpPr>
        <p:spPr>
          <a:xfrm>
            <a:off x="3031338" y="1724022"/>
            <a:ext cx="438150" cy="238125"/>
          </a:xfrm>
          <a:custGeom>
            <a:avLst/>
            <a:gdLst>
              <a:gd name="connsiteX0" fmla="*/ 438150 w 438150"/>
              <a:gd name="connsiteY0" fmla="*/ 0 h 238125"/>
              <a:gd name="connsiteX1" fmla="*/ 0 w 438150"/>
              <a:gd name="connsiteY1" fmla="*/ 238125 h 238125"/>
            </a:gdLst>
            <a:ahLst/>
            <a:cxnLst>
              <a:cxn ang="0">
                <a:pos x="connsiteX0" y="connsiteY0"/>
              </a:cxn>
              <a:cxn ang="0">
                <a:pos x="connsiteX1" y="connsiteY1"/>
              </a:cxn>
            </a:cxnLst>
            <a:rect l="l" t="t" r="r" b="b"/>
            <a:pathLst>
              <a:path w="438150" h="238125">
                <a:moveTo>
                  <a:pt x="438150" y="0"/>
                </a:moveTo>
                <a:lnTo>
                  <a:pt x="0" y="238125"/>
                </a:lnTo>
              </a:path>
            </a:pathLst>
          </a:custGeom>
          <a:ln w="127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7" name="TextBox 16"/>
          <p:cNvSpPr txBox="1"/>
          <p:nvPr/>
        </p:nvSpPr>
        <p:spPr>
          <a:xfrm>
            <a:off x="1597386" y="4936506"/>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rPr>
              <a:t>+</a:t>
            </a:r>
            <a:endParaRPr lang="en-US" sz="1600" b="1" dirty="0">
              <a:solidFill>
                <a:srgbClr val="FFFFFF"/>
              </a:solidFill>
              <a:latin typeface="Symbol" pitchFamily="18" charset="2"/>
              <a:ea typeface="ＭＳ Ｐゴシック" charset="0"/>
              <a:cs typeface="Arial" pitchFamily="34" charset="0"/>
            </a:endParaRPr>
          </a:p>
        </p:txBody>
      </p:sp>
      <p:sp>
        <p:nvSpPr>
          <p:cNvPr id="19" name="TextBox 18"/>
          <p:cNvSpPr txBox="1"/>
          <p:nvPr/>
        </p:nvSpPr>
        <p:spPr>
          <a:xfrm>
            <a:off x="4426310" y="4940745"/>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rPr>
              <a:t>+</a:t>
            </a:r>
            <a:endParaRPr lang="en-US" sz="1600" b="1" dirty="0">
              <a:solidFill>
                <a:srgbClr val="FFFFFF"/>
              </a:solidFill>
              <a:latin typeface="Symbol" pitchFamily="18" charset="2"/>
              <a:ea typeface="ＭＳ Ｐゴシック" charset="0"/>
              <a:cs typeface="Arial" pitchFamily="34" charset="0"/>
            </a:endParaRPr>
          </a:p>
        </p:txBody>
      </p:sp>
      <p:sp>
        <p:nvSpPr>
          <p:cNvPr id="20" name="TextBox 19"/>
          <p:cNvSpPr txBox="1"/>
          <p:nvPr/>
        </p:nvSpPr>
        <p:spPr>
          <a:xfrm>
            <a:off x="1611672" y="2298079"/>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sym typeface="Symbol"/>
              </a:rPr>
              <a:t></a:t>
            </a:r>
            <a:endParaRPr lang="en-US" sz="1600" b="1" dirty="0">
              <a:solidFill>
                <a:srgbClr val="FFFFFF"/>
              </a:solidFill>
              <a:latin typeface="Symbol" pitchFamily="18" charset="2"/>
              <a:ea typeface="ＭＳ Ｐゴシック" charset="0"/>
              <a:cs typeface="Arial" pitchFamily="34" charset="0"/>
            </a:endParaRPr>
          </a:p>
        </p:txBody>
      </p:sp>
      <p:sp>
        <p:nvSpPr>
          <p:cNvPr id="21" name="TextBox 20"/>
          <p:cNvSpPr txBox="1"/>
          <p:nvPr/>
        </p:nvSpPr>
        <p:spPr>
          <a:xfrm>
            <a:off x="4431072" y="2300777"/>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sym typeface="Symbol"/>
              </a:rPr>
              <a:t></a:t>
            </a:r>
            <a:endParaRPr lang="en-US" sz="1600" b="1" dirty="0">
              <a:solidFill>
                <a:srgbClr val="FFFFFF"/>
              </a:solidFill>
              <a:latin typeface="Symbol" pitchFamily="18" charset="2"/>
              <a:ea typeface="ＭＳ Ｐゴシック" charset="0"/>
              <a:cs typeface="Arial" pitchFamily="34" charset="0"/>
            </a:endParaRPr>
          </a:p>
        </p:txBody>
      </p:sp>
    </p:spTree>
    <p:extLst>
      <p:ext uri="{BB962C8B-B14F-4D97-AF65-F5344CB8AC3E}">
        <p14:creationId xmlns:p14="http://schemas.microsoft.com/office/powerpoint/2010/main" val="229019254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sathish.m\Desktop\OUT\12_05_Electrophoresis_3-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313656"/>
            <a:ext cx="8547100" cy="4230688"/>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12.5-s3</a:t>
            </a:r>
            <a:endParaRPr lang="en-US" sz="1200" dirty="0">
              <a:latin typeface="Arial" charset="0"/>
            </a:endParaRPr>
          </a:p>
        </p:txBody>
      </p:sp>
      <p:sp>
        <p:nvSpPr>
          <p:cNvPr id="2" name="TextBox 1"/>
          <p:cNvSpPr txBox="1"/>
          <p:nvPr/>
        </p:nvSpPr>
        <p:spPr>
          <a:xfrm>
            <a:off x="3432175" y="1280081"/>
            <a:ext cx="1851789" cy="861774"/>
          </a:xfrm>
          <a:prstGeom prst="rect">
            <a:avLst/>
          </a:prstGeom>
          <a:noFill/>
        </p:spPr>
        <p:txBody>
          <a:bodyPr wrap="none" rtlCol="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Mixture of DNA</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fragments of</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different sizes</a:t>
            </a:r>
          </a:p>
        </p:txBody>
      </p:sp>
      <p:sp>
        <p:nvSpPr>
          <p:cNvPr id="5" name="TextBox 4"/>
          <p:cNvSpPr txBox="1"/>
          <p:nvPr/>
        </p:nvSpPr>
        <p:spPr>
          <a:xfrm>
            <a:off x="6549243" y="1884806"/>
            <a:ext cx="2364750" cy="605294"/>
          </a:xfrm>
          <a:prstGeom prst="rect">
            <a:avLst/>
          </a:prstGeom>
          <a:noFill/>
        </p:spPr>
        <p:txBody>
          <a:bodyPr wrap="none" rtlCol="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Band of longest</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(slowest) fragments</a:t>
            </a:r>
          </a:p>
        </p:txBody>
      </p:sp>
      <p:sp>
        <p:nvSpPr>
          <p:cNvPr id="6" name="TextBox 5"/>
          <p:cNvSpPr txBox="1"/>
          <p:nvPr/>
        </p:nvSpPr>
        <p:spPr>
          <a:xfrm>
            <a:off x="6549243" y="4938252"/>
            <a:ext cx="2262158" cy="605294"/>
          </a:xfrm>
          <a:prstGeom prst="rect">
            <a:avLst/>
          </a:prstGeom>
          <a:noFill/>
        </p:spPr>
        <p:txBody>
          <a:bodyPr wrap="none" rtlCol="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Band of shortest</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(fastest) fragments</a:t>
            </a:r>
          </a:p>
        </p:txBody>
      </p:sp>
      <p:sp>
        <p:nvSpPr>
          <p:cNvPr id="7" name="TextBox 6"/>
          <p:cNvSpPr txBox="1"/>
          <p:nvPr/>
        </p:nvSpPr>
        <p:spPr>
          <a:xfrm>
            <a:off x="328930" y="3451989"/>
            <a:ext cx="941283" cy="605294"/>
          </a:xfrm>
          <a:prstGeom prst="rect">
            <a:avLst/>
          </a:prstGeom>
          <a:noFill/>
        </p:spPr>
        <p:txBody>
          <a:bodyPr wrap="none" rtlCol="0">
            <a:spAutoFit/>
          </a:bodyPr>
          <a:lstStyle/>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Power</a:t>
            </a:r>
          </a:p>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source</a:t>
            </a:r>
          </a:p>
        </p:txBody>
      </p:sp>
      <p:sp>
        <p:nvSpPr>
          <p:cNvPr id="8" name="TextBox 7"/>
          <p:cNvSpPr txBox="1"/>
          <p:nvPr/>
        </p:nvSpPr>
        <p:spPr>
          <a:xfrm>
            <a:off x="1597386" y="4936506"/>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rPr>
              <a:t>+</a:t>
            </a:r>
            <a:endParaRPr lang="en-US" sz="1600" b="1" dirty="0">
              <a:solidFill>
                <a:srgbClr val="FFFFFF"/>
              </a:solidFill>
              <a:latin typeface="Symbol" pitchFamily="18" charset="2"/>
              <a:ea typeface="ＭＳ Ｐゴシック" charset="0"/>
              <a:cs typeface="Arial" pitchFamily="34" charset="0"/>
            </a:endParaRPr>
          </a:p>
        </p:txBody>
      </p:sp>
      <p:sp>
        <p:nvSpPr>
          <p:cNvPr id="11" name="TextBox 10"/>
          <p:cNvSpPr txBox="1"/>
          <p:nvPr/>
        </p:nvSpPr>
        <p:spPr>
          <a:xfrm>
            <a:off x="4426310" y="4940745"/>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rPr>
              <a:t>+</a:t>
            </a:r>
            <a:endParaRPr lang="en-US" sz="1600" b="1" dirty="0">
              <a:solidFill>
                <a:srgbClr val="FFFFFF"/>
              </a:solidFill>
              <a:latin typeface="Symbol" pitchFamily="18" charset="2"/>
              <a:ea typeface="ＭＳ Ｐゴシック" charset="0"/>
              <a:cs typeface="Arial" pitchFamily="34" charset="0"/>
            </a:endParaRPr>
          </a:p>
        </p:txBody>
      </p:sp>
      <p:sp>
        <p:nvSpPr>
          <p:cNvPr id="12" name="TextBox 11"/>
          <p:cNvSpPr txBox="1"/>
          <p:nvPr/>
        </p:nvSpPr>
        <p:spPr>
          <a:xfrm>
            <a:off x="1611672" y="2298079"/>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sym typeface="Symbol"/>
              </a:rPr>
              <a:t></a:t>
            </a:r>
            <a:endParaRPr lang="en-US" sz="1600" b="1" dirty="0">
              <a:solidFill>
                <a:srgbClr val="FFFFFF"/>
              </a:solidFill>
              <a:latin typeface="Symbol" pitchFamily="18" charset="2"/>
              <a:ea typeface="ＭＳ Ｐゴシック" charset="0"/>
              <a:cs typeface="Arial" pitchFamily="34" charset="0"/>
            </a:endParaRPr>
          </a:p>
        </p:txBody>
      </p:sp>
      <p:sp>
        <p:nvSpPr>
          <p:cNvPr id="13" name="TextBox 12"/>
          <p:cNvSpPr txBox="1"/>
          <p:nvPr/>
        </p:nvSpPr>
        <p:spPr>
          <a:xfrm>
            <a:off x="4431072" y="2300777"/>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sym typeface="Symbol"/>
              </a:rPr>
              <a:t></a:t>
            </a:r>
            <a:endParaRPr lang="en-US" sz="1600" b="1" dirty="0">
              <a:solidFill>
                <a:srgbClr val="FFFFFF"/>
              </a:solidFill>
              <a:latin typeface="Symbol" pitchFamily="18" charset="2"/>
              <a:ea typeface="ＭＳ Ｐゴシック" charset="0"/>
              <a:cs typeface="Arial" pitchFamily="34" charset="0"/>
            </a:endParaRPr>
          </a:p>
        </p:txBody>
      </p:sp>
      <p:sp>
        <p:nvSpPr>
          <p:cNvPr id="15" name="Freeform 14"/>
          <p:cNvSpPr/>
          <p:nvPr/>
        </p:nvSpPr>
        <p:spPr>
          <a:xfrm>
            <a:off x="8173244" y="2474225"/>
            <a:ext cx="228600" cy="542925"/>
          </a:xfrm>
          <a:custGeom>
            <a:avLst/>
            <a:gdLst>
              <a:gd name="connsiteX0" fmla="*/ 0 w 228600"/>
              <a:gd name="connsiteY0" fmla="*/ 0 h 542925"/>
              <a:gd name="connsiteX1" fmla="*/ 228600 w 228600"/>
              <a:gd name="connsiteY1" fmla="*/ 542925 h 542925"/>
            </a:gdLst>
            <a:ahLst/>
            <a:cxnLst>
              <a:cxn ang="0">
                <a:pos x="connsiteX0" y="connsiteY0"/>
              </a:cxn>
              <a:cxn ang="0">
                <a:pos x="connsiteX1" y="connsiteY1"/>
              </a:cxn>
            </a:cxnLst>
            <a:rect l="l" t="t" r="r" b="b"/>
            <a:pathLst>
              <a:path w="228600" h="542925">
                <a:moveTo>
                  <a:pt x="0" y="0"/>
                </a:moveTo>
                <a:lnTo>
                  <a:pt x="228600" y="542925"/>
                </a:lnTo>
              </a:path>
            </a:pathLst>
          </a:cu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6" name="Freeform 15"/>
          <p:cNvSpPr/>
          <p:nvPr/>
        </p:nvSpPr>
        <p:spPr>
          <a:xfrm>
            <a:off x="8236744" y="4439550"/>
            <a:ext cx="166687" cy="561975"/>
          </a:xfrm>
          <a:custGeom>
            <a:avLst/>
            <a:gdLst>
              <a:gd name="connsiteX0" fmla="*/ 0 w 166687"/>
              <a:gd name="connsiteY0" fmla="*/ 561975 h 561975"/>
              <a:gd name="connsiteX1" fmla="*/ 166687 w 166687"/>
              <a:gd name="connsiteY1" fmla="*/ 0 h 561975"/>
            </a:gdLst>
            <a:ahLst/>
            <a:cxnLst>
              <a:cxn ang="0">
                <a:pos x="connsiteX0" y="connsiteY0"/>
              </a:cxn>
              <a:cxn ang="0">
                <a:pos x="connsiteX1" y="connsiteY1"/>
              </a:cxn>
            </a:cxnLst>
            <a:rect l="l" t="t" r="r" b="b"/>
            <a:pathLst>
              <a:path w="166687" h="561975">
                <a:moveTo>
                  <a:pt x="0" y="561975"/>
                </a:moveTo>
                <a:lnTo>
                  <a:pt x="166687" y="0"/>
                </a:lnTo>
              </a:path>
            </a:pathLst>
          </a:custGeom>
          <a:ln>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7" name="Freeform 16"/>
          <p:cNvSpPr/>
          <p:nvPr/>
        </p:nvSpPr>
        <p:spPr>
          <a:xfrm>
            <a:off x="3031338" y="1724022"/>
            <a:ext cx="438150" cy="238125"/>
          </a:xfrm>
          <a:custGeom>
            <a:avLst/>
            <a:gdLst>
              <a:gd name="connsiteX0" fmla="*/ 438150 w 438150"/>
              <a:gd name="connsiteY0" fmla="*/ 0 h 238125"/>
              <a:gd name="connsiteX1" fmla="*/ 0 w 438150"/>
              <a:gd name="connsiteY1" fmla="*/ 238125 h 238125"/>
            </a:gdLst>
            <a:ahLst/>
            <a:cxnLst>
              <a:cxn ang="0">
                <a:pos x="connsiteX0" y="connsiteY0"/>
              </a:cxn>
              <a:cxn ang="0">
                <a:pos x="connsiteX1" y="connsiteY1"/>
              </a:cxn>
            </a:cxnLst>
            <a:rect l="l" t="t" r="r" b="b"/>
            <a:pathLst>
              <a:path w="438150" h="238125">
                <a:moveTo>
                  <a:pt x="438150" y="0"/>
                </a:moveTo>
                <a:lnTo>
                  <a:pt x="0" y="238125"/>
                </a:lnTo>
              </a:path>
            </a:pathLst>
          </a:custGeom>
          <a:ln w="127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Tree>
    <p:extLst>
      <p:ext uri="{BB962C8B-B14F-4D97-AF65-F5344CB8AC3E}">
        <p14:creationId xmlns:p14="http://schemas.microsoft.com/office/powerpoint/2010/main" val="299727742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131763"/>
            <a:ext cx="8543925" cy="958850"/>
          </a:xfrm>
        </p:spPr>
        <p:txBody>
          <a:bodyPr/>
          <a:lstStyle/>
          <a:p>
            <a:r>
              <a:rPr lang="en-US" smtClean="0"/>
              <a:t>Short Tandem Repeat (STR) Analysis</a:t>
            </a:r>
            <a:endParaRPr lang="en-US" dirty="0" smtClean="0"/>
          </a:p>
        </p:txBody>
      </p:sp>
      <p:sp>
        <p:nvSpPr>
          <p:cNvPr id="141315" name="Rectangle 3"/>
          <p:cNvSpPr>
            <a:spLocks noGrp="1" noChangeArrowheads="1"/>
          </p:cNvSpPr>
          <p:nvPr>
            <p:ph idx="4294967295"/>
          </p:nvPr>
        </p:nvSpPr>
        <p:spPr>
          <a:xfrm>
            <a:off x="0" y="1227138"/>
            <a:ext cx="8543925" cy="4949825"/>
          </a:xfrm>
        </p:spPr>
        <p:txBody>
          <a:bodyPr/>
          <a:lstStyle/>
          <a:p>
            <a:r>
              <a:rPr lang="en-US" dirty="0" smtClean="0"/>
              <a:t>How do you prove that two samples of DNA come from the same person?</a:t>
            </a:r>
          </a:p>
          <a:p>
            <a:r>
              <a:rPr lang="en-US" b="1" dirty="0" smtClean="0"/>
              <a:t>Repetitive DNA</a:t>
            </a:r>
          </a:p>
          <a:p>
            <a:pPr lvl="1"/>
            <a:r>
              <a:rPr lang="en-US" dirty="0" smtClean="0"/>
              <a:t>makes up much of the DNA that lies between genes in humans and</a:t>
            </a:r>
          </a:p>
          <a:p>
            <a:pPr lvl="1"/>
            <a:r>
              <a:rPr lang="en-US" dirty="0" smtClean="0"/>
              <a:t>consists of nucleotide sequences that are present in multiple copies in the genome. </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31763"/>
            <a:ext cx="8543925" cy="958850"/>
          </a:xfrm>
        </p:spPr>
        <p:txBody>
          <a:bodyPr/>
          <a:lstStyle/>
          <a:p>
            <a:r>
              <a:rPr lang="en-US" dirty="0" smtClean="0"/>
              <a:t>Short Tandem Repeat (STR) Analysis</a:t>
            </a:r>
            <a:endParaRPr lang="en-US" dirty="0"/>
          </a:p>
        </p:txBody>
      </p:sp>
      <p:sp>
        <p:nvSpPr>
          <p:cNvPr id="143362" name="Rectangle 2"/>
          <p:cNvSpPr>
            <a:spLocks noGrp="1" noChangeArrowheads="1"/>
          </p:cNvSpPr>
          <p:nvPr>
            <p:ph idx="4294967295"/>
          </p:nvPr>
        </p:nvSpPr>
        <p:spPr>
          <a:xfrm>
            <a:off x="0" y="1227138"/>
            <a:ext cx="8543925" cy="4949825"/>
          </a:xfrm>
        </p:spPr>
        <p:txBody>
          <a:bodyPr/>
          <a:lstStyle/>
          <a:p>
            <a:r>
              <a:rPr lang="en-US" b="1" dirty="0" smtClean="0"/>
              <a:t>Short tandem repeats </a:t>
            </a:r>
            <a:r>
              <a:rPr lang="en-US" dirty="0" smtClean="0"/>
              <a:t>(</a:t>
            </a:r>
            <a:r>
              <a:rPr lang="en-US" b="1" dirty="0" smtClean="0"/>
              <a:t>STRs</a:t>
            </a:r>
            <a:r>
              <a:rPr lang="en-US" dirty="0" smtClean="0"/>
              <a:t>)</a:t>
            </a:r>
            <a:r>
              <a:rPr lang="en-US" b="1" dirty="0" smtClean="0"/>
              <a:t> </a:t>
            </a:r>
            <a:r>
              <a:rPr lang="en-US" dirty="0" smtClean="0"/>
              <a:t>are short sequences of DNA repeated many times, </a:t>
            </a:r>
            <a:r>
              <a:rPr lang="en-US" dirty="0" err="1" smtClean="0"/>
              <a:t>tandemly</a:t>
            </a:r>
            <a:r>
              <a:rPr lang="en-US" dirty="0" smtClean="0"/>
              <a:t> (one after another), in the genome.</a:t>
            </a:r>
          </a:p>
          <a:p>
            <a:r>
              <a:rPr lang="en-US" b="1" dirty="0" smtClean="0"/>
              <a:t>STR analysis</a:t>
            </a:r>
          </a:p>
          <a:p>
            <a:pPr lvl="1"/>
            <a:r>
              <a:rPr lang="en-US" dirty="0" smtClean="0"/>
              <a:t>is a method of DNA profiling and</a:t>
            </a:r>
          </a:p>
          <a:p>
            <a:pPr lvl="1"/>
            <a:r>
              <a:rPr lang="en-US" dirty="0" smtClean="0"/>
              <a:t>compares the lengths of STR sequences at specific sites in the genome.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131763"/>
            <a:ext cx="8543925" cy="958850"/>
          </a:xfrm>
        </p:spPr>
        <p:txBody>
          <a:bodyPr/>
          <a:lstStyle/>
          <a:p>
            <a:r>
              <a:rPr lang="en-US" smtClean="0"/>
              <a:t>Short Tandem Repeat (STR) Analysis</a:t>
            </a:r>
            <a:endParaRPr lang="en-US" dirty="0" smtClean="0"/>
          </a:p>
        </p:txBody>
      </p:sp>
      <p:sp>
        <p:nvSpPr>
          <p:cNvPr id="141315" name="Rectangle 3"/>
          <p:cNvSpPr>
            <a:spLocks noGrp="1" noChangeArrowheads="1"/>
          </p:cNvSpPr>
          <p:nvPr>
            <p:ph idx="4294967295"/>
          </p:nvPr>
        </p:nvSpPr>
        <p:spPr>
          <a:xfrm>
            <a:off x="0" y="1227138"/>
            <a:ext cx="8543925" cy="4949825"/>
          </a:xfrm>
        </p:spPr>
        <p:txBody>
          <a:bodyPr/>
          <a:lstStyle/>
          <a:p>
            <a:r>
              <a:rPr lang="en-US" dirty="0" smtClean="0"/>
              <a:t>Consider the two samples of DNA shown in </a:t>
            </a:r>
            <a:r>
              <a:rPr lang="en-US" b="1" dirty="0" smtClean="0"/>
              <a:t>Figure 12.14</a:t>
            </a:r>
            <a:r>
              <a:rPr lang="en-US" dirty="0" smtClean="0"/>
              <a:t>. </a:t>
            </a:r>
          </a:p>
          <a:p>
            <a:pPr lvl="1"/>
            <a:r>
              <a:rPr lang="en-US" dirty="0" smtClean="0"/>
              <a:t>Imagine that the top DNA segment was obtained at a crime scene and the bottom from a suspect’s blood. </a:t>
            </a:r>
          </a:p>
          <a:p>
            <a:pPr lvl="1"/>
            <a:r>
              <a:rPr lang="en-US" dirty="0" smtClean="0"/>
              <a:t>The two segments have the same number of repeats at the first site: 7 repeats of the four-nucleotide DNA sequence AGAT (in orange). </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131763"/>
            <a:ext cx="8543925" cy="958850"/>
          </a:xfrm>
        </p:spPr>
        <p:txBody>
          <a:bodyPr/>
          <a:lstStyle/>
          <a:p>
            <a:r>
              <a:rPr lang="en-US" dirty="0" smtClean="0"/>
              <a:t>Genetic Engineering</a:t>
            </a:r>
          </a:p>
        </p:txBody>
      </p:sp>
      <p:sp>
        <p:nvSpPr>
          <p:cNvPr id="26627" name="Rectangle 3"/>
          <p:cNvSpPr>
            <a:spLocks noGrp="1" noChangeArrowheads="1"/>
          </p:cNvSpPr>
          <p:nvPr>
            <p:ph idx="4294967295"/>
          </p:nvPr>
        </p:nvSpPr>
        <p:spPr>
          <a:xfrm>
            <a:off x="224112" y="1227138"/>
            <a:ext cx="8543925" cy="4949825"/>
          </a:xfrm>
        </p:spPr>
        <p:txBody>
          <a:bodyPr/>
          <a:lstStyle/>
          <a:p>
            <a:pPr marL="0" indent="0">
              <a:buNone/>
            </a:pPr>
            <a:r>
              <a:rPr lang="en-US" dirty="0" smtClean="0"/>
              <a:t>Using the methods of DNA technology, scientists can modify specific genes and move them between organisms as different as bacteria, plants, and animals.</a:t>
            </a:r>
          </a:p>
          <a:p>
            <a:pPr lvl="1"/>
            <a:r>
              <a:rPr lang="en-US" dirty="0" smtClean="0"/>
              <a:t>Organisms that have acquired one or more genes by artificial means are called </a:t>
            </a:r>
            <a:r>
              <a:rPr lang="en-US" b="1" dirty="0" smtClean="0"/>
              <a:t>genetically modified </a:t>
            </a:r>
            <a:r>
              <a:rPr lang="en-US" dirty="0" smtClean="0"/>
              <a:t>(</a:t>
            </a:r>
            <a:r>
              <a:rPr lang="en-US" b="1" dirty="0" smtClean="0"/>
              <a:t>GM</a:t>
            </a:r>
            <a:r>
              <a:rPr lang="en-US" dirty="0" smtClean="0"/>
              <a:t>)</a:t>
            </a:r>
            <a:r>
              <a:rPr lang="en-US" b="1" dirty="0" smtClean="0"/>
              <a:t> organisms</a:t>
            </a:r>
            <a:r>
              <a:rPr lang="en-US" dirty="0" smtClean="0"/>
              <a:t>. </a:t>
            </a:r>
          </a:p>
          <a:p>
            <a:pPr lvl="1"/>
            <a:r>
              <a:rPr lang="en-US" dirty="0" smtClean="0"/>
              <a:t>If the newly acquired gene is from another organism, typically of another species, the recombinant organism is called a </a:t>
            </a:r>
            <a:r>
              <a:rPr lang="en-US" b="1" dirty="0" smtClean="0"/>
              <a:t>transgenic organism</a:t>
            </a:r>
            <a:r>
              <a:rPr lang="en-US" dirty="0" smtClean="0"/>
              <a:t>.</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s and Settings\sathish.m\Desktop\OUT\12_14STRsite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619125"/>
            <a:ext cx="8547101" cy="5619751"/>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12.14</a:t>
            </a:r>
            <a:endParaRPr lang="en-US" sz="1200" dirty="0">
              <a:latin typeface="Arial" charset="0"/>
            </a:endParaRPr>
          </a:p>
        </p:txBody>
      </p:sp>
      <p:grpSp>
        <p:nvGrpSpPr>
          <p:cNvPr id="4" name="Group 3"/>
          <p:cNvGrpSpPr/>
          <p:nvPr/>
        </p:nvGrpSpPr>
        <p:grpSpPr>
          <a:xfrm rot="10800000">
            <a:off x="908050" y="3915410"/>
            <a:ext cx="1962150" cy="498475"/>
            <a:chOff x="908050" y="2749550"/>
            <a:chExt cx="1962150" cy="498475"/>
          </a:xfrm>
        </p:grpSpPr>
        <p:sp>
          <p:nvSpPr>
            <p:cNvPr id="2" name="Freeform 1"/>
            <p:cNvSpPr/>
            <p:nvPr/>
          </p:nvSpPr>
          <p:spPr bwMode="auto">
            <a:xfrm>
              <a:off x="908050" y="2749550"/>
              <a:ext cx="1962150" cy="254000"/>
            </a:xfrm>
            <a:custGeom>
              <a:avLst/>
              <a:gdLst>
                <a:gd name="connsiteX0" fmla="*/ 0 w 1962150"/>
                <a:gd name="connsiteY0" fmla="*/ 6350 h 254000"/>
                <a:gd name="connsiteX1" fmla="*/ 0 w 1962150"/>
                <a:gd name="connsiteY1" fmla="*/ 254000 h 254000"/>
                <a:gd name="connsiteX2" fmla="*/ 1962150 w 1962150"/>
                <a:gd name="connsiteY2" fmla="*/ 254000 h 254000"/>
                <a:gd name="connsiteX3" fmla="*/ 1962150 w 1962150"/>
                <a:gd name="connsiteY3" fmla="*/ 0 h 254000"/>
              </a:gdLst>
              <a:ahLst/>
              <a:cxnLst>
                <a:cxn ang="0">
                  <a:pos x="connsiteX0" y="connsiteY0"/>
                </a:cxn>
                <a:cxn ang="0">
                  <a:pos x="connsiteX1" y="connsiteY1"/>
                </a:cxn>
                <a:cxn ang="0">
                  <a:pos x="connsiteX2" y="connsiteY2"/>
                </a:cxn>
                <a:cxn ang="0">
                  <a:pos x="connsiteX3" y="connsiteY3"/>
                </a:cxn>
              </a:cxnLst>
              <a:rect l="l" t="t" r="r" b="b"/>
              <a:pathLst>
                <a:path w="1962150" h="254000">
                  <a:moveTo>
                    <a:pt x="0" y="6350"/>
                  </a:moveTo>
                  <a:lnTo>
                    <a:pt x="0" y="254000"/>
                  </a:lnTo>
                  <a:lnTo>
                    <a:pt x="1962150" y="254000"/>
                  </a:lnTo>
                  <a:lnTo>
                    <a:pt x="196215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3" name="Freeform 2"/>
            <p:cNvSpPr/>
            <p:nvPr/>
          </p:nvSpPr>
          <p:spPr bwMode="auto">
            <a:xfrm>
              <a:off x="1888331" y="3000375"/>
              <a:ext cx="0" cy="247650"/>
            </a:xfrm>
            <a:custGeom>
              <a:avLst/>
              <a:gdLst>
                <a:gd name="connsiteX0" fmla="*/ 0 w 0"/>
                <a:gd name="connsiteY0" fmla="*/ 0 h 247650"/>
                <a:gd name="connsiteX1" fmla="*/ 0 w 0"/>
                <a:gd name="connsiteY1" fmla="*/ 247650 h 247650"/>
              </a:gdLst>
              <a:ahLst/>
              <a:cxnLst>
                <a:cxn ang="0">
                  <a:pos x="connsiteX0" y="connsiteY0"/>
                </a:cxn>
                <a:cxn ang="0">
                  <a:pos x="connsiteX1" y="connsiteY1"/>
                </a:cxn>
              </a:cxnLst>
              <a:rect l="l" t="t" r="r" b="b"/>
              <a:pathLst>
                <a:path h="247650">
                  <a:moveTo>
                    <a:pt x="0" y="0"/>
                  </a:moveTo>
                  <a:lnTo>
                    <a:pt x="0" y="2476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grpSp>
        <p:nvGrpSpPr>
          <p:cNvPr id="7" name="Group 6"/>
          <p:cNvGrpSpPr/>
          <p:nvPr/>
        </p:nvGrpSpPr>
        <p:grpSpPr>
          <a:xfrm rot="10800000">
            <a:off x="5030470" y="3915409"/>
            <a:ext cx="3420110" cy="498475"/>
            <a:chOff x="908050" y="2749550"/>
            <a:chExt cx="1962150" cy="498475"/>
          </a:xfrm>
        </p:grpSpPr>
        <p:sp>
          <p:nvSpPr>
            <p:cNvPr id="8" name="Freeform 7"/>
            <p:cNvSpPr/>
            <p:nvPr/>
          </p:nvSpPr>
          <p:spPr bwMode="auto">
            <a:xfrm>
              <a:off x="908050" y="2749550"/>
              <a:ext cx="1962150" cy="254000"/>
            </a:xfrm>
            <a:custGeom>
              <a:avLst/>
              <a:gdLst>
                <a:gd name="connsiteX0" fmla="*/ 0 w 1962150"/>
                <a:gd name="connsiteY0" fmla="*/ 6350 h 254000"/>
                <a:gd name="connsiteX1" fmla="*/ 0 w 1962150"/>
                <a:gd name="connsiteY1" fmla="*/ 254000 h 254000"/>
                <a:gd name="connsiteX2" fmla="*/ 1962150 w 1962150"/>
                <a:gd name="connsiteY2" fmla="*/ 254000 h 254000"/>
                <a:gd name="connsiteX3" fmla="*/ 1962150 w 1962150"/>
                <a:gd name="connsiteY3" fmla="*/ 0 h 254000"/>
              </a:gdLst>
              <a:ahLst/>
              <a:cxnLst>
                <a:cxn ang="0">
                  <a:pos x="connsiteX0" y="connsiteY0"/>
                </a:cxn>
                <a:cxn ang="0">
                  <a:pos x="connsiteX1" y="connsiteY1"/>
                </a:cxn>
                <a:cxn ang="0">
                  <a:pos x="connsiteX2" y="connsiteY2"/>
                </a:cxn>
                <a:cxn ang="0">
                  <a:pos x="connsiteX3" y="connsiteY3"/>
                </a:cxn>
              </a:cxnLst>
              <a:rect l="l" t="t" r="r" b="b"/>
              <a:pathLst>
                <a:path w="1962150" h="254000">
                  <a:moveTo>
                    <a:pt x="0" y="6350"/>
                  </a:moveTo>
                  <a:lnTo>
                    <a:pt x="0" y="254000"/>
                  </a:lnTo>
                  <a:lnTo>
                    <a:pt x="1962150" y="254000"/>
                  </a:lnTo>
                  <a:lnTo>
                    <a:pt x="196215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9" name="Freeform 8"/>
            <p:cNvSpPr/>
            <p:nvPr/>
          </p:nvSpPr>
          <p:spPr bwMode="auto">
            <a:xfrm>
              <a:off x="1888331" y="3000375"/>
              <a:ext cx="0" cy="247650"/>
            </a:xfrm>
            <a:custGeom>
              <a:avLst/>
              <a:gdLst>
                <a:gd name="connsiteX0" fmla="*/ 0 w 0"/>
                <a:gd name="connsiteY0" fmla="*/ 0 h 247650"/>
                <a:gd name="connsiteX1" fmla="*/ 0 w 0"/>
                <a:gd name="connsiteY1" fmla="*/ 247650 h 247650"/>
              </a:gdLst>
              <a:ahLst/>
              <a:cxnLst>
                <a:cxn ang="0">
                  <a:pos x="connsiteX0" y="connsiteY0"/>
                </a:cxn>
                <a:cxn ang="0">
                  <a:pos x="connsiteX1" y="connsiteY1"/>
                </a:cxn>
              </a:cxnLst>
              <a:rect l="l" t="t" r="r" b="b"/>
              <a:pathLst>
                <a:path h="247650">
                  <a:moveTo>
                    <a:pt x="0" y="0"/>
                  </a:moveTo>
                  <a:lnTo>
                    <a:pt x="0" y="2476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grpSp>
        <p:nvGrpSpPr>
          <p:cNvPr id="10" name="Group 9"/>
          <p:cNvGrpSpPr/>
          <p:nvPr/>
        </p:nvGrpSpPr>
        <p:grpSpPr>
          <a:xfrm>
            <a:off x="908050" y="2751137"/>
            <a:ext cx="1962150" cy="498475"/>
            <a:chOff x="908050" y="2749550"/>
            <a:chExt cx="1962150" cy="498475"/>
          </a:xfrm>
        </p:grpSpPr>
        <p:sp>
          <p:nvSpPr>
            <p:cNvPr id="11" name="Freeform 10"/>
            <p:cNvSpPr/>
            <p:nvPr/>
          </p:nvSpPr>
          <p:spPr bwMode="auto">
            <a:xfrm>
              <a:off x="908050" y="2749550"/>
              <a:ext cx="1962150" cy="254000"/>
            </a:xfrm>
            <a:custGeom>
              <a:avLst/>
              <a:gdLst>
                <a:gd name="connsiteX0" fmla="*/ 0 w 1962150"/>
                <a:gd name="connsiteY0" fmla="*/ 6350 h 254000"/>
                <a:gd name="connsiteX1" fmla="*/ 0 w 1962150"/>
                <a:gd name="connsiteY1" fmla="*/ 254000 h 254000"/>
                <a:gd name="connsiteX2" fmla="*/ 1962150 w 1962150"/>
                <a:gd name="connsiteY2" fmla="*/ 254000 h 254000"/>
                <a:gd name="connsiteX3" fmla="*/ 1962150 w 1962150"/>
                <a:gd name="connsiteY3" fmla="*/ 0 h 254000"/>
              </a:gdLst>
              <a:ahLst/>
              <a:cxnLst>
                <a:cxn ang="0">
                  <a:pos x="connsiteX0" y="connsiteY0"/>
                </a:cxn>
                <a:cxn ang="0">
                  <a:pos x="connsiteX1" y="connsiteY1"/>
                </a:cxn>
                <a:cxn ang="0">
                  <a:pos x="connsiteX2" y="connsiteY2"/>
                </a:cxn>
                <a:cxn ang="0">
                  <a:pos x="connsiteX3" y="connsiteY3"/>
                </a:cxn>
              </a:cxnLst>
              <a:rect l="l" t="t" r="r" b="b"/>
              <a:pathLst>
                <a:path w="1962150" h="254000">
                  <a:moveTo>
                    <a:pt x="0" y="6350"/>
                  </a:moveTo>
                  <a:lnTo>
                    <a:pt x="0" y="254000"/>
                  </a:lnTo>
                  <a:lnTo>
                    <a:pt x="1962150" y="254000"/>
                  </a:lnTo>
                  <a:lnTo>
                    <a:pt x="196215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2" name="Freeform 11"/>
            <p:cNvSpPr/>
            <p:nvPr/>
          </p:nvSpPr>
          <p:spPr bwMode="auto">
            <a:xfrm>
              <a:off x="1888331" y="3000375"/>
              <a:ext cx="0" cy="247650"/>
            </a:xfrm>
            <a:custGeom>
              <a:avLst/>
              <a:gdLst>
                <a:gd name="connsiteX0" fmla="*/ 0 w 0"/>
                <a:gd name="connsiteY0" fmla="*/ 0 h 247650"/>
                <a:gd name="connsiteX1" fmla="*/ 0 w 0"/>
                <a:gd name="connsiteY1" fmla="*/ 247650 h 247650"/>
              </a:gdLst>
              <a:ahLst/>
              <a:cxnLst>
                <a:cxn ang="0">
                  <a:pos x="connsiteX0" y="connsiteY0"/>
                </a:cxn>
                <a:cxn ang="0">
                  <a:pos x="connsiteX1" y="connsiteY1"/>
                </a:cxn>
              </a:cxnLst>
              <a:rect l="l" t="t" r="r" b="b"/>
              <a:pathLst>
                <a:path h="247650">
                  <a:moveTo>
                    <a:pt x="0" y="0"/>
                  </a:moveTo>
                  <a:lnTo>
                    <a:pt x="0" y="2476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grpSp>
        <p:nvGrpSpPr>
          <p:cNvPr id="13" name="Group 12"/>
          <p:cNvGrpSpPr/>
          <p:nvPr/>
        </p:nvGrpSpPr>
        <p:grpSpPr>
          <a:xfrm>
            <a:off x="5137150" y="2751137"/>
            <a:ext cx="2273300" cy="498475"/>
            <a:chOff x="908050" y="2749550"/>
            <a:chExt cx="1962150" cy="498475"/>
          </a:xfrm>
        </p:grpSpPr>
        <p:sp>
          <p:nvSpPr>
            <p:cNvPr id="14" name="Freeform 13"/>
            <p:cNvSpPr/>
            <p:nvPr/>
          </p:nvSpPr>
          <p:spPr bwMode="auto">
            <a:xfrm>
              <a:off x="908050" y="2749550"/>
              <a:ext cx="1962150" cy="254000"/>
            </a:xfrm>
            <a:custGeom>
              <a:avLst/>
              <a:gdLst>
                <a:gd name="connsiteX0" fmla="*/ 0 w 1962150"/>
                <a:gd name="connsiteY0" fmla="*/ 6350 h 254000"/>
                <a:gd name="connsiteX1" fmla="*/ 0 w 1962150"/>
                <a:gd name="connsiteY1" fmla="*/ 254000 h 254000"/>
                <a:gd name="connsiteX2" fmla="*/ 1962150 w 1962150"/>
                <a:gd name="connsiteY2" fmla="*/ 254000 h 254000"/>
                <a:gd name="connsiteX3" fmla="*/ 1962150 w 1962150"/>
                <a:gd name="connsiteY3" fmla="*/ 0 h 254000"/>
              </a:gdLst>
              <a:ahLst/>
              <a:cxnLst>
                <a:cxn ang="0">
                  <a:pos x="connsiteX0" y="connsiteY0"/>
                </a:cxn>
                <a:cxn ang="0">
                  <a:pos x="connsiteX1" y="connsiteY1"/>
                </a:cxn>
                <a:cxn ang="0">
                  <a:pos x="connsiteX2" y="connsiteY2"/>
                </a:cxn>
                <a:cxn ang="0">
                  <a:pos x="connsiteX3" y="connsiteY3"/>
                </a:cxn>
              </a:cxnLst>
              <a:rect l="l" t="t" r="r" b="b"/>
              <a:pathLst>
                <a:path w="1962150" h="254000">
                  <a:moveTo>
                    <a:pt x="0" y="6350"/>
                  </a:moveTo>
                  <a:lnTo>
                    <a:pt x="0" y="254000"/>
                  </a:lnTo>
                  <a:lnTo>
                    <a:pt x="1962150" y="254000"/>
                  </a:lnTo>
                  <a:lnTo>
                    <a:pt x="1962150" y="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5" name="Freeform 14"/>
            <p:cNvSpPr/>
            <p:nvPr/>
          </p:nvSpPr>
          <p:spPr bwMode="auto">
            <a:xfrm>
              <a:off x="1888331" y="3000375"/>
              <a:ext cx="0" cy="247650"/>
            </a:xfrm>
            <a:custGeom>
              <a:avLst/>
              <a:gdLst>
                <a:gd name="connsiteX0" fmla="*/ 0 w 0"/>
                <a:gd name="connsiteY0" fmla="*/ 0 h 247650"/>
                <a:gd name="connsiteX1" fmla="*/ 0 w 0"/>
                <a:gd name="connsiteY1" fmla="*/ 247650 h 247650"/>
              </a:gdLst>
              <a:ahLst/>
              <a:cxnLst>
                <a:cxn ang="0">
                  <a:pos x="connsiteX0" y="connsiteY0"/>
                </a:cxn>
                <a:cxn ang="0">
                  <a:pos x="connsiteX1" y="connsiteY1"/>
                </a:cxn>
              </a:cxnLst>
              <a:rect l="l" t="t" r="r" b="b"/>
              <a:pathLst>
                <a:path h="247650">
                  <a:moveTo>
                    <a:pt x="0" y="0"/>
                  </a:moveTo>
                  <a:lnTo>
                    <a:pt x="0" y="247650"/>
                  </a:lnTo>
                </a:path>
              </a:pathLst>
            </a:custGeom>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grpSp>
      <p:sp>
        <p:nvSpPr>
          <p:cNvPr id="16" name="TextBox 15"/>
          <p:cNvSpPr txBox="1"/>
          <p:nvPr/>
        </p:nvSpPr>
        <p:spPr>
          <a:xfrm>
            <a:off x="361950" y="669925"/>
            <a:ext cx="2011769" cy="230832"/>
          </a:xfrm>
          <a:prstGeom prst="rect">
            <a:avLst/>
          </a:prstGeom>
          <a:noFill/>
        </p:spPr>
        <p:txBody>
          <a:bodyPr wrap="none" lIns="0" tIns="0" rIns="0" bIns="0" rtlCol="0">
            <a:spAutoFit/>
          </a:bodyPr>
          <a:lstStyle/>
          <a:p>
            <a:pPr eaLnBrk="0" hangingPunct="0">
              <a:lnSpc>
                <a:spcPts val="1800"/>
              </a:lnSpc>
            </a:pPr>
            <a:r>
              <a:rPr lang="en-US" sz="1868" b="1" dirty="0" smtClean="0">
                <a:solidFill>
                  <a:srgbClr val="000000"/>
                </a:solidFill>
                <a:latin typeface="Arial" pitchFamily="34" charset="0"/>
                <a:ea typeface="ＭＳ Ｐゴシック" charset="0"/>
                <a:cs typeface="Arial" pitchFamily="34" charset="0"/>
              </a:rPr>
              <a:t>Crime scene DNA</a:t>
            </a:r>
            <a:endParaRPr lang="en-US" sz="1868" b="1" dirty="0">
              <a:solidFill>
                <a:srgbClr val="000000"/>
              </a:solidFill>
              <a:latin typeface="Arial" pitchFamily="34" charset="0"/>
              <a:ea typeface="ＭＳ Ｐゴシック" charset="0"/>
              <a:cs typeface="Arial" pitchFamily="34" charset="0"/>
            </a:endParaRPr>
          </a:p>
        </p:txBody>
      </p:sp>
      <p:sp>
        <p:nvSpPr>
          <p:cNvPr id="17" name="TextBox 16"/>
          <p:cNvSpPr txBox="1"/>
          <p:nvPr/>
        </p:nvSpPr>
        <p:spPr>
          <a:xfrm>
            <a:off x="1593850" y="1260475"/>
            <a:ext cx="1160574"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STR site 1</a:t>
            </a:r>
          </a:p>
        </p:txBody>
      </p:sp>
      <p:sp>
        <p:nvSpPr>
          <p:cNvPr id="18" name="TextBox 17"/>
          <p:cNvSpPr txBox="1"/>
          <p:nvPr/>
        </p:nvSpPr>
        <p:spPr>
          <a:xfrm>
            <a:off x="707525" y="1762125"/>
            <a:ext cx="660309"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AGAT</a:t>
            </a:r>
          </a:p>
        </p:txBody>
      </p:sp>
      <p:sp>
        <p:nvSpPr>
          <p:cNvPr id="19" name="TextBox 18"/>
          <p:cNvSpPr txBox="1"/>
          <p:nvPr/>
        </p:nvSpPr>
        <p:spPr>
          <a:xfrm>
            <a:off x="4936625" y="1751657"/>
            <a:ext cx="660309"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GATA</a:t>
            </a:r>
          </a:p>
        </p:txBody>
      </p:sp>
      <p:sp>
        <p:nvSpPr>
          <p:cNvPr id="20" name="TextBox 19"/>
          <p:cNvSpPr txBox="1"/>
          <p:nvPr/>
        </p:nvSpPr>
        <p:spPr>
          <a:xfrm>
            <a:off x="5959667" y="1260475"/>
            <a:ext cx="1160574"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STR site </a:t>
            </a:r>
            <a:r>
              <a:rPr lang="en-US" sz="1868" b="1" dirty="0" smtClean="0">
                <a:solidFill>
                  <a:srgbClr val="000000"/>
                </a:solidFill>
                <a:latin typeface="Arial" pitchFamily="34" charset="0"/>
                <a:ea typeface="ＭＳ Ｐゴシック" charset="0"/>
                <a:cs typeface="Arial" pitchFamily="34" charset="0"/>
              </a:rPr>
              <a:t>2</a:t>
            </a:r>
            <a:endParaRPr lang="en-US" sz="1868" b="1" dirty="0">
              <a:solidFill>
                <a:srgbClr val="000000"/>
              </a:solidFill>
              <a:latin typeface="Arial" pitchFamily="34" charset="0"/>
              <a:ea typeface="ＭＳ Ｐゴシック" charset="0"/>
              <a:cs typeface="Arial" pitchFamily="34" charset="0"/>
            </a:endParaRPr>
          </a:p>
        </p:txBody>
      </p:sp>
      <p:sp>
        <p:nvSpPr>
          <p:cNvPr id="21" name="TextBox 20"/>
          <p:cNvSpPr txBox="1"/>
          <p:nvPr/>
        </p:nvSpPr>
        <p:spPr>
          <a:xfrm>
            <a:off x="821825" y="3262784"/>
            <a:ext cx="2434962" cy="564257"/>
          </a:xfrm>
          <a:prstGeom prst="rect">
            <a:avLst/>
          </a:prstGeom>
          <a:noFill/>
        </p:spPr>
        <p:txBody>
          <a:bodyPr wrap="none" lIns="0" tIns="0" rIns="0" bIns="0" rtlCol="0">
            <a:spAutoFit/>
          </a:bodyPr>
          <a:lstStyle/>
          <a:p>
            <a:pPr eaLnBrk="0" hangingPunct="0">
              <a:lnSpc>
                <a:spcPts val="2242"/>
              </a:lnSpc>
            </a:pPr>
            <a:r>
              <a:rPr lang="en-US" sz="1868" b="1" dirty="0">
                <a:solidFill>
                  <a:srgbClr val="000000"/>
                </a:solidFill>
                <a:latin typeface="Arial" pitchFamily="34" charset="0"/>
                <a:ea typeface="ＭＳ Ｐゴシック" charset="0"/>
                <a:cs typeface="Arial" pitchFamily="34" charset="0"/>
              </a:rPr>
              <a:t>Same number of</a:t>
            </a:r>
          </a:p>
          <a:p>
            <a:pPr eaLnBrk="0" hangingPunct="0">
              <a:lnSpc>
                <a:spcPts val="2242"/>
              </a:lnSpc>
            </a:pPr>
            <a:r>
              <a:rPr lang="en-US" sz="1868" b="1" dirty="0">
                <a:solidFill>
                  <a:srgbClr val="000000"/>
                </a:solidFill>
                <a:latin typeface="Arial" pitchFamily="34" charset="0"/>
                <a:ea typeface="ＭＳ Ｐゴシック" charset="0"/>
                <a:cs typeface="Arial" pitchFamily="34" charset="0"/>
              </a:rPr>
              <a:t>short tandem repeats</a:t>
            </a:r>
          </a:p>
        </p:txBody>
      </p:sp>
      <p:sp>
        <p:nvSpPr>
          <p:cNvPr id="22" name="TextBox 21"/>
          <p:cNvSpPr txBox="1"/>
          <p:nvPr/>
        </p:nvSpPr>
        <p:spPr>
          <a:xfrm>
            <a:off x="5227223" y="3235375"/>
            <a:ext cx="2434962" cy="564257"/>
          </a:xfrm>
          <a:prstGeom prst="rect">
            <a:avLst/>
          </a:prstGeom>
          <a:noFill/>
        </p:spPr>
        <p:txBody>
          <a:bodyPr wrap="none" lIns="0" tIns="0" rIns="0" bIns="0" rtlCol="0">
            <a:spAutoFit/>
          </a:bodyPr>
          <a:lstStyle/>
          <a:p>
            <a:pPr eaLnBrk="0" hangingPunct="0">
              <a:lnSpc>
                <a:spcPts val="2242"/>
              </a:lnSpc>
            </a:pPr>
            <a:r>
              <a:rPr lang="en-US" sz="1868" b="1" dirty="0">
                <a:solidFill>
                  <a:srgbClr val="000000"/>
                </a:solidFill>
                <a:latin typeface="Arial" pitchFamily="34" charset="0"/>
                <a:ea typeface="ＭＳ Ｐゴシック" charset="0"/>
                <a:cs typeface="Arial" pitchFamily="34" charset="0"/>
              </a:rPr>
              <a:t>Different numbers of</a:t>
            </a:r>
          </a:p>
          <a:p>
            <a:pPr eaLnBrk="0" hangingPunct="0">
              <a:lnSpc>
                <a:spcPts val="2242"/>
              </a:lnSpc>
            </a:pPr>
            <a:r>
              <a:rPr lang="en-US" sz="1868" b="1" dirty="0">
                <a:solidFill>
                  <a:srgbClr val="000000"/>
                </a:solidFill>
                <a:latin typeface="Arial" pitchFamily="34" charset="0"/>
                <a:ea typeface="ＭＳ Ｐゴシック" charset="0"/>
                <a:cs typeface="Arial" pitchFamily="34" charset="0"/>
              </a:rPr>
              <a:t>short tandem repeats</a:t>
            </a:r>
          </a:p>
        </p:txBody>
      </p:sp>
      <p:sp>
        <p:nvSpPr>
          <p:cNvPr id="23" name="TextBox 22"/>
          <p:cNvSpPr txBox="1"/>
          <p:nvPr/>
        </p:nvSpPr>
        <p:spPr>
          <a:xfrm>
            <a:off x="707525" y="5270044"/>
            <a:ext cx="660309"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AGAT</a:t>
            </a:r>
          </a:p>
        </p:txBody>
      </p:sp>
      <p:sp>
        <p:nvSpPr>
          <p:cNvPr id="24" name="TextBox 23"/>
          <p:cNvSpPr txBox="1"/>
          <p:nvPr/>
        </p:nvSpPr>
        <p:spPr>
          <a:xfrm>
            <a:off x="4841365" y="5269102"/>
            <a:ext cx="660309" cy="230832"/>
          </a:xfrm>
          <a:prstGeom prst="rect">
            <a:avLst/>
          </a:prstGeom>
          <a:noFill/>
        </p:spPr>
        <p:txBody>
          <a:bodyPr wrap="none" lIns="0" tIns="0" rIns="0" bIns="0" rtlCol="0">
            <a:spAutoFit/>
          </a:bodyPr>
          <a:lstStyle/>
          <a:p>
            <a:pPr eaLnBrk="0" hangingPunct="0">
              <a:lnSpc>
                <a:spcPts val="1800"/>
              </a:lnSpc>
            </a:pPr>
            <a:r>
              <a:rPr lang="en-US" sz="1868" b="1" dirty="0">
                <a:solidFill>
                  <a:srgbClr val="000000"/>
                </a:solidFill>
                <a:latin typeface="Arial" pitchFamily="34" charset="0"/>
                <a:ea typeface="ＭＳ Ｐゴシック" charset="0"/>
                <a:cs typeface="Arial" pitchFamily="34" charset="0"/>
              </a:rPr>
              <a:t>GATA</a:t>
            </a:r>
          </a:p>
        </p:txBody>
      </p:sp>
      <p:sp>
        <p:nvSpPr>
          <p:cNvPr id="25" name="TextBox 24"/>
          <p:cNvSpPr txBox="1"/>
          <p:nvPr/>
        </p:nvSpPr>
        <p:spPr>
          <a:xfrm>
            <a:off x="344225" y="5899597"/>
            <a:ext cx="1709507" cy="282129"/>
          </a:xfrm>
          <a:prstGeom prst="rect">
            <a:avLst/>
          </a:prstGeom>
          <a:noFill/>
        </p:spPr>
        <p:txBody>
          <a:bodyPr wrap="none" lIns="0" tIns="0" rIns="0" bIns="0" rtlCol="0">
            <a:spAutoFit/>
          </a:bodyPr>
          <a:lstStyle/>
          <a:p>
            <a:pPr eaLnBrk="0" hangingPunct="0">
              <a:lnSpc>
                <a:spcPts val="2242"/>
              </a:lnSpc>
            </a:pPr>
            <a:r>
              <a:rPr lang="en-US" sz="1868" b="1" dirty="0">
                <a:solidFill>
                  <a:srgbClr val="000000"/>
                </a:solidFill>
                <a:latin typeface="Arial" pitchFamily="34" charset="0"/>
                <a:ea typeface="ＭＳ Ｐゴシック" charset="0"/>
                <a:cs typeface="Arial" pitchFamily="34" charset="0"/>
              </a:rPr>
              <a:t>Suspect’s DNA</a:t>
            </a:r>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131763"/>
            <a:ext cx="8543925" cy="958850"/>
          </a:xfrm>
        </p:spPr>
        <p:txBody>
          <a:bodyPr/>
          <a:lstStyle/>
          <a:p>
            <a:r>
              <a:rPr lang="en-US" smtClean="0"/>
              <a:t>Short Tandem Repeat (STR) Analysis</a:t>
            </a:r>
            <a:endParaRPr lang="en-US" dirty="0" smtClean="0"/>
          </a:p>
        </p:txBody>
      </p:sp>
      <p:sp>
        <p:nvSpPr>
          <p:cNvPr id="141315" name="Rectangle 3"/>
          <p:cNvSpPr>
            <a:spLocks noGrp="1" noChangeArrowheads="1"/>
          </p:cNvSpPr>
          <p:nvPr>
            <p:ph idx="4294967295"/>
          </p:nvPr>
        </p:nvSpPr>
        <p:spPr>
          <a:xfrm>
            <a:off x="0" y="1227138"/>
            <a:ext cx="8543925" cy="4949825"/>
          </a:xfrm>
        </p:spPr>
        <p:txBody>
          <a:bodyPr/>
          <a:lstStyle/>
          <a:p>
            <a:pPr lvl="1"/>
            <a:r>
              <a:rPr lang="en-US" dirty="0" smtClean="0"/>
              <a:t>Notice, however, that they differ in the number of repeats at the second site: 8 repeats of GATA (in purple) in the crime scene DNA compared with 12 repeats in the suspect’s DNA. </a:t>
            </a:r>
          </a:p>
          <a:p>
            <a:pPr lvl="1"/>
            <a:r>
              <a:rPr lang="en-US" dirty="0" smtClean="0"/>
              <a:t>To create a DNA profile, a scientist uses PCR to specifically amplify the regions of DNA that include these STR sites. The resulting fragments are then compared. </a:t>
            </a:r>
          </a:p>
          <a:p>
            <a:pPr lvl="1"/>
            <a:r>
              <a:rPr lang="en-US" b="1" dirty="0" smtClean="0"/>
              <a:t>Figure 12.15 </a:t>
            </a:r>
            <a:r>
              <a:rPr lang="en-US" dirty="0" smtClean="0"/>
              <a:t>shows the gel that would result from using gel electrophoresis to separate the DNA fragments from the example in Figure 12.14. </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nts and Settings\sathish.m\Desktop\OUT\12_15STRpattern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719" y="1131094"/>
            <a:ext cx="6278563" cy="45958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12.15</a:t>
            </a:r>
            <a:endParaRPr lang="en-US" sz="1200" dirty="0">
              <a:latin typeface="Arial" charset="0"/>
            </a:endParaRPr>
          </a:p>
        </p:txBody>
      </p:sp>
      <p:sp>
        <p:nvSpPr>
          <p:cNvPr id="5" name="Freeform 4"/>
          <p:cNvSpPr/>
          <p:nvPr/>
        </p:nvSpPr>
        <p:spPr>
          <a:xfrm>
            <a:off x="2902744" y="1609725"/>
            <a:ext cx="452437" cy="169069"/>
          </a:xfrm>
          <a:custGeom>
            <a:avLst/>
            <a:gdLst>
              <a:gd name="connsiteX0" fmla="*/ 452437 w 452437"/>
              <a:gd name="connsiteY0" fmla="*/ 0 h 169069"/>
              <a:gd name="connsiteX1" fmla="*/ 0 w 452437"/>
              <a:gd name="connsiteY1" fmla="*/ 169069 h 169069"/>
            </a:gdLst>
            <a:ahLst/>
            <a:cxnLst>
              <a:cxn ang="0">
                <a:pos x="connsiteX0" y="connsiteY0"/>
              </a:cxn>
              <a:cxn ang="0">
                <a:pos x="connsiteX1" y="connsiteY1"/>
              </a:cxn>
            </a:cxnLst>
            <a:rect l="l" t="t" r="r" b="b"/>
            <a:pathLst>
              <a:path w="452437" h="169069">
                <a:moveTo>
                  <a:pt x="452437" y="0"/>
                </a:moveTo>
                <a:lnTo>
                  <a:pt x="0" y="169069"/>
                </a:lnTo>
              </a:path>
            </a:pathLst>
          </a:cu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6" name="Freeform 5"/>
          <p:cNvSpPr/>
          <p:nvPr/>
        </p:nvSpPr>
        <p:spPr>
          <a:xfrm>
            <a:off x="5493544" y="1590675"/>
            <a:ext cx="452437" cy="207169"/>
          </a:xfrm>
          <a:custGeom>
            <a:avLst/>
            <a:gdLst>
              <a:gd name="connsiteX0" fmla="*/ 452437 w 452437"/>
              <a:gd name="connsiteY0" fmla="*/ 0 h 207169"/>
              <a:gd name="connsiteX1" fmla="*/ 0 w 452437"/>
              <a:gd name="connsiteY1" fmla="*/ 207169 h 207169"/>
            </a:gdLst>
            <a:ahLst/>
            <a:cxnLst>
              <a:cxn ang="0">
                <a:pos x="connsiteX0" y="connsiteY0"/>
              </a:cxn>
              <a:cxn ang="0">
                <a:pos x="connsiteX1" y="connsiteY1"/>
              </a:cxn>
            </a:cxnLst>
            <a:rect l="l" t="t" r="r" b="b"/>
            <a:pathLst>
              <a:path w="452437" h="207169">
                <a:moveTo>
                  <a:pt x="452437" y="0"/>
                </a:moveTo>
                <a:lnTo>
                  <a:pt x="0" y="207169"/>
                </a:lnTo>
              </a:path>
            </a:pathLst>
          </a:custGeom>
          <a:ln w="127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7" name="TextBox 6"/>
          <p:cNvSpPr txBox="1"/>
          <p:nvPr/>
        </p:nvSpPr>
        <p:spPr>
          <a:xfrm>
            <a:off x="3385661" y="1440165"/>
            <a:ext cx="1333698" cy="692497"/>
          </a:xfrm>
          <a:prstGeom prst="rect">
            <a:avLst/>
          </a:prstGeom>
          <a:noFill/>
        </p:spPr>
        <p:txBody>
          <a:bodyPr wrap="none" lIns="0" tIns="0" rIns="0" bIns="0" rtlCol="0">
            <a:spAutoFit/>
          </a:bodyPr>
          <a:lstStyle/>
          <a:p>
            <a:pPr eaLnBrk="0" hangingPunct="0">
              <a:lnSpc>
                <a:spcPts val="1800"/>
              </a:lnSpc>
            </a:pPr>
            <a:r>
              <a:rPr lang="en-US" sz="1800" b="1" dirty="0">
                <a:solidFill>
                  <a:srgbClr val="000000"/>
                </a:solidFill>
                <a:latin typeface="Arial" pitchFamily="34" charset="0"/>
                <a:ea typeface="ＭＳ Ｐゴシック" charset="0"/>
                <a:cs typeface="Arial" pitchFamily="34" charset="0"/>
              </a:rPr>
              <a:t>Amplified</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crime </a:t>
            </a:r>
            <a:r>
              <a:rPr lang="en-US" sz="1800" b="1" dirty="0" smtClean="0">
                <a:solidFill>
                  <a:srgbClr val="000000"/>
                </a:solidFill>
                <a:latin typeface="Arial" pitchFamily="34" charset="0"/>
                <a:ea typeface="ＭＳ Ｐゴシック" charset="0"/>
                <a:cs typeface="Arial" pitchFamily="34" charset="0"/>
              </a:rPr>
              <a:t>scene</a:t>
            </a:r>
          </a:p>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DNA</a:t>
            </a:r>
            <a:endParaRPr lang="en-US" sz="1800" b="1" dirty="0">
              <a:solidFill>
                <a:srgbClr val="000000"/>
              </a:solidFill>
              <a:latin typeface="Arial" pitchFamily="34" charset="0"/>
              <a:ea typeface="ＭＳ Ｐゴシック" charset="0"/>
              <a:cs typeface="Arial" pitchFamily="34" charset="0"/>
            </a:endParaRPr>
          </a:p>
        </p:txBody>
      </p:sp>
      <p:sp>
        <p:nvSpPr>
          <p:cNvPr id="9" name="TextBox 8"/>
          <p:cNvSpPr txBox="1"/>
          <p:nvPr/>
        </p:nvSpPr>
        <p:spPr>
          <a:xfrm>
            <a:off x="5999321" y="1432545"/>
            <a:ext cx="1055802" cy="692497"/>
          </a:xfrm>
          <a:prstGeom prst="rect">
            <a:avLst/>
          </a:prstGeom>
          <a:noFill/>
        </p:spPr>
        <p:txBody>
          <a:bodyPr wrap="none" lIns="0" tIns="0" rIns="0" bIns="0" rtlCol="0">
            <a:spAutoFit/>
          </a:bodyPr>
          <a:lstStyle/>
          <a:p>
            <a:pPr eaLnBrk="0" hangingPunct="0">
              <a:lnSpc>
                <a:spcPts val="1800"/>
              </a:lnSpc>
            </a:pPr>
            <a:r>
              <a:rPr lang="en-US" sz="1800" b="1" dirty="0">
                <a:solidFill>
                  <a:srgbClr val="000000"/>
                </a:solidFill>
                <a:latin typeface="Arial" pitchFamily="34" charset="0"/>
                <a:ea typeface="ＭＳ Ｐゴシック" charset="0"/>
                <a:cs typeface="Arial" pitchFamily="34" charset="0"/>
              </a:rPr>
              <a:t>Amplified</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suspect’s</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DNA</a:t>
            </a:r>
          </a:p>
        </p:txBody>
      </p:sp>
      <p:sp>
        <p:nvSpPr>
          <p:cNvPr id="10" name="TextBox 9"/>
          <p:cNvSpPr txBox="1"/>
          <p:nvPr/>
        </p:nvSpPr>
        <p:spPr>
          <a:xfrm>
            <a:off x="6558238" y="3188316"/>
            <a:ext cx="1115690" cy="461665"/>
          </a:xfrm>
          <a:prstGeom prst="rect">
            <a:avLst/>
          </a:prstGeom>
          <a:noFill/>
        </p:spPr>
        <p:txBody>
          <a:bodyPr wrap="none" lIns="0" tIns="0" rIns="0" bIns="0" rtlCol="0">
            <a:spAutoFit/>
          </a:bodyPr>
          <a:lstStyle/>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Longer</a:t>
            </a:r>
          </a:p>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fragments</a:t>
            </a:r>
            <a:endParaRPr lang="en-US" sz="1800" b="1" dirty="0">
              <a:solidFill>
                <a:srgbClr val="000000"/>
              </a:solidFill>
              <a:latin typeface="Arial" pitchFamily="34" charset="0"/>
              <a:ea typeface="ＭＳ Ｐゴシック" charset="0"/>
              <a:cs typeface="Arial" pitchFamily="34" charset="0"/>
            </a:endParaRPr>
          </a:p>
        </p:txBody>
      </p:sp>
      <p:sp>
        <p:nvSpPr>
          <p:cNvPr id="11" name="TextBox 10"/>
          <p:cNvSpPr txBox="1"/>
          <p:nvPr/>
        </p:nvSpPr>
        <p:spPr>
          <a:xfrm>
            <a:off x="6563000" y="5184599"/>
            <a:ext cx="1115690" cy="461665"/>
          </a:xfrm>
          <a:prstGeom prst="rect">
            <a:avLst/>
          </a:prstGeom>
          <a:noFill/>
        </p:spPr>
        <p:txBody>
          <a:bodyPr wrap="none" lIns="0" tIns="0" rIns="0" bIns="0" rtlCol="0">
            <a:spAutoFit/>
          </a:bodyPr>
          <a:lstStyle/>
          <a:p>
            <a:pPr eaLnBrk="0" hangingPunct="0">
              <a:lnSpc>
                <a:spcPts val="1800"/>
              </a:lnSpc>
            </a:pPr>
            <a:r>
              <a:rPr lang="en-US" sz="1800" b="1" dirty="0">
                <a:solidFill>
                  <a:srgbClr val="000000"/>
                </a:solidFill>
                <a:latin typeface="Arial" pitchFamily="34" charset="0"/>
                <a:ea typeface="ＭＳ Ｐゴシック" charset="0"/>
                <a:cs typeface="Arial" pitchFamily="34" charset="0"/>
              </a:rPr>
              <a:t>Shorter</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fragments</a:t>
            </a:r>
          </a:p>
        </p:txBody>
      </p:sp>
      <p:sp>
        <p:nvSpPr>
          <p:cNvPr id="12" name="TextBox 11"/>
          <p:cNvSpPr txBox="1"/>
          <p:nvPr/>
        </p:nvSpPr>
        <p:spPr>
          <a:xfrm>
            <a:off x="1532099" y="2748577"/>
            <a:ext cx="126638"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FFFFFF"/>
                </a:solidFill>
                <a:latin typeface="Symbol" pitchFamily="18" charset="2"/>
                <a:ea typeface="ＭＳ Ｐゴシック" charset="0"/>
                <a:cs typeface="Arial" pitchFamily="34" charset="0"/>
                <a:sym typeface="Symbol"/>
              </a:rPr>
              <a:t></a:t>
            </a:r>
            <a:endParaRPr lang="en-US" sz="1800" b="1" dirty="0">
              <a:solidFill>
                <a:srgbClr val="FFFFFF"/>
              </a:solidFill>
              <a:latin typeface="Symbol" pitchFamily="18" charset="2"/>
              <a:ea typeface="ＭＳ Ｐゴシック" charset="0"/>
              <a:cs typeface="Arial" pitchFamily="34" charset="0"/>
            </a:endParaRPr>
          </a:p>
        </p:txBody>
      </p:sp>
      <p:sp>
        <p:nvSpPr>
          <p:cNvPr id="13" name="TextBox 12"/>
          <p:cNvSpPr txBox="1"/>
          <p:nvPr/>
        </p:nvSpPr>
        <p:spPr>
          <a:xfrm>
            <a:off x="1536068" y="5333211"/>
            <a:ext cx="126638"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FFFFFF"/>
                </a:solidFill>
                <a:latin typeface="Symbol" pitchFamily="18" charset="2"/>
                <a:ea typeface="ＭＳ Ｐゴシック" charset="0"/>
                <a:cs typeface="Arial" pitchFamily="34" charset="0"/>
                <a:sym typeface="Symbol"/>
              </a:rPr>
              <a:t>+</a:t>
            </a:r>
            <a:endParaRPr lang="en-US" sz="1800" b="1" dirty="0">
              <a:solidFill>
                <a:srgbClr val="FFFFFF"/>
              </a:solidFill>
              <a:latin typeface="Symbol" pitchFamily="18" charset="2"/>
              <a:ea typeface="ＭＳ Ｐゴシック" charset="0"/>
              <a:cs typeface="Arial" pitchFamily="34" charset="0"/>
            </a:endParaRPr>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131763"/>
            <a:ext cx="8543925" cy="958850"/>
          </a:xfrm>
        </p:spPr>
        <p:txBody>
          <a:bodyPr/>
          <a:lstStyle/>
          <a:p>
            <a:r>
              <a:rPr lang="en-US" smtClean="0"/>
              <a:t>Short Tandem Repeat (STR) Analysis</a:t>
            </a:r>
            <a:endParaRPr lang="en-US" dirty="0" smtClean="0"/>
          </a:p>
        </p:txBody>
      </p:sp>
      <p:sp>
        <p:nvSpPr>
          <p:cNvPr id="141315" name="Rectangle 3"/>
          <p:cNvSpPr>
            <a:spLocks noGrp="1" noChangeArrowheads="1"/>
          </p:cNvSpPr>
          <p:nvPr>
            <p:ph idx="4294967295"/>
          </p:nvPr>
        </p:nvSpPr>
        <p:spPr>
          <a:xfrm>
            <a:off x="0" y="1227138"/>
            <a:ext cx="8543925" cy="4949825"/>
          </a:xfrm>
        </p:spPr>
        <p:txBody>
          <a:bodyPr/>
          <a:lstStyle/>
          <a:p>
            <a:r>
              <a:rPr lang="en-US" dirty="0" smtClean="0"/>
              <a:t>DNA profiling can provide evidence of either guilt or innocence. </a:t>
            </a:r>
          </a:p>
          <a:p>
            <a:pPr lvl="1"/>
            <a:r>
              <a:rPr lang="en-US" dirty="0" smtClean="0"/>
              <a:t>As of 2014, lawyers at the Innocence Project, a nonprofit legal organization located in New York City, have helped to exonerate more than 310 convicted criminals in 35 states, including 18 who were on death row. </a:t>
            </a:r>
          </a:p>
          <a:p>
            <a:pPr lvl="1"/>
            <a:r>
              <a:rPr lang="en-US" dirty="0" smtClean="0"/>
              <a:t>The average sentence served by those who were exonerated was 14 years. </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131763"/>
            <a:ext cx="8543925" cy="958850"/>
          </a:xfrm>
        </p:spPr>
        <p:txBody>
          <a:bodyPr/>
          <a:lstStyle/>
          <a:p>
            <a:r>
              <a:rPr lang="en-US" smtClean="0"/>
              <a:t>Short Tandem Repeat (STR) Analysis</a:t>
            </a:r>
            <a:endParaRPr lang="en-US" dirty="0" smtClean="0"/>
          </a:p>
        </p:txBody>
      </p:sp>
      <p:sp>
        <p:nvSpPr>
          <p:cNvPr id="141315" name="Rectangle 3"/>
          <p:cNvSpPr>
            <a:spLocks noGrp="1" noChangeArrowheads="1"/>
          </p:cNvSpPr>
          <p:nvPr>
            <p:ph idx="4294967295"/>
          </p:nvPr>
        </p:nvSpPr>
        <p:spPr>
          <a:xfrm>
            <a:off x="0" y="1227138"/>
            <a:ext cx="8543925" cy="4949825"/>
          </a:xfrm>
        </p:spPr>
        <p:txBody>
          <a:bodyPr/>
          <a:lstStyle/>
          <a:p>
            <a:pPr lvl="1"/>
            <a:r>
              <a:rPr lang="en-US" dirty="0" smtClean="0"/>
              <a:t>In nearly half of these cases, DNA profiling has also identified the true perpetrators. </a:t>
            </a:r>
          </a:p>
          <a:p>
            <a:pPr lvl="1"/>
            <a:r>
              <a:rPr lang="en-US" b="1" dirty="0" smtClean="0"/>
              <a:t>Figure 12.16 </a:t>
            </a:r>
            <a:r>
              <a:rPr lang="en-US" dirty="0" smtClean="0"/>
              <a:t>presents some data from a real case in which STR analysis proved a convicted man innocent and also helped identify the true perpetrator.</a:t>
            </a:r>
          </a:p>
          <a:p>
            <a:pPr lvl="1"/>
            <a:r>
              <a:rPr lang="en-US" smtClean="0"/>
              <a:t>error rate </a:t>
            </a:r>
            <a:r>
              <a:rPr lang="en-US" dirty="0" smtClean="0"/>
              <a:t>1 in 10 billion chance of </a:t>
            </a:r>
            <a:r>
              <a:rPr lang="en-US" smtClean="0"/>
              <a:t>a mistake</a:t>
            </a: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12.16</a:t>
            </a:r>
            <a:endParaRPr lang="en-US" sz="1200" dirty="0">
              <a:latin typeface="Arial" charset="0"/>
            </a:endParaRPr>
          </a:p>
        </p:txBody>
      </p:sp>
      <p:pic>
        <p:nvPicPr>
          <p:cNvPr id="20482" name="Picture 2" descr="C:\Documents and Settings\sathish.m\Desktop\OUT\12_16_ProofOfInnocence-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394" y="203994"/>
            <a:ext cx="6907212" cy="6450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131763"/>
            <a:ext cx="8543925" cy="958850"/>
          </a:xfrm>
        </p:spPr>
        <p:txBody>
          <a:bodyPr/>
          <a:lstStyle/>
          <a:p>
            <a:r>
              <a:rPr lang="en-US" smtClean="0"/>
              <a:t>Short Tandem Repeat (STR) Analysis</a:t>
            </a:r>
            <a:endParaRPr lang="en-US" dirty="0" smtClean="0"/>
          </a:p>
        </p:txBody>
      </p:sp>
      <p:sp>
        <p:nvSpPr>
          <p:cNvPr id="141315" name="Rectangle 3"/>
          <p:cNvSpPr>
            <a:spLocks noGrp="1" noChangeArrowheads="1"/>
          </p:cNvSpPr>
          <p:nvPr>
            <p:ph idx="4294967295"/>
          </p:nvPr>
        </p:nvSpPr>
        <p:spPr>
          <a:xfrm>
            <a:off x="0" y="1227138"/>
            <a:ext cx="8543925" cy="4949825"/>
          </a:xfrm>
        </p:spPr>
        <p:txBody>
          <a:bodyPr/>
          <a:lstStyle/>
          <a:p>
            <a:r>
              <a:rPr lang="en-US" dirty="0" smtClean="0"/>
              <a:t>In forensic cases using STR analysis with the 13 standard markers, the probability of two people having identical DNA profiles is somewhere between one chance in 10 billion and one in several trillion.</a:t>
            </a:r>
          </a:p>
          <a:p>
            <a:r>
              <a:rPr lang="en-US" dirty="0" smtClean="0"/>
              <a:t>Thus, despite problems that can still arise from insufficient data, human error, or flawed evidence, genetic profiles are now accepted as compelling evidence by legal experts and scientists alike. </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idx="4294967295"/>
          </p:nvPr>
        </p:nvSpPr>
        <p:spPr>
          <a:xfrm>
            <a:off x="0" y="131763"/>
            <a:ext cx="8543925" cy="958850"/>
          </a:xfrm>
        </p:spPr>
        <p:txBody>
          <a:bodyPr/>
          <a:lstStyle/>
          <a:p>
            <a:r>
              <a:rPr lang="en-US" smtClean="0"/>
              <a:t>Bioinformatics</a:t>
            </a:r>
            <a:endParaRPr lang="en-US" dirty="0" smtClean="0"/>
          </a:p>
        </p:txBody>
      </p:sp>
      <p:sp>
        <p:nvSpPr>
          <p:cNvPr id="163843" name="Rectangle 3"/>
          <p:cNvSpPr>
            <a:spLocks noGrp="1" noChangeArrowheads="1"/>
          </p:cNvSpPr>
          <p:nvPr>
            <p:ph idx="4294967295"/>
          </p:nvPr>
        </p:nvSpPr>
        <p:spPr>
          <a:xfrm>
            <a:off x="0" y="1227138"/>
            <a:ext cx="8543925" cy="4949825"/>
          </a:xfrm>
        </p:spPr>
        <p:txBody>
          <a:bodyPr/>
          <a:lstStyle/>
          <a:p>
            <a:r>
              <a:rPr lang="en-US" dirty="0" smtClean="0"/>
              <a:t>In the past decade, new experimental techniques have generated enormous volumes of data related to DNA sequences. </a:t>
            </a:r>
          </a:p>
          <a:p>
            <a:r>
              <a:rPr lang="en-US" dirty="0" smtClean="0"/>
              <a:t>The need to make sense of an ever-increasing flood of information has spawned the field of </a:t>
            </a:r>
            <a:r>
              <a:rPr lang="en-US" b="1" dirty="0" smtClean="0"/>
              <a:t>bioinformatics</a:t>
            </a:r>
            <a:r>
              <a:rPr lang="en-US" dirty="0" smtClean="0"/>
              <a:t>, the application of computational methods to the storage and analysis of biological data.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DNA Sequencing</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Researchers can exploit the principle of complementary base pairing to determine the complete nucleotide sequence of a DNA molecule, a process called </a:t>
            </a:r>
            <a:r>
              <a:rPr lang="en-US" b="1" dirty="0" smtClean="0"/>
              <a:t>DNA sequencing</a:t>
            </a:r>
            <a:r>
              <a:rPr lang="en-US" dirty="0" smtClean="0"/>
              <a:t>.</a:t>
            </a:r>
          </a:p>
          <a:p>
            <a:r>
              <a:rPr lang="en-US" dirty="0" smtClean="0"/>
              <a:t>In one standard procedure, the DNA is first cut into fragments, and then each fragment is sequenced.</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12.18</a:t>
            </a:r>
            <a:endParaRPr lang="en-US" sz="1200" dirty="0">
              <a:latin typeface="Arial" charset="0"/>
            </a:endParaRPr>
          </a:p>
        </p:txBody>
      </p:sp>
      <p:pic>
        <p:nvPicPr>
          <p:cNvPr id="37890" name="Picture 2" descr="\\192.168.4.30\Conversion\Power Point\Campbell EB6e\Output\CH12\Working files\Labeled\12_18DNASequencer-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094" y="1377950"/>
            <a:ext cx="6119812" cy="410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131763"/>
            <a:ext cx="8543925" cy="958850"/>
          </a:xfrm>
        </p:spPr>
        <p:txBody>
          <a:bodyPr/>
          <a:lstStyle/>
          <a:p>
            <a:r>
              <a:rPr lang="en-US" dirty="0" smtClean="0"/>
              <a:t>Genetic Engineering</a:t>
            </a:r>
          </a:p>
        </p:txBody>
      </p:sp>
      <p:sp>
        <p:nvSpPr>
          <p:cNvPr id="26627" name="Rectangle 3"/>
          <p:cNvSpPr>
            <a:spLocks noGrp="1" noChangeArrowheads="1"/>
          </p:cNvSpPr>
          <p:nvPr>
            <p:ph idx="4294967295"/>
          </p:nvPr>
        </p:nvSpPr>
        <p:spPr>
          <a:xfrm>
            <a:off x="0" y="1227138"/>
            <a:ext cx="8543925" cy="4949825"/>
          </a:xfrm>
        </p:spPr>
        <p:txBody>
          <a:bodyPr/>
          <a:lstStyle/>
          <a:p>
            <a:r>
              <a:rPr lang="en-US" dirty="0" smtClean="0"/>
              <a:t>Scientists construct </a:t>
            </a:r>
            <a:r>
              <a:rPr lang="en-US" b="1" dirty="0" smtClean="0"/>
              <a:t>recombinant DNA</a:t>
            </a:r>
            <a:r>
              <a:rPr lang="en-US" dirty="0" smtClean="0"/>
              <a:t> by combining pieces of DNA from two different sources—often from different species—to form a single DNA molecule. </a:t>
            </a:r>
          </a:p>
          <a:p>
            <a:r>
              <a:rPr lang="en-US" dirty="0" smtClean="0"/>
              <a:t>Recombinant DNA technology is widely used in </a:t>
            </a:r>
            <a:r>
              <a:rPr lang="en-US" b="1" dirty="0" smtClean="0"/>
              <a:t>genetic engineering</a:t>
            </a:r>
            <a:r>
              <a:rPr lang="en-US" dirty="0" smtClean="0"/>
              <a:t>, the direct manipulation of genes for practical purposes.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Genomics</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b="1" dirty="0" smtClean="0"/>
              <a:t>Genomics</a:t>
            </a:r>
            <a:r>
              <a:rPr lang="en-US" dirty="0" smtClean="0"/>
              <a:t> is the study of complete sets of genes (genomes).</a:t>
            </a:r>
          </a:p>
          <a:p>
            <a:r>
              <a:rPr lang="en-US" dirty="0" smtClean="0"/>
              <a:t>The first targets of genomics research were bacteria, which have relatively little DNA.</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Table </a:t>
            </a:r>
            <a:r>
              <a:rPr lang="en-US" sz="1200" dirty="0" smtClean="0">
                <a:latin typeface="Arial" charset="0"/>
              </a:rPr>
              <a:t>12.1-1</a:t>
            </a:r>
            <a:endParaRPr lang="en-US" sz="1200" dirty="0">
              <a:latin typeface="Arial" charset="0"/>
            </a:endParaRPr>
          </a:p>
        </p:txBody>
      </p:sp>
      <p:pic>
        <p:nvPicPr>
          <p:cNvPr id="55298" name="Picture 2" descr="\\192.168.4.30\Conversion\Power Point\Campbell EB6e\Output\CH12\Working files\Labeled\12_T01aSequencedGenomes-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847725"/>
            <a:ext cx="8547101"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63753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Table </a:t>
            </a:r>
            <a:r>
              <a:rPr lang="en-US" sz="1200" dirty="0" smtClean="0">
                <a:latin typeface="Arial" charset="0"/>
              </a:rPr>
              <a:t>12.1-2</a:t>
            </a:r>
            <a:endParaRPr lang="en-US" sz="1200" dirty="0">
              <a:latin typeface="Arial" charset="0"/>
            </a:endParaRPr>
          </a:p>
        </p:txBody>
      </p:sp>
      <p:pic>
        <p:nvPicPr>
          <p:cNvPr id="56322" name="Picture 2" descr="\\192.168.4.30\Conversion\Power Point\Campbell EB6e\Output\CH12\Working files\Labeled\12_T01bSequencedGenomes-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661194"/>
            <a:ext cx="8547101" cy="553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46590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Genomics</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As of 2014, the genomes of thousands of species have been published, and tens of thousands more are in progress. </a:t>
            </a:r>
          </a:p>
          <a:p>
            <a:pPr lvl="1"/>
            <a:r>
              <a:rPr lang="en-US" dirty="0" smtClean="0"/>
              <a:t>The majority of organisms sequenced to date are prokaryotes, including over 4,000 bacterial species and nearly 200 archaea. </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Genomics</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pPr lvl="1"/>
            <a:r>
              <a:rPr lang="en-US" dirty="0" smtClean="0"/>
              <a:t>Hundreds of eukaryotic genomes—including </a:t>
            </a:r>
            <a:r>
              <a:rPr lang="en-US" dirty="0" err="1" smtClean="0"/>
              <a:t>protists</a:t>
            </a:r>
            <a:r>
              <a:rPr lang="en-US" dirty="0" smtClean="0"/>
              <a:t>, fungi, plants, and animals both invertebrate and vertebrate—have also been completed. </a:t>
            </a:r>
          </a:p>
          <a:p>
            <a:pPr lvl="1"/>
            <a:r>
              <a:rPr lang="en-US" dirty="0" smtClean="0"/>
              <a:t>Genome sequences have been determined for cells from several cancers, for ancient humans, and for the many bacteria that live in the human intestine.</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Genome-Mapping Techniques</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Genomes are most often sequenced using a technique called the </a:t>
            </a:r>
            <a:r>
              <a:rPr lang="en-US" b="1" dirty="0" smtClean="0"/>
              <a:t>whole-genome shotgun method</a:t>
            </a:r>
            <a:r>
              <a:rPr lang="en-US" dirty="0" smtClean="0"/>
              <a:t>. </a:t>
            </a:r>
          </a:p>
          <a:p>
            <a:pPr lvl="1"/>
            <a:r>
              <a:rPr lang="en-US" dirty="0" smtClean="0"/>
              <a:t>The first step in this method is to chop the entire genome into fragments using restriction enzymes. </a:t>
            </a:r>
          </a:p>
          <a:p>
            <a:pPr lvl="1"/>
            <a:r>
              <a:rPr lang="en-US" dirty="0" smtClean="0"/>
              <a:t>Next, all the fragments are cloned and sequenced. </a:t>
            </a:r>
          </a:p>
          <a:p>
            <a:pPr lvl="1"/>
            <a:r>
              <a:rPr lang="en-US" dirty="0" smtClean="0"/>
              <a:t>Finally, computers running specialized mapping software reassemble the millions of overlapping short sequences into a single continuous sequence for every chromosome—an entire genome.</a:t>
            </a: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Documents and Settings\sathish.m\Desktop\OUT\12_19_GenomeSequencing_1-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50" y="203994"/>
            <a:ext cx="7327900" cy="64500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12.19-s1</a:t>
            </a:r>
            <a:endParaRPr lang="en-US" sz="1200" dirty="0">
              <a:latin typeface="Arial" charset="0"/>
            </a:endParaRPr>
          </a:p>
        </p:txBody>
      </p:sp>
      <p:sp>
        <p:nvSpPr>
          <p:cNvPr id="4" name="TextBox 3"/>
          <p:cNvSpPr txBox="1"/>
          <p:nvPr/>
        </p:nvSpPr>
        <p:spPr>
          <a:xfrm>
            <a:off x="5607231" y="708660"/>
            <a:ext cx="1838965" cy="400110"/>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Chromosome</a:t>
            </a:r>
          </a:p>
        </p:txBody>
      </p:sp>
      <p:sp>
        <p:nvSpPr>
          <p:cNvPr id="5" name="TextBox 4"/>
          <p:cNvSpPr txBox="1"/>
          <p:nvPr/>
        </p:nvSpPr>
        <p:spPr>
          <a:xfrm>
            <a:off x="5597705" y="1562102"/>
            <a:ext cx="2448106" cy="707886"/>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Chop up with</a:t>
            </a:r>
          </a:p>
          <a:p>
            <a:pPr eaLnBrk="0" hangingPunct="0"/>
            <a:r>
              <a:rPr lang="en-US" sz="2000" b="1" dirty="0">
                <a:solidFill>
                  <a:srgbClr val="000000"/>
                </a:solidFill>
                <a:latin typeface="Arial" pitchFamily="34" charset="0"/>
                <a:ea typeface="ＭＳ Ｐゴシック" charset="0"/>
                <a:cs typeface="Arial" pitchFamily="34" charset="0"/>
              </a:rPr>
              <a:t>restriction enzyme</a:t>
            </a:r>
          </a:p>
        </p:txBody>
      </p:sp>
      <p:sp>
        <p:nvSpPr>
          <p:cNvPr id="6" name="TextBox 5"/>
          <p:cNvSpPr txBox="1"/>
          <p:nvPr/>
        </p:nvSpPr>
        <p:spPr>
          <a:xfrm>
            <a:off x="5602468" y="2384479"/>
            <a:ext cx="2042675" cy="400110"/>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DNA fragments</a:t>
            </a:r>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Documents and Settings\sathish.m\Desktop\OUT\12_19_GenomeSequencing_2-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50" y="203994"/>
            <a:ext cx="7327900" cy="6450012"/>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12.19-s2</a:t>
            </a:r>
            <a:endParaRPr lang="en-US" sz="1200" dirty="0">
              <a:latin typeface="Arial" charset="0"/>
            </a:endParaRPr>
          </a:p>
        </p:txBody>
      </p:sp>
      <p:sp>
        <p:nvSpPr>
          <p:cNvPr id="4" name="TextBox 3"/>
          <p:cNvSpPr txBox="1"/>
          <p:nvPr/>
        </p:nvSpPr>
        <p:spPr>
          <a:xfrm>
            <a:off x="5607231" y="708660"/>
            <a:ext cx="1838965" cy="400110"/>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Chromosome</a:t>
            </a:r>
          </a:p>
        </p:txBody>
      </p:sp>
      <p:sp>
        <p:nvSpPr>
          <p:cNvPr id="5" name="TextBox 4"/>
          <p:cNvSpPr txBox="1"/>
          <p:nvPr/>
        </p:nvSpPr>
        <p:spPr>
          <a:xfrm>
            <a:off x="5597705" y="1562102"/>
            <a:ext cx="2448106" cy="707886"/>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Chop up with</a:t>
            </a:r>
          </a:p>
          <a:p>
            <a:pPr eaLnBrk="0" hangingPunct="0"/>
            <a:r>
              <a:rPr lang="en-US" sz="2000" b="1" dirty="0">
                <a:solidFill>
                  <a:srgbClr val="000000"/>
                </a:solidFill>
                <a:latin typeface="Arial" pitchFamily="34" charset="0"/>
                <a:ea typeface="ＭＳ Ｐゴシック" charset="0"/>
                <a:cs typeface="Arial" pitchFamily="34" charset="0"/>
              </a:rPr>
              <a:t>restriction enzyme</a:t>
            </a:r>
          </a:p>
        </p:txBody>
      </p:sp>
      <p:sp>
        <p:nvSpPr>
          <p:cNvPr id="6" name="TextBox 5"/>
          <p:cNvSpPr txBox="1"/>
          <p:nvPr/>
        </p:nvSpPr>
        <p:spPr>
          <a:xfrm>
            <a:off x="5602468" y="2384479"/>
            <a:ext cx="2042675" cy="400110"/>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DNA fragments</a:t>
            </a:r>
          </a:p>
        </p:txBody>
      </p:sp>
      <p:sp>
        <p:nvSpPr>
          <p:cNvPr id="7" name="TextBox 6"/>
          <p:cNvSpPr txBox="1"/>
          <p:nvPr/>
        </p:nvSpPr>
        <p:spPr>
          <a:xfrm>
            <a:off x="5602468" y="3094153"/>
            <a:ext cx="2707793" cy="400110"/>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Sequence fragments</a:t>
            </a:r>
          </a:p>
        </p:txBody>
      </p:sp>
    </p:spTree>
    <p:extLst>
      <p:ext uri="{BB962C8B-B14F-4D97-AF65-F5344CB8AC3E}">
        <p14:creationId xmlns:p14="http://schemas.microsoft.com/office/powerpoint/2010/main" val="318973769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ocuments and Settings\sathish.m\Desktop\OUT\12_19_GenomeSequencing_3-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50" y="203994"/>
            <a:ext cx="7327900" cy="64500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12.19-s3</a:t>
            </a:r>
            <a:endParaRPr lang="en-US" sz="1200" dirty="0">
              <a:latin typeface="Arial" charset="0"/>
            </a:endParaRPr>
          </a:p>
        </p:txBody>
      </p:sp>
      <p:sp>
        <p:nvSpPr>
          <p:cNvPr id="2" name="TextBox 1"/>
          <p:cNvSpPr txBox="1"/>
          <p:nvPr/>
        </p:nvSpPr>
        <p:spPr>
          <a:xfrm>
            <a:off x="5607231" y="708660"/>
            <a:ext cx="1838965" cy="400110"/>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Chromosome</a:t>
            </a:r>
          </a:p>
        </p:txBody>
      </p:sp>
      <p:sp>
        <p:nvSpPr>
          <p:cNvPr id="5" name="TextBox 4"/>
          <p:cNvSpPr txBox="1"/>
          <p:nvPr/>
        </p:nvSpPr>
        <p:spPr>
          <a:xfrm>
            <a:off x="5597705" y="1562102"/>
            <a:ext cx="2448106" cy="707886"/>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Chop up with</a:t>
            </a:r>
          </a:p>
          <a:p>
            <a:pPr eaLnBrk="0" hangingPunct="0"/>
            <a:r>
              <a:rPr lang="en-US" sz="2000" b="1" dirty="0">
                <a:solidFill>
                  <a:srgbClr val="000000"/>
                </a:solidFill>
                <a:latin typeface="Arial" pitchFamily="34" charset="0"/>
                <a:ea typeface="ＭＳ Ｐゴシック" charset="0"/>
                <a:cs typeface="Arial" pitchFamily="34" charset="0"/>
              </a:rPr>
              <a:t>restriction enzyme</a:t>
            </a:r>
          </a:p>
        </p:txBody>
      </p:sp>
      <p:sp>
        <p:nvSpPr>
          <p:cNvPr id="6" name="TextBox 5"/>
          <p:cNvSpPr txBox="1"/>
          <p:nvPr/>
        </p:nvSpPr>
        <p:spPr>
          <a:xfrm>
            <a:off x="5602468" y="2384479"/>
            <a:ext cx="2042675" cy="400110"/>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DNA fragments</a:t>
            </a:r>
          </a:p>
        </p:txBody>
      </p:sp>
      <p:sp>
        <p:nvSpPr>
          <p:cNvPr id="7" name="TextBox 6"/>
          <p:cNvSpPr txBox="1"/>
          <p:nvPr/>
        </p:nvSpPr>
        <p:spPr>
          <a:xfrm>
            <a:off x="5602468" y="3094153"/>
            <a:ext cx="2707793" cy="400110"/>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Sequence fragments</a:t>
            </a:r>
          </a:p>
        </p:txBody>
      </p:sp>
      <p:sp>
        <p:nvSpPr>
          <p:cNvPr id="8" name="TextBox 7"/>
          <p:cNvSpPr txBox="1"/>
          <p:nvPr/>
        </p:nvSpPr>
        <p:spPr>
          <a:xfrm>
            <a:off x="5608818" y="4373678"/>
            <a:ext cx="2135521" cy="400110"/>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Align fragments</a:t>
            </a:r>
          </a:p>
        </p:txBody>
      </p:sp>
      <p:sp>
        <p:nvSpPr>
          <p:cNvPr id="9" name="TextBox 8"/>
          <p:cNvSpPr txBox="1"/>
          <p:nvPr/>
        </p:nvSpPr>
        <p:spPr>
          <a:xfrm>
            <a:off x="5608818" y="5576864"/>
            <a:ext cx="1822935" cy="707886"/>
          </a:xfrm>
          <a:prstGeom prst="rect">
            <a:avLst/>
          </a:prstGeom>
          <a:noFill/>
        </p:spPr>
        <p:txBody>
          <a:bodyPr wrap="none" rtlCol="0">
            <a:spAutoFit/>
          </a:bodyPr>
          <a:lstStyle/>
          <a:p>
            <a:pPr eaLnBrk="0" hangingPunct="0"/>
            <a:r>
              <a:rPr lang="en-US" sz="2000" b="1" dirty="0">
                <a:solidFill>
                  <a:srgbClr val="000000"/>
                </a:solidFill>
                <a:latin typeface="Arial" pitchFamily="34" charset="0"/>
                <a:ea typeface="ＭＳ Ｐゴシック" charset="0"/>
                <a:cs typeface="Arial" pitchFamily="34" charset="0"/>
              </a:rPr>
              <a:t>Reassemble</a:t>
            </a:r>
          </a:p>
          <a:p>
            <a:pPr eaLnBrk="0" hangingPunct="0"/>
            <a:r>
              <a:rPr lang="en-US" sz="2000" b="1" dirty="0">
                <a:solidFill>
                  <a:srgbClr val="000000"/>
                </a:solidFill>
                <a:latin typeface="Arial" pitchFamily="34" charset="0"/>
                <a:ea typeface="ＭＳ Ｐゴシック" charset="0"/>
                <a:cs typeface="Arial" pitchFamily="34" charset="0"/>
              </a:rPr>
              <a:t>full sequence</a:t>
            </a:r>
          </a:p>
        </p:txBody>
      </p:sp>
    </p:spTree>
    <p:extLst>
      <p:ext uri="{BB962C8B-B14F-4D97-AF65-F5344CB8AC3E}">
        <p14:creationId xmlns:p14="http://schemas.microsoft.com/office/powerpoint/2010/main" val="184819173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12.19-1</a:t>
            </a:r>
            <a:endParaRPr lang="en-US" sz="1200" dirty="0">
              <a:latin typeface="Arial" charset="0"/>
            </a:endParaRPr>
          </a:p>
        </p:txBody>
      </p:sp>
      <p:pic>
        <p:nvPicPr>
          <p:cNvPr id="41986" name="Picture 2" descr="\\192.168.4.30\Conversion\Power Point\Campbell EB6e\Output\CH12\Working files\Labeled\12_19aGenomeSequencing-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810419"/>
            <a:ext cx="8547101" cy="5237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2052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131763"/>
            <a:ext cx="8543925" cy="958850"/>
          </a:xfrm>
        </p:spPr>
        <p:txBody>
          <a:bodyPr/>
          <a:lstStyle/>
          <a:p>
            <a:r>
              <a:rPr lang="en-US" smtClean="0"/>
              <a:t>Genetic Engineering</a:t>
            </a:r>
            <a:endParaRPr lang="en-US" dirty="0" smtClean="0"/>
          </a:p>
        </p:txBody>
      </p:sp>
      <p:sp>
        <p:nvSpPr>
          <p:cNvPr id="26627" name="Rectangle 3"/>
          <p:cNvSpPr>
            <a:spLocks noGrp="1" noChangeArrowheads="1"/>
          </p:cNvSpPr>
          <p:nvPr>
            <p:ph idx="4294967295"/>
          </p:nvPr>
        </p:nvSpPr>
        <p:spPr>
          <a:xfrm>
            <a:off x="0" y="1227138"/>
            <a:ext cx="8543925" cy="4949825"/>
          </a:xfrm>
        </p:spPr>
        <p:txBody>
          <a:bodyPr/>
          <a:lstStyle/>
          <a:p>
            <a:pPr marL="0" indent="0">
              <a:buNone/>
            </a:pPr>
            <a:r>
              <a:rPr lang="en-US" dirty="0" smtClean="0"/>
              <a:t>Scientists have </a:t>
            </a:r>
          </a:p>
          <a:p>
            <a:pPr lvl="1"/>
            <a:r>
              <a:rPr lang="en-US" dirty="0" smtClean="0"/>
              <a:t>genetically engineered bacteria to mass-produce a variety of useful chemicals, from cancer drugs to pesticides, and</a:t>
            </a:r>
          </a:p>
          <a:p>
            <a:pPr lvl="1"/>
            <a:r>
              <a:rPr lang="en-US" dirty="0" smtClean="0"/>
              <a:t>transferred genes from bacteria to plants and from one animal species to another.</a:t>
            </a: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Genome-Mapping Techniques</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The DNA sequences determined by many research groups in the United States are deposited in </a:t>
            </a:r>
            <a:r>
              <a:rPr lang="en-US" dirty="0" err="1" smtClean="0"/>
              <a:t>GenBank</a:t>
            </a:r>
            <a:r>
              <a:rPr lang="en-US" dirty="0" smtClean="0"/>
              <a:t>, a database that is available to anyone via the Internet. </a:t>
            </a:r>
          </a:p>
          <a:p>
            <a:r>
              <a:rPr lang="en-US" dirty="0" smtClean="0"/>
              <a:t>You can browse it yourself at the website for the National Center for Biotechnology Information: www.ncbi.nlm.nih.gov.</a:t>
            </a: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0" y="131763"/>
            <a:ext cx="8543925" cy="958850"/>
          </a:xfrm>
        </p:spPr>
        <p:txBody>
          <a:bodyPr/>
          <a:lstStyle/>
          <a:p>
            <a:r>
              <a:rPr lang="en-US" smtClean="0"/>
              <a:t>Genome-Mapping Techniques</a:t>
            </a:r>
            <a:endParaRPr lang="en-US" dirty="0" smtClean="0"/>
          </a:p>
        </p:txBody>
      </p:sp>
      <p:sp>
        <p:nvSpPr>
          <p:cNvPr id="167939" name="Rectangle 3"/>
          <p:cNvSpPr>
            <a:spLocks noGrp="1" noChangeArrowheads="1"/>
          </p:cNvSpPr>
          <p:nvPr>
            <p:ph idx="4294967295"/>
          </p:nvPr>
        </p:nvSpPr>
        <p:spPr>
          <a:xfrm>
            <a:off x="0" y="1227138"/>
            <a:ext cx="8543925" cy="4949825"/>
          </a:xfrm>
        </p:spPr>
        <p:txBody>
          <a:bodyPr/>
          <a:lstStyle/>
          <a:p>
            <a:r>
              <a:rPr lang="en-US" dirty="0" smtClean="0"/>
              <a:t>The database is constantly updated, and the amount of data it contains doubles every 18 months.</a:t>
            </a:r>
          </a:p>
          <a:p>
            <a:r>
              <a:rPr lang="en-US" dirty="0" smtClean="0"/>
              <a:t>Bioinformatics has revolutionized evolutionary biology by opening a vast new reservoir of data that can test evolutionary hypotheses.  </a:t>
            </a: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Here on 11/27</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680235741"/>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742764" y="1906655"/>
            <a:ext cx="8133984" cy="3824909"/>
          </a:xfrm>
          <a:prstGeom prst="rect">
            <a:avLst/>
          </a:prstGeom>
        </p:spPr>
      </p:pic>
    </p:spTree>
    <p:extLst>
      <p:ext uri="{BB962C8B-B14F-4D97-AF65-F5344CB8AC3E}">
        <p14:creationId xmlns:p14="http://schemas.microsoft.com/office/powerpoint/2010/main" val="2206520912"/>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Flip Class - Questions</a:t>
            </a:r>
            <a:endParaRPr lang="en-US" dirty="0"/>
          </a:p>
        </p:txBody>
      </p:sp>
      <p:sp>
        <p:nvSpPr>
          <p:cNvPr id="3" name="Content Placeholder 2"/>
          <p:cNvSpPr>
            <a:spLocks noGrp="1"/>
          </p:cNvSpPr>
          <p:nvPr>
            <p:ph idx="1"/>
          </p:nvPr>
        </p:nvSpPr>
        <p:spPr/>
        <p:txBody>
          <a:bodyPr/>
          <a:lstStyle/>
          <a:p>
            <a:r>
              <a:rPr lang="en-US" dirty="0"/>
              <a:t>Has CRISPR been used to modify a human embryo? </a:t>
            </a:r>
            <a:endParaRPr lang="en-US" dirty="0" smtClean="0"/>
          </a:p>
          <a:p>
            <a:pPr lvl="1"/>
            <a:r>
              <a:rPr lang="en-US" dirty="0" smtClean="0"/>
              <a:t>yes, at least one and maybe up to four labs in China have modified a human embryo with CRISPR</a:t>
            </a:r>
          </a:p>
          <a:p>
            <a:r>
              <a:rPr lang="en-US" dirty="0" smtClean="0"/>
              <a:t>Have humans been reproductively cloned? </a:t>
            </a:r>
          </a:p>
          <a:p>
            <a:r>
              <a:rPr lang="en-US" dirty="0"/>
              <a:t>Do you think we will modify human embryos with CRISPR in the future and then allow those embryos to </a:t>
            </a:r>
            <a:r>
              <a:rPr lang="en-US" dirty="0" smtClean="0"/>
              <a:t>develop?</a:t>
            </a:r>
          </a:p>
          <a:p>
            <a:r>
              <a:rPr lang="en-US" dirty="0"/>
              <a:t>What is in vitro fertilization?</a:t>
            </a:r>
          </a:p>
          <a:p>
            <a:endParaRPr lang="en-US" dirty="0"/>
          </a:p>
        </p:txBody>
      </p:sp>
    </p:spTree>
    <p:extLst>
      <p:ext uri="{BB962C8B-B14F-4D97-AF65-F5344CB8AC3E}">
        <p14:creationId xmlns:p14="http://schemas.microsoft.com/office/powerpoint/2010/main" val="24568120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sathish.m\Desktop\OUT\12_12DNAProfiling-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75" y="203994"/>
            <a:ext cx="6699250" cy="64500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52336" y="1035503"/>
            <a:ext cx="1556836"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Crime scene</a:t>
            </a:r>
          </a:p>
        </p:txBody>
      </p:sp>
      <p:sp>
        <p:nvSpPr>
          <p:cNvPr id="5" name="TextBox 4"/>
          <p:cNvSpPr txBox="1"/>
          <p:nvPr/>
        </p:nvSpPr>
        <p:spPr>
          <a:xfrm>
            <a:off x="5147761" y="1038678"/>
            <a:ext cx="1274708"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Suspect 1</a:t>
            </a:r>
          </a:p>
        </p:txBody>
      </p:sp>
      <p:sp>
        <p:nvSpPr>
          <p:cNvPr id="6" name="TextBox 5"/>
          <p:cNvSpPr txBox="1"/>
          <p:nvPr/>
        </p:nvSpPr>
        <p:spPr>
          <a:xfrm>
            <a:off x="6373311" y="1038678"/>
            <a:ext cx="1274708"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Suspect </a:t>
            </a:r>
            <a:r>
              <a:rPr lang="en-US" sz="1800" b="1" dirty="0" smtClean="0">
                <a:solidFill>
                  <a:srgbClr val="000000"/>
                </a:solidFill>
                <a:latin typeface="Arial" pitchFamily="34" charset="0"/>
                <a:ea typeface="ＭＳ Ｐゴシック" charset="0"/>
                <a:cs typeface="Arial" pitchFamily="34" charset="0"/>
              </a:rPr>
              <a:t>2</a:t>
            </a:r>
            <a:endParaRPr lang="en-US" sz="1800" b="1" dirty="0">
              <a:solidFill>
                <a:srgbClr val="000000"/>
              </a:solidFill>
              <a:latin typeface="Arial" pitchFamily="34" charset="0"/>
              <a:ea typeface="ＭＳ Ｐゴシック" charset="0"/>
              <a:cs typeface="Arial" pitchFamily="34" charset="0"/>
            </a:endParaRPr>
          </a:p>
        </p:txBody>
      </p:sp>
      <p:sp>
        <p:nvSpPr>
          <p:cNvPr id="7" name="TextBox 6"/>
          <p:cNvSpPr txBox="1"/>
          <p:nvPr/>
        </p:nvSpPr>
        <p:spPr>
          <a:xfrm>
            <a:off x="1633036" y="1350281"/>
            <a:ext cx="1612364"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DNA isolated</a:t>
            </a:r>
          </a:p>
        </p:txBody>
      </p:sp>
      <p:sp>
        <p:nvSpPr>
          <p:cNvPr id="8" name="TextBox 7"/>
          <p:cNvSpPr txBox="1"/>
          <p:nvPr/>
        </p:nvSpPr>
        <p:spPr>
          <a:xfrm>
            <a:off x="1633036" y="2876186"/>
            <a:ext cx="1753429"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DNA amplified</a:t>
            </a:r>
          </a:p>
        </p:txBody>
      </p:sp>
      <p:sp>
        <p:nvSpPr>
          <p:cNvPr id="9" name="TextBox 8"/>
          <p:cNvSpPr txBox="1"/>
          <p:nvPr/>
        </p:nvSpPr>
        <p:spPr>
          <a:xfrm>
            <a:off x="1652086" y="5398406"/>
            <a:ext cx="1843197" cy="369332"/>
          </a:xfrm>
          <a:prstGeom prst="rect">
            <a:avLst/>
          </a:prstGeom>
          <a:noFill/>
        </p:spPr>
        <p:txBody>
          <a:bodyPr wrap="none" rtlCol="0">
            <a:spAutoFit/>
          </a:bodyPr>
          <a:lstStyle/>
          <a:p>
            <a:pPr eaLnBrk="0" hangingPunct="0"/>
            <a:r>
              <a:rPr lang="en-US" sz="1800" b="1" dirty="0">
                <a:solidFill>
                  <a:srgbClr val="000000"/>
                </a:solidFill>
                <a:latin typeface="Arial" pitchFamily="34" charset="0"/>
                <a:ea typeface="ＭＳ Ｐゴシック" charset="0"/>
                <a:cs typeface="Arial" pitchFamily="34" charset="0"/>
              </a:rPr>
              <a:t>DNA compared</a:t>
            </a:r>
          </a:p>
        </p:txBody>
      </p:sp>
      <p:grpSp>
        <p:nvGrpSpPr>
          <p:cNvPr id="11" name="Group 10"/>
          <p:cNvGrpSpPr/>
          <p:nvPr/>
        </p:nvGrpSpPr>
        <p:grpSpPr>
          <a:xfrm>
            <a:off x="1263557" y="1344447"/>
            <a:ext cx="381000" cy="381000"/>
            <a:chOff x="1742656" y="1043698"/>
            <a:chExt cx="381000" cy="381000"/>
          </a:xfrm>
        </p:grpSpPr>
        <p:sp>
          <p:nvSpPr>
            <p:cNvPr id="3" name="Oval 2"/>
            <p:cNvSpPr/>
            <p:nvPr/>
          </p:nvSpPr>
          <p:spPr bwMode="auto">
            <a:xfrm>
              <a:off x="1742656" y="1043698"/>
              <a:ext cx="381000" cy="3810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4" name="TextBox 3"/>
            <p:cNvSpPr txBox="1"/>
            <p:nvPr/>
          </p:nvSpPr>
          <p:spPr>
            <a:xfrm>
              <a:off x="1854609" y="1064921"/>
              <a:ext cx="157094" cy="338554"/>
            </a:xfrm>
            <a:prstGeom prst="rect">
              <a:avLst/>
            </a:prstGeom>
            <a:noFill/>
          </p:spPr>
          <p:txBody>
            <a:bodyPr wrap="none" lIns="0" tIns="0" rIns="0" bIns="0" rtlCol="0">
              <a:spAutoFit/>
            </a:bodyPr>
            <a:lstStyle/>
            <a:p>
              <a:pPr algn="ctr" eaLnBrk="0" hangingPunct="0"/>
              <a:r>
                <a:rPr lang="en-US" sz="2200" b="1" dirty="0" smtClean="0">
                  <a:solidFill>
                    <a:srgbClr val="FFFFFF"/>
                  </a:solidFill>
                  <a:latin typeface="Arial" pitchFamily="34" charset="0"/>
                  <a:ea typeface="ＭＳ Ｐゴシック" charset="0"/>
                  <a:cs typeface="Arial" pitchFamily="34" charset="0"/>
                </a:rPr>
                <a:t>1</a:t>
              </a:r>
              <a:endParaRPr lang="en-US" sz="2200" b="1" dirty="0">
                <a:solidFill>
                  <a:srgbClr val="FFFFFF"/>
                </a:solidFill>
                <a:latin typeface="Arial" pitchFamily="34" charset="0"/>
                <a:ea typeface="ＭＳ Ｐゴシック" charset="0"/>
                <a:cs typeface="Arial" pitchFamily="34" charset="0"/>
              </a:endParaRPr>
            </a:p>
          </p:txBody>
        </p:sp>
      </p:grpSp>
      <p:grpSp>
        <p:nvGrpSpPr>
          <p:cNvPr id="13" name="Group 12"/>
          <p:cNvGrpSpPr/>
          <p:nvPr/>
        </p:nvGrpSpPr>
        <p:grpSpPr>
          <a:xfrm>
            <a:off x="1268320" y="2871423"/>
            <a:ext cx="381000" cy="381000"/>
            <a:chOff x="1442536" y="3699027"/>
            <a:chExt cx="381000" cy="381000"/>
          </a:xfrm>
        </p:grpSpPr>
        <p:sp>
          <p:nvSpPr>
            <p:cNvPr id="16" name="Oval 15"/>
            <p:cNvSpPr/>
            <p:nvPr/>
          </p:nvSpPr>
          <p:spPr bwMode="auto">
            <a:xfrm>
              <a:off x="1442536" y="3699027"/>
              <a:ext cx="381000" cy="3810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17" name="TextBox 16"/>
            <p:cNvSpPr txBox="1"/>
            <p:nvPr/>
          </p:nvSpPr>
          <p:spPr>
            <a:xfrm>
              <a:off x="1561702" y="3735639"/>
              <a:ext cx="142668" cy="307777"/>
            </a:xfrm>
            <a:prstGeom prst="rect">
              <a:avLst/>
            </a:prstGeom>
            <a:noFill/>
          </p:spPr>
          <p:txBody>
            <a:bodyPr wrap="none" lIns="0" tIns="0" rIns="0" bIns="0" rtlCol="0">
              <a:spAutoFit/>
            </a:bodyPr>
            <a:lstStyle/>
            <a:p>
              <a:pPr algn="ctr" eaLnBrk="0" hangingPunct="0"/>
              <a:r>
                <a:rPr lang="en-US" sz="2000" b="1" dirty="0" smtClean="0">
                  <a:solidFill>
                    <a:srgbClr val="FFFFFF"/>
                  </a:solidFill>
                  <a:latin typeface="Arial" pitchFamily="34" charset="0"/>
                  <a:ea typeface="ＭＳ Ｐゴシック" charset="0"/>
                  <a:cs typeface="Arial" pitchFamily="34" charset="0"/>
                </a:rPr>
                <a:t>2</a:t>
              </a:r>
              <a:endParaRPr lang="en-US" sz="2000" b="1" dirty="0">
                <a:solidFill>
                  <a:srgbClr val="FFFFFF"/>
                </a:solidFill>
                <a:latin typeface="Arial" pitchFamily="34" charset="0"/>
                <a:ea typeface="ＭＳ Ｐゴシック" charset="0"/>
                <a:cs typeface="Arial" pitchFamily="34" charset="0"/>
              </a:endParaRPr>
            </a:p>
          </p:txBody>
        </p:sp>
      </p:grpSp>
      <p:grpSp>
        <p:nvGrpSpPr>
          <p:cNvPr id="19" name="Group 18"/>
          <p:cNvGrpSpPr/>
          <p:nvPr/>
        </p:nvGrpSpPr>
        <p:grpSpPr>
          <a:xfrm>
            <a:off x="1277436" y="5386738"/>
            <a:ext cx="381000" cy="381000"/>
            <a:chOff x="1442536" y="3699027"/>
            <a:chExt cx="381000" cy="381000"/>
          </a:xfrm>
        </p:grpSpPr>
        <p:sp>
          <p:nvSpPr>
            <p:cNvPr id="20" name="Oval 19"/>
            <p:cNvSpPr/>
            <p:nvPr/>
          </p:nvSpPr>
          <p:spPr bwMode="auto">
            <a:xfrm>
              <a:off x="1442536" y="3699027"/>
              <a:ext cx="381000" cy="381000"/>
            </a:xfrm>
            <a:prstGeom prst="ellipse">
              <a:avLst/>
            </a:prstGeom>
            <a:solidFill>
              <a:schemeClr val="tx1">
                <a:lumMod val="65000"/>
                <a:lumOff val="35000"/>
              </a:schemeClr>
            </a:solidFill>
            <a:ln w="12700" cap="flat" cmpd="sng" algn="ctr">
              <a:noFill/>
              <a:prstDash val="solid"/>
              <a:miter lim="800000"/>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000000"/>
                </a:solidFill>
                <a:latin typeface="Times" pitchFamily="84" charset="0"/>
                <a:ea typeface="ＭＳ Ｐゴシック" charset="0"/>
              </a:endParaRPr>
            </a:p>
          </p:txBody>
        </p:sp>
        <p:sp>
          <p:nvSpPr>
            <p:cNvPr id="21" name="TextBox 20"/>
            <p:cNvSpPr txBox="1"/>
            <p:nvPr/>
          </p:nvSpPr>
          <p:spPr>
            <a:xfrm>
              <a:off x="1561702" y="3735639"/>
              <a:ext cx="142668" cy="307777"/>
            </a:xfrm>
            <a:prstGeom prst="rect">
              <a:avLst/>
            </a:prstGeom>
            <a:noFill/>
          </p:spPr>
          <p:txBody>
            <a:bodyPr wrap="none" lIns="0" tIns="0" rIns="0" bIns="0" rtlCol="0">
              <a:spAutoFit/>
            </a:bodyPr>
            <a:lstStyle/>
            <a:p>
              <a:pPr algn="ctr" eaLnBrk="0" hangingPunct="0"/>
              <a:r>
                <a:rPr lang="en-US" sz="2000" b="1" dirty="0" smtClean="0">
                  <a:solidFill>
                    <a:srgbClr val="FFFFFF"/>
                  </a:solidFill>
                  <a:latin typeface="Arial" pitchFamily="34" charset="0"/>
                  <a:ea typeface="ＭＳ Ｐゴシック" charset="0"/>
                  <a:cs typeface="Arial" pitchFamily="34" charset="0"/>
                </a:rPr>
                <a:t>3</a:t>
              </a:r>
              <a:endParaRPr lang="en-US" sz="2000" b="1" dirty="0">
                <a:solidFill>
                  <a:srgbClr val="FFFFFF"/>
                </a:solidFill>
                <a:latin typeface="Arial" pitchFamily="34" charset="0"/>
                <a:ea typeface="ＭＳ Ｐゴシック" charset="0"/>
                <a:cs typeface="Arial" pitchFamily="34" charset="0"/>
              </a:endParaRPr>
            </a:p>
          </p:txBody>
        </p:sp>
      </p:grpSp>
      <p:sp>
        <p:nvSpPr>
          <p:cNvPr id="10" name="Title 9"/>
          <p:cNvSpPr>
            <a:spLocks noGrp="1"/>
          </p:cNvSpPr>
          <p:nvPr>
            <p:ph type="title"/>
          </p:nvPr>
        </p:nvSpPr>
        <p:spPr>
          <a:xfrm>
            <a:off x="287383" y="365126"/>
            <a:ext cx="8424817" cy="978729"/>
          </a:xfrm>
        </p:spPr>
        <p:txBody>
          <a:bodyPr/>
          <a:lstStyle/>
          <a:p>
            <a:pPr algn="l"/>
            <a:r>
              <a:rPr lang="en-US" sz="4000" dirty="0" smtClean="0"/>
              <a:t>DNA Profiling</a:t>
            </a:r>
            <a:endParaRPr lang="en-US" sz="4000" dirty="0"/>
          </a:p>
        </p:txBody>
      </p:sp>
      <p:sp>
        <p:nvSpPr>
          <p:cNvPr id="12" name="Content Placeholder 11"/>
          <p:cNvSpPr>
            <a:spLocks noGrp="1"/>
          </p:cNvSpPr>
          <p:nvPr>
            <p:ph idx="1"/>
          </p:nvPr>
        </p:nvSpPr>
        <p:spPr/>
        <p:txBody>
          <a:bodyPr/>
          <a:lstStyle/>
          <a:p>
            <a:endParaRPr lang="en-US" dirty="0"/>
          </a:p>
        </p:txBody>
      </p:sp>
    </p:spTree>
    <p:extLst>
      <p:ext uri="{BB962C8B-B14F-4D97-AF65-F5344CB8AC3E}">
        <p14:creationId xmlns:p14="http://schemas.microsoft.com/office/powerpoint/2010/main" val="2683925051"/>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sathish.m\Desktop\OUT\12_13PCR-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294" y="203994"/>
            <a:ext cx="6729413" cy="6450013"/>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PCR - amplify</a:t>
            </a:r>
            <a:endParaRPr lang="en-US" sz="1200" dirty="0">
              <a:latin typeface="Arial" charset="0"/>
            </a:endParaRPr>
          </a:p>
        </p:txBody>
      </p:sp>
      <p:sp>
        <p:nvSpPr>
          <p:cNvPr id="2" name="TextBox 1"/>
          <p:cNvSpPr txBox="1"/>
          <p:nvPr/>
        </p:nvSpPr>
        <p:spPr>
          <a:xfrm>
            <a:off x="2796268" y="3257026"/>
            <a:ext cx="1133644" cy="784830"/>
          </a:xfrm>
          <a:prstGeom prst="rect">
            <a:avLst/>
          </a:prstGeom>
          <a:noFill/>
        </p:spPr>
        <p:txBody>
          <a:bodyPr wrap="none" rtlCol="0">
            <a:spAutoFit/>
          </a:bodyPr>
          <a:lstStyle/>
          <a:p>
            <a:pPr eaLnBrk="0" hangingPunct="0">
              <a:lnSpc>
                <a:spcPts val="1800"/>
              </a:lnSpc>
            </a:pPr>
            <a:r>
              <a:rPr lang="en-US" sz="1800" b="1" dirty="0">
                <a:solidFill>
                  <a:srgbClr val="000000"/>
                </a:solidFill>
                <a:latin typeface="Arial" pitchFamily="34" charset="0"/>
                <a:ea typeface="ＭＳ Ｐゴシック" charset="0"/>
                <a:cs typeface="Arial" pitchFamily="34" charset="0"/>
              </a:rPr>
              <a:t>Initial</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DNA</a:t>
            </a:r>
          </a:p>
          <a:p>
            <a:pPr eaLnBrk="0" hangingPunct="0">
              <a:lnSpc>
                <a:spcPts val="1800"/>
              </a:lnSpc>
            </a:pPr>
            <a:r>
              <a:rPr lang="en-US" sz="1800" b="1" dirty="0">
                <a:solidFill>
                  <a:srgbClr val="000000"/>
                </a:solidFill>
                <a:latin typeface="Arial" pitchFamily="34" charset="0"/>
                <a:ea typeface="ＭＳ Ｐゴシック" charset="0"/>
                <a:cs typeface="Arial" pitchFamily="34" charset="0"/>
              </a:rPr>
              <a:t>segment</a:t>
            </a:r>
          </a:p>
        </p:txBody>
      </p:sp>
      <p:sp>
        <p:nvSpPr>
          <p:cNvPr id="5" name="TextBox 4"/>
          <p:cNvSpPr txBox="1"/>
          <p:nvPr/>
        </p:nvSpPr>
        <p:spPr>
          <a:xfrm>
            <a:off x="3294207" y="6090263"/>
            <a:ext cx="128240"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1</a:t>
            </a:r>
            <a:endParaRPr lang="en-US" sz="1800" b="1" dirty="0">
              <a:solidFill>
                <a:srgbClr val="000000"/>
              </a:solidFill>
              <a:latin typeface="Arial" pitchFamily="34" charset="0"/>
              <a:ea typeface="ＭＳ Ｐゴシック" charset="0"/>
              <a:cs typeface="Arial" pitchFamily="34" charset="0"/>
            </a:endParaRPr>
          </a:p>
        </p:txBody>
      </p:sp>
      <p:sp>
        <p:nvSpPr>
          <p:cNvPr id="6" name="TextBox 5"/>
          <p:cNvSpPr txBox="1"/>
          <p:nvPr/>
        </p:nvSpPr>
        <p:spPr>
          <a:xfrm>
            <a:off x="4485020" y="6090263"/>
            <a:ext cx="128240"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2</a:t>
            </a:r>
            <a:endParaRPr lang="en-US" sz="1800" b="1" dirty="0">
              <a:solidFill>
                <a:srgbClr val="000000"/>
              </a:solidFill>
              <a:latin typeface="Arial" pitchFamily="34" charset="0"/>
              <a:ea typeface="ＭＳ Ｐゴシック" charset="0"/>
              <a:cs typeface="Arial" pitchFamily="34" charset="0"/>
            </a:endParaRPr>
          </a:p>
        </p:txBody>
      </p:sp>
      <p:sp>
        <p:nvSpPr>
          <p:cNvPr id="7" name="TextBox 6"/>
          <p:cNvSpPr txBox="1"/>
          <p:nvPr/>
        </p:nvSpPr>
        <p:spPr>
          <a:xfrm>
            <a:off x="5719460" y="6090263"/>
            <a:ext cx="128240"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4</a:t>
            </a:r>
            <a:endParaRPr lang="en-US" sz="1800" b="1" dirty="0">
              <a:solidFill>
                <a:srgbClr val="000000"/>
              </a:solidFill>
              <a:latin typeface="Arial" pitchFamily="34" charset="0"/>
              <a:ea typeface="ＭＳ Ｐゴシック" charset="0"/>
              <a:cs typeface="Arial" pitchFamily="34" charset="0"/>
            </a:endParaRPr>
          </a:p>
        </p:txBody>
      </p:sp>
      <p:sp>
        <p:nvSpPr>
          <p:cNvPr id="8" name="TextBox 7"/>
          <p:cNvSpPr txBox="1"/>
          <p:nvPr/>
        </p:nvSpPr>
        <p:spPr>
          <a:xfrm>
            <a:off x="6999620" y="6090263"/>
            <a:ext cx="128240" cy="230832"/>
          </a:xfrm>
          <a:prstGeom prst="rect">
            <a:avLst/>
          </a:prstGeom>
          <a:noFill/>
        </p:spPr>
        <p:txBody>
          <a:bodyPr wrap="none" lIns="0" tIns="0" rIns="0" bIns="0" rtlCol="0">
            <a:spAutoFit/>
          </a:bodyPr>
          <a:lstStyle/>
          <a:p>
            <a:pPr eaLnBrk="0" hangingPunct="0">
              <a:lnSpc>
                <a:spcPts val="1800"/>
              </a:lnSpc>
            </a:pPr>
            <a:r>
              <a:rPr lang="en-US" sz="1800" b="1" dirty="0" smtClean="0">
                <a:solidFill>
                  <a:srgbClr val="000000"/>
                </a:solidFill>
                <a:latin typeface="Arial" pitchFamily="34" charset="0"/>
                <a:ea typeface="ＭＳ Ｐゴシック" charset="0"/>
                <a:cs typeface="Arial" pitchFamily="34" charset="0"/>
              </a:rPr>
              <a:t>8</a:t>
            </a:r>
            <a:endParaRPr lang="en-US" sz="1800" b="1" dirty="0">
              <a:solidFill>
                <a:srgbClr val="000000"/>
              </a:solidFill>
              <a:latin typeface="Arial" pitchFamily="34" charset="0"/>
              <a:ea typeface="ＭＳ Ｐゴシック" charset="0"/>
              <a:cs typeface="Arial" pitchFamily="34" charset="0"/>
            </a:endParaRPr>
          </a:p>
        </p:txBody>
      </p:sp>
      <p:sp>
        <p:nvSpPr>
          <p:cNvPr id="9" name="TextBox 8"/>
          <p:cNvSpPr txBox="1"/>
          <p:nvPr/>
        </p:nvSpPr>
        <p:spPr>
          <a:xfrm>
            <a:off x="3969312" y="6419080"/>
            <a:ext cx="2902461" cy="230832"/>
          </a:xfrm>
          <a:prstGeom prst="rect">
            <a:avLst/>
          </a:prstGeom>
          <a:noFill/>
        </p:spPr>
        <p:txBody>
          <a:bodyPr wrap="none" lIns="0" tIns="0" rIns="0" bIns="0" rtlCol="0">
            <a:spAutoFit/>
          </a:bodyPr>
          <a:lstStyle/>
          <a:p>
            <a:pPr eaLnBrk="0" hangingPunct="0">
              <a:lnSpc>
                <a:spcPts val="1800"/>
              </a:lnSpc>
            </a:pPr>
            <a:r>
              <a:rPr lang="en-US" sz="1800" b="1" dirty="0">
                <a:solidFill>
                  <a:srgbClr val="000000"/>
                </a:solidFill>
                <a:latin typeface="Arial" pitchFamily="34" charset="0"/>
                <a:ea typeface="ＭＳ Ｐゴシック" charset="0"/>
                <a:cs typeface="Arial" pitchFamily="34" charset="0"/>
              </a:rPr>
              <a:t>Number of DNA molecules</a:t>
            </a:r>
          </a:p>
        </p:txBody>
      </p:sp>
    </p:spTree>
    <p:extLst>
      <p:ext uri="{BB962C8B-B14F-4D97-AF65-F5344CB8AC3E}">
        <p14:creationId xmlns:p14="http://schemas.microsoft.com/office/powerpoint/2010/main" val="68267754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0" y="131763"/>
            <a:ext cx="8543925" cy="958850"/>
          </a:xfrm>
        </p:spPr>
        <p:txBody>
          <a:bodyPr/>
          <a:lstStyle/>
          <a:p>
            <a:r>
              <a:rPr lang="en-US" smtClean="0"/>
              <a:t>Gel Electrophoresis</a:t>
            </a:r>
            <a:endParaRPr lang="en-US" dirty="0" smtClean="0"/>
          </a:p>
        </p:txBody>
      </p:sp>
      <p:sp>
        <p:nvSpPr>
          <p:cNvPr id="147459" name="Rectangle 3"/>
          <p:cNvSpPr>
            <a:spLocks noGrp="1" noChangeArrowheads="1"/>
          </p:cNvSpPr>
          <p:nvPr>
            <p:ph idx="4294967295"/>
          </p:nvPr>
        </p:nvSpPr>
        <p:spPr>
          <a:xfrm>
            <a:off x="0" y="1227138"/>
            <a:ext cx="8543925" cy="4949825"/>
          </a:xfrm>
        </p:spPr>
        <p:txBody>
          <a:bodyPr/>
          <a:lstStyle/>
          <a:p>
            <a:r>
              <a:rPr lang="en-US" dirty="0" smtClean="0"/>
              <a:t>To separate and visualize DNA fragments of different lengths, researchers carry out a technique called </a:t>
            </a:r>
            <a:r>
              <a:rPr lang="en-US" b="1" dirty="0" smtClean="0"/>
              <a:t>gel electrophoresis</a:t>
            </a:r>
            <a:r>
              <a:rPr lang="en-US" dirty="0" smtClean="0"/>
              <a:t>, a method for sorting macromolecules, usually proteins or nucleic acids, primarily by their electrical charge and size. </a:t>
            </a:r>
          </a:p>
          <a:p>
            <a:r>
              <a:rPr lang="en-US" b="1" dirty="0" smtClean="0"/>
              <a:t>Figure 12.5 </a:t>
            </a:r>
            <a:r>
              <a:rPr lang="en-US" dirty="0" smtClean="0"/>
              <a:t>shows how gel electrophoresis separates DNA fragments obtained from different sources.</a:t>
            </a:r>
          </a:p>
        </p:txBody>
      </p:sp>
    </p:spTree>
    <p:extLst>
      <p:ext uri="{BB962C8B-B14F-4D97-AF65-F5344CB8AC3E}">
        <p14:creationId xmlns:p14="http://schemas.microsoft.com/office/powerpoint/2010/main" val="84344505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sathish.m\Desktop\OUT\12_05_Electrophoresis_1-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313657"/>
            <a:ext cx="8547100" cy="4230687"/>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smtClean="0">
                <a:latin typeface="Arial" charset="0"/>
              </a:rPr>
              <a:t>Figure 12.5-s1</a:t>
            </a:r>
            <a:endParaRPr lang="en-US" sz="1200" dirty="0">
              <a:latin typeface="Arial" charset="0"/>
            </a:endParaRPr>
          </a:p>
        </p:txBody>
      </p:sp>
      <p:sp>
        <p:nvSpPr>
          <p:cNvPr id="9" name="TextBox 8"/>
          <p:cNvSpPr txBox="1"/>
          <p:nvPr/>
        </p:nvSpPr>
        <p:spPr>
          <a:xfrm>
            <a:off x="3432175" y="1280081"/>
            <a:ext cx="1851789" cy="861774"/>
          </a:xfrm>
          <a:prstGeom prst="rect">
            <a:avLst/>
          </a:prstGeom>
          <a:noFill/>
        </p:spPr>
        <p:txBody>
          <a:bodyPr wrap="none" rtlCol="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Mixture of DNA</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fragments of</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different sizes</a:t>
            </a:r>
          </a:p>
        </p:txBody>
      </p:sp>
      <p:sp>
        <p:nvSpPr>
          <p:cNvPr id="10" name="TextBox 9"/>
          <p:cNvSpPr txBox="1"/>
          <p:nvPr/>
        </p:nvSpPr>
        <p:spPr>
          <a:xfrm>
            <a:off x="328930" y="3451989"/>
            <a:ext cx="941283" cy="605294"/>
          </a:xfrm>
          <a:prstGeom prst="rect">
            <a:avLst/>
          </a:prstGeom>
          <a:noFill/>
        </p:spPr>
        <p:txBody>
          <a:bodyPr wrap="none" rtlCol="0">
            <a:spAutoFit/>
          </a:bodyPr>
          <a:lstStyle/>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Power</a:t>
            </a:r>
          </a:p>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source</a:t>
            </a:r>
          </a:p>
        </p:txBody>
      </p:sp>
      <p:sp>
        <p:nvSpPr>
          <p:cNvPr id="13" name="Freeform 12"/>
          <p:cNvSpPr/>
          <p:nvPr/>
        </p:nvSpPr>
        <p:spPr>
          <a:xfrm>
            <a:off x="3031338" y="1724022"/>
            <a:ext cx="438150" cy="238125"/>
          </a:xfrm>
          <a:custGeom>
            <a:avLst/>
            <a:gdLst>
              <a:gd name="connsiteX0" fmla="*/ 438150 w 438150"/>
              <a:gd name="connsiteY0" fmla="*/ 0 h 238125"/>
              <a:gd name="connsiteX1" fmla="*/ 0 w 438150"/>
              <a:gd name="connsiteY1" fmla="*/ 238125 h 238125"/>
            </a:gdLst>
            <a:ahLst/>
            <a:cxnLst>
              <a:cxn ang="0">
                <a:pos x="connsiteX0" y="connsiteY0"/>
              </a:cxn>
              <a:cxn ang="0">
                <a:pos x="connsiteX1" y="connsiteY1"/>
              </a:cxn>
            </a:cxnLst>
            <a:rect l="l" t="t" r="r" b="b"/>
            <a:pathLst>
              <a:path w="438150" h="238125">
                <a:moveTo>
                  <a:pt x="438150" y="0"/>
                </a:moveTo>
                <a:lnTo>
                  <a:pt x="0" y="238125"/>
                </a:lnTo>
              </a:path>
            </a:pathLst>
          </a:custGeom>
          <a:ln w="127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8" name="TextBox 17"/>
          <p:cNvSpPr txBox="1"/>
          <p:nvPr/>
        </p:nvSpPr>
        <p:spPr>
          <a:xfrm>
            <a:off x="1597386" y="4936506"/>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rPr>
              <a:t>+</a:t>
            </a:r>
            <a:endParaRPr lang="en-US" sz="1600" b="1" dirty="0">
              <a:solidFill>
                <a:srgbClr val="FFFFFF"/>
              </a:solidFill>
              <a:latin typeface="Symbol" pitchFamily="18" charset="2"/>
              <a:ea typeface="ＭＳ Ｐゴシック" charset="0"/>
              <a:cs typeface="Arial" pitchFamily="34" charset="0"/>
            </a:endParaRPr>
          </a:p>
        </p:txBody>
      </p:sp>
      <p:sp>
        <p:nvSpPr>
          <p:cNvPr id="19" name="TextBox 18"/>
          <p:cNvSpPr txBox="1"/>
          <p:nvPr/>
        </p:nvSpPr>
        <p:spPr>
          <a:xfrm>
            <a:off x="1611672" y="2298079"/>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sym typeface="Symbol"/>
              </a:rPr>
              <a:t></a:t>
            </a:r>
            <a:endParaRPr lang="en-US" sz="1600" b="1" dirty="0">
              <a:solidFill>
                <a:srgbClr val="FFFFFF"/>
              </a:solidFill>
              <a:latin typeface="Symbol" pitchFamily="18" charset="2"/>
              <a:ea typeface="ＭＳ Ｐゴシック" charset="0"/>
              <a:cs typeface="Arial" pitchFamily="34" charset="0"/>
            </a:endParaRPr>
          </a:p>
        </p:txBody>
      </p:sp>
    </p:spTree>
    <p:extLst>
      <p:ext uri="{BB962C8B-B14F-4D97-AF65-F5344CB8AC3E}">
        <p14:creationId xmlns:p14="http://schemas.microsoft.com/office/powerpoint/2010/main" val="1090435736"/>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sathish.m\Desktop\OUT\12_05_Electrophoresis_2-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 y="1313657"/>
            <a:ext cx="8547100" cy="4230687"/>
          </a:xfrm>
          <a:prstGeom prst="rect">
            <a:avLst/>
          </a:prstGeom>
          <a:noFill/>
          <a:extLst>
            <a:ext uri="{909E8E84-426E-40dd-AFC4-6F175D3DCCD1}">
              <a14:hiddenFill xmlns:a14="http://schemas.microsoft.com/office/drawing/2010/main">
                <a:solidFill>
                  <a:srgbClr val="FFFFFF"/>
                </a:solidFill>
              </a14:hiddenFill>
            </a:ext>
          </a:extLst>
        </p:spPr>
      </p:pic>
      <p:sp>
        <p:nvSpPr>
          <p:cNvPr id="9217" name="Rectangle 3"/>
          <p:cNvSpPr>
            <a:spLocks noGrp="1" noChangeArrowheads="1"/>
          </p:cNvSpPr>
          <p:nvPr>
            <p:ph type="ctrTitle" idx="4294967295"/>
          </p:nvPr>
        </p:nvSpPr>
        <p:spPr bwMode="auto">
          <a:xfrm>
            <a:off x="0"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200" dirty="0">
                <a:latin typeface="Arial" charset="0"/>
              </a:rPr>
              <a:t>Figure </a:t>
            </a:r>
            <a:r>
              <a:rPr lang="en-US" sz="1200" dirty="0" smtClean="0">
                <a:latin typeface="Arial" charset="0"/>
              </a:rPr>
              <a:t>12.5-s2</a:t>
            </a:r>
            <a:endParaRPr lang="en-US" sz="1200" dirty="0">
              <a:latin typeface="Arial" charset="0"/>
            </a:endParaRPr>
          </a:p>
        </p:txBody>
      </p:sp>
      <p:sp>
        <p:nvSpPr>
          <p:cNvPr id="11" name="TextBox 10"/>
          <p:cNvSpPr txBox="1"/>
          <p:nvPr/>
        </p:nvSpPr>
        <p:spPr>
          <a:xfrm>
            <a:off x="3432175" y="1280081"/>
            <a:ext cx="1851789" cy="861774"/>
          </a:xfrm>
          <a:prstGeom prst="rect">
            <a:avLst/>
          </a:prstGeom>
          <a:noFill/>
        </p:spPr>
        <p:txBody>
          <a:bodyPr wrap="none" rtlCol="0">
            <a:spAutoFit/>
          </a:bodyPr>
          <a:lstStyle/>
          <a:p>
            <a:pPr eaLnBrk="0" hangingPunct="0">
              <a:lnSpc>
                <a:spcPts val="2000"/>
              </a:lnSpc>
            </a:pPr>
            <a:r>
              <a:rPr lang="en-US" sz="1800" b="1" dirty="0">
                <a:solidFill>
                  <a:srgbClr val="000000"/>
                </a:solidFill>
                <a:latin typeface="Arial" pitchFamily="34" charset="0"/>
                <a:ea typeface="ＭＳ Ｐゴシック" charset="0"/>
                <a:cs typeface="Arial" pitchFamily="34" charset="0"/>
              </a:rPr>
              <a:t>Mixture of DNA</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fragments of</a:t>
            </a:r>
          </a:p>
          <a:p>
            <a:pPr eaLnBrk="0" hangingPunct="0">
              <a:lnSpc>
                <a:spcPts val="2000"/>
              </a:lnSpc>
            </a:pPr>
            <a:r>
              <a:rPr lang="en-US" sz="1800" b="1" dirty="0">
                <a:solidFill>
                  <a:srgbClr val="000000"/>
                </a:solidFill>
                <a:latin typeface="Arial" pitchFamily="34" charset="0"/>
                <a:ea typeface="ＭＳ Ｐゴシック" charset="0"/>
                <a:cs typeface="Arial" pitchFamily="34" charset="0"/>
              </a:rPr>
              <a:t>different sizes</a:t>
            </a:r>
          </a:p>
        </p:txBody>
      </p:sp>
      <p:sp>
        <p:nvSpPr>
          <p:cNvPr id="12" name="TextBox 11"/>
          <p:cNvSpPr txBox="1"/>
          <p:nvPr/>
        </p:nvSpPr>
        <p:spPr>
          <a:xfrm>
            <a:off x="328930" y="3451989"/>
            <a:ext cx="941283" cy="605294"/>
          </a:xfrm>
          <a:prstGeom prst="rect">
            <a:avLst/>
          </a:prstGeom>
          <a:noFill/>
        </p:spPr>
        <p:txBody>
          <a:bodyPr wrap="none" rtlCol="0">
            <a:spAutoFit/>
          </a:bodyPr>
          <a:lstStyle/>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Power</a:t>
            </a:r>
          </a:p>
          <a:p>
            <a:pPr algn="ctr" eaLnBrk="0" hangingPunct="0">
              <a:lnSpc>
                <a:spcPts val="2000"/>
              </a:lnSpc>
            </a:pPr>
            <a:r>
              <a:rPr lang="en-US" sz="1800" b="1" dirty="0">
                <a:solidFill>
                  <a:srgbClr val="000000"/>
                </a:solidFill>
                <a:latin typeface="Arial" pitchFamily="34" charset="0"/>
                <a:ea typeface="ＭＳ Ｐゴシック" charset="0"/>
                <a:cs typeface="Arial" pitchFamily="34" charset="0"/>
              </a:rPr>
              <a:t>source</a:t>
            </a:r>
          </a:p>
        </p:txBody>
      </p:sp>
      <p:sp>
        <p:nvSpPr>
          <p:cNvPr id="18" name="Freeform 17"/>
          <p:cNvSpPr/>
          <p:nvPr/>
        </p:nvSpPr>
        <p:spPr>
          <a:xfrm>
            <a:off x="3031338" y="1724022"/>
            <a:ext cx="438150" cy="238125"/>
          </a:xfrm>
          <a:custGeom>
            <a:avLst/>
            <a:gdLst>
              <a:gd name="connsiteX0" fmla="*/ 438150 w 438150"/>
              <a:gd name="connsiteY0" fmla="*/ 0 h 238125"/>
              <a:gd name="connsiteX1" fmla="*/ 0 w 438150"/>
              <a:gd name="connsiteY1" fmla="*/ 238125 h 238125"/>
            </a:gdLst>
            <a:ahLst/>
            <a:cxnLst>
              <a:cxn ang="0">
                <a:pos x="connsiteX0" y="connsiteY0"/>
              </a:cxn>
              <a:cxn ang="0">
                <a:pos x="connsiteX1" y="connsiteY1"/>
              </a:cxn>
            </a:cxnLst>
            <a:rect l="l" t="t" r="r" b="b"/>
            <a:pathLst>
              <a:path w="438150" h="238125">
                <a:moveTo>
                  <a:pt x="438150" y="0"/>
                </a:moveTo>
                <a:lnTo>
                  <a:pt x="0" y="238125"/>
                </a:lnTo>
              </a:path>
            </a:pathLst>
          </a:custGeom>
          <a:ln w="12700">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b="1">
              <a:solidFill>
                <a:srgbClr val="000000"/>
              </a:solidFill>
            </a:endParaRPr>
          </a:p>
        </p:txBody>
      </p:sp>
      <p:sp>
        <p:nvSpPr>
          <p:cNvPr id="17" name="TextBox 16"/>
          <p:cNvSpPr txBox="1"/>
          <p:nvPr/>
        </p:nvSpPr>
        <p:spPr>
          <a:xfrm>
            <a:off x="1597386" y="4936506"/>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rPr>
              <a:t>+</a:t>
            </a:r>
            <a:endParaRPr lang="en-US" sz="1600" b="1" dirty="0">
              <a:solidFill>
                <a:srgbClr val="FFFFFF"/>
              </a:solidFill>
              <a:latin typeface="Symbol" pitchFamily="18" charset="2"/>
              <a:ea typeface="ＭＳ Ｐゴシック" charset="0"/>
              <a:cs typeface="Arial" pitchFamily="34" charset="0"/>
            </a:endParaRPr>
          </a:p>
        </p:txBody>
      </p:sp>
      <p:sp>
        <p:nvSpPr>
          <p:cNvPr id="19" name="TextBox 18"/>
          <p:cNvSpPr txBox="1"/>
          <p:nvPr/>
        </p:nvSpPr>
        <p:spPr>
          <a:xfrm>
            <a:off x="4426310" y="4940745"/>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rPr>
              <a:t>+</a:t>
            </a:r>
            <a:endParaRPr lang="en-US" sz="1600" b="1" dirty="0">
              <a:solidFill>
                <a:srgbClr val="FFFFFF"/>
              </a:solidFill>
              <a:latin typeface="Symbol" pitchFamily="18" charset="2"/>
              <a:ea typeface="ＭＳ Ｐゴシック" charset="0"/>
              <a:cs typeface="Arial" pitchFamily="34" charset="0"/>
            </a:endParaRPr>
          </a:p>
        </p:txBody>
      </p:sp>
      <p:sp>
        <p:nvSpPr>
          <p:cNvPr id="20" name="TextBox 19"/>
          <p:cNvSpPr txBox="1"/>
          <p:nvPr/>
        </p:nvSpPr>
        <p:spPr>
          <a:xfrm>
            <a:off x="1611672" y="2298079"/>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sym typeface="Symbol"/>
              </a:rPr>
              <a:t></a:t>
            </a:r>
            <a:endParaRPr lang="en-US" sz="1600" b="1" dirty="0">
              <a:solidFill>
                <a:srgbClr val="FFFFFF"/>
              </a:solidFill>
              <a:latin typeface="Symbol" pitchFamily="18" charset="2"/>
              <a:ea typeface="ＭＳ Ｐゴシック" charset="0"/>
              <a:cs typeface="Arial" pitchFamily="34" charset="0"/>
            </a:endParaRPr>
          </a:p>
        </p:txBody>
      </p:sp>
      <p:sp>
        <p:nvSpPr>
          <p:cNvPr id="21" name="TextBox 20"/>
          <p:cNvSpPr txBox="1"/>
          <p:nvPr/>
        </p:nvSpPr>
        <p:spPr>
          <a:xfrm>
            <a:off x="4431072" y="2300777"/>
            <a:ext cx="112210" cy="205184"/>
          </a:xfrm>
          <a:prstGeom prst="rect">
            <a:avLst/>
          </a:prstGeom>
          <a:noFill/>
        </p:spPr>
        <p:txBody>
          <a:bodyPr wrap="none" lIns="0" tIns="0" rIns="0" bIns="0" rtlCol="0">
            <a:spAutoFit/>
          </a:bodyPr>
          <a:lstStyle/>
          <a:p>
            <a:pPr algn="ctr" eaLnBrk="0" hangingPunct="0">
              <a:lnSpc>
                <a:spcPts val="1600"/>
              </a:lnSpc>
            </a:pPr>
            <a:r>
              <a:rPr lang="en-US" sz="1600" b="1" dirty="0" smtClean="0">
                <a:solidFill>
                  <a:srgbClr val="FFFFFF"/>
                </a:solidFill>
                <a:latin typeface="Symbol" pitchFamily="18" charset="2"/>
                <a:ea typeface="ＭＳ Ｐゴシック" charset="0"/>
                <a:cs typeface="Arial" pitchFamily="34" charset="0"/>
                <a:sym typeface="Symbol"/>
              </a:rPr>
              <a:t></a:t>
            </a:r>
            <a:endParaRPr lang="en-US" sz="1600" b="1" dirty="0">
              <a:solidFill>
                <a:srgbClr val="FFFFFF"/>
              </a:solidFill>
              <a:latin typeface="Symbol" pitchFamily="18" charset="2"/>
              <a:ea typeface="ＭＳ Ｐゴシック" charset="0"/>
              <a:cs typeface="Arial" pitchFamily="34" charset="0"/>
            </a:endParaRPr>
          </a:p>
        </p:txBody>
      </p:sp>
    </p:spTree>
    <p:extLst>
      <p:ext uri="{BB962C8B-B14F-4D97-AF65-F5344CB8AC3E}">
        <p14:creationId xmlns:p14="http://schemas.microsoft.com/office/powerpoint/2010/main" val="2599261560"/>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GAMESHOW" val="False"/>
  <p:tag name="PPTVERSION" val="XP"/>
</p:tagLst>
</file>

<file path=ppt/theme/theme1.xml><?xml version="1.0" encoding="utf-8"?>
<a:theme xmlns:a="http://schemas.openxmlformats.org/drawingml/2006/main" name="CampbellEB6_Lecture_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Times New Roman"/>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ampbellEB6_Lecture_Design" id="{B6DE6437-4D3C-4EDA-98E9-FA36A5B6B78F}" vid="{61AD6984-E196-4B60-B50C-5CFEAA8E5D4E}"/>
    </a:ext>
  </a:extLst>
</a:theme>
</file>

<file path=ppt/theme/theme10.xml><?xml version="1.0" encoding="utf-8"?>
<a:theme xmlns:a="http://schemas.openxmlformats.org/drawingml/2006/main" name="1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9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60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CampbellEB6_Lecture_Design</Template>
  <TotalTime>7433</TotalTime>
  <Words>38064</Words>
  <Application>Microsoft Macintosh PowerPoint</Application>
  <PresentationFormat>On-screen Show (4:3)</PresentationFormat>
  <Paragraphs>1763</Paragraphs>
  <Slides>158</Slides>
  <Notes>140</Notes>
  <HiddenSlides>0</HiddenSlides>
  <MMClips>4</MMClips>
  <ScaleCrop>false</ScaleCrop>
  <HeadingPairs>
    <vt:vector size="4" baseType="variant">
      <vt:variant>
        <vt:lpstr>Theme</vt:lpstr>
      </vt:variant>
      <vt:variant>
        <vt:i4>54</vt:i4>
      </vt:variant>
      <vt:variant>
        <vt:lpstr>Slide Titles</vt:lpstr>
      </vt:variant>
      <vt:variant>
        <vt:i4>158</vt:i4>
      </vt:variant>
    </vt:vector>
  </HeadingPairs>
  <TitlesOfParts>
    <vt:vector size="212" baseType="lpstr">
      <vt:lpstr>CampbellEB6_Lecture_Design</vt:lpstr>
      <vt:lpstr>7_Blank</vt:lpstr>
      <vt:lpstr>8_Blank</vt:lpstr>
      <vt:lpstr>9_Blank</vt:lpstr>
      <vt:lpstr>10_Blank</vt:lpstr>
      <vt:lpstr>11_Blank</vt:lpstr>
      <vt:lpstr>12_Blank</vt:lpstr>
      <vt:lpstr>13_Blank</vt:lpstr>
      <vt:lpstr>14_Blank</vt:lpstr>
      <vt:lpstr>15_Blank</vt:lpstr>
      <vt:lpstr>16_Blank</vt:lpstr>
      <vt:lpstr>17_Blank</vt:lpstr>
      <vt:lpstr>18_Blank</vt:lpstr>
      <vt:lpstr>19_Blank</vt:lpstr>
      <vt:lpstr>20_Blank</vt:lpstr>
      <vt:lpstr>21_Blank</vt:lpstr>
      <vt:lpstr>22_Blank</vt:lpstr>
      <vt:lpstr>23_Blank</vt:lpstr>
      <vt:lpstr>24_Blank</vt:lpstr>
      <vt:lpstr>25_Blank</vt:lpstr>
      <vt:lpstr>26_Blank</vt:lpstr>
      <vt:lpstr>27_Blank</vt:lpstr>
      <vt:lpstr>28_Blank</vt:lpstr>
      <vt:lpstr>29_Blank</vt:lpstr>
      <vt:lpstr>30_Blank</vt:lpstr>
      <vt:lpstr>31_Blank</vt:lpstr>
      <vt:lpstr>32_Blank</vt:lpstr>
      <vt:lpstr>33_Blank</vt:lpstr>
      <vt:lpstr>34_Blank</vt:lpstr>
      <vt:lpstr>35_Blank</vt:lpstr>
      <vt:lpstr>36_Blank</vt:lpstr>
      <vt:lpstr>37_Blank</vt:lpstr>
      <vt:lpstr>38_Blank</vt:lpstr>
      <vt:lpstr>39_Blank</vt:lpstr>
      <vt:lpstr>40_Blank</vt:lpstr>
      <vt:lpstr>41_Blank</vt:lpstr>
      <vt:lpstr>42_Blank</vt:lpstr>
      <vt:lpstr>43_Blank</vt:lpstr>
      <vt:lpstr>44_Blank</vt:lpstr>
      <vt:lpstr>45_Blank</vt:lpstr>
      <vt:lpstr>46_Blank</vt:lpstr>
      <vt:lpstr>47_Blank</vt:lpstr>
      <vt:lpstr>48_Blank</vt:lpstr>
      <vt:lpstr>49_Blank</vt:lpstr>
      <vt:lpstr>50_Blank</vt:lpstr>
      <vt:lpstr>51_Blank</vt:lpstr>
      <vt:lpstr>52_Blank</vt:lpstr>
      <vt:lpstr>53_Blank</vt:lpstr>
      <vt:lpstr>54_Blank</vt:lpstr>
      <vt:lpstr>55_Blank</vt:lpstr>
      <vt:lpstr>56_Blank</vt:lpstr>
      <vt:lpstr>57_Blank</vt:lpstr>
      <vt:lpstr>58_Blank</vt:lpstr>
      <vt:lpstr>60_Blank</vt:lpstr>
      <vt:lpstr>Figure 11.16</vt:lpstr>
      <vt:lpstr>Figure 11.17</vt:lpstr>
      <vt:lpstr>Ch12 pdf DNA Technology</vt:lpstr>
      <vt:lpstr>PowerPoint Presentation</vt:lpstr>
      <vt:lpstr>Early Genetic Manipulation</vt:lpstr>
      <vt:lpstr>Biotechnology</vt:lpstr>
      <vt:lpstr>Genetic Engineering</vt:lpstr>
      <vt:lpstr>Genetic Engineering</vt:lpstr>
      <vt:lpstr>Genetic Engineering</vt:lpstr>
      <vt:lpstr>Glowing fish produced by transferring a gene for a fluorescent protein from jellyfish </vt:lpstr>
      <vt:lpstr>Genetically Modified Fish</vt:lpstr>
      <vt:lpstr>Reporter Genes</vt:lpstr>
      <vt:lpstr>Endocrine Toxin Indicator</vt:lpstr>
      <vt:lpstr>Genetically Modified Fish</vt:lpstr>
      <vt:lpstr>Glow Cats in class Exercise</vt:lpstr>
      <vt:lpstr>Recombinant DNA Techniques</vt:lpstr>
      <vt:lpstr>Figure 12.2</vt:lpstr>
      <vt:lpstr>Recombinant DNA Techniques</vt:lpstr>
      <vt:lpstr>How to Clone a Gene</vt:lpstr>
      <vt:lpstr>Animation: Cloning a Gene</vt:lpstr>
      <vt:lpstr>Figure 12.3-1</vt:lpstr>
      <vt:lpstr>Figure 12.3-2</vt:lpstr>
      <vt:lpstr>Cutting and Pasting DNA with Restriction Enzymes</vt:lpstr>
      <vt:lpstr>Cutting and Pasting DNA with Restriction Enzymes</vt:lpstr>
      <vt:lpstr>Animation: Restriction Enzymes</vt:lpstr>
      <vt:lpstr>Figure 12.4-s1</vt:lpstr>
      <vt:lpstr>Figure 12.4-s2</vt:lpstr>
      <vt:lpstr>Figure 12.4-s3</vt:lpstr>
      <vt:lpstr>What if you added GFP to the bacterial plasmid? </vt:lpstr>
      <vt:lpstr>Stopped here on 11.13.18</vt:lpstr>
      <vt:lpstr>Figure 12.7</vt:lpstr>
      <vt:lpstr>Pharmaceutical Applications</vt:lpstr>
      <vt:lpstr>Figure 12.6</vt:lpstr>
      <vt:lpstr>Pharmaceutical Applications</vt:lpstr>
      <vt:lpstr>Pharmaceutical Applications</vt:lpstr>
      <vt:lpstr>Beyond Bacteria</vt:lpstr>
      <vt:lpstr>Pharmaceutical Applications</vt:lpstr>
      <vt:lpstr>Figure 12.8</vt:lpstr>
      <vt:lpstr>Genetically Modified Organisms in Agriculture</vt:lpstr>
      <vt:lpstr>Genetically Modified Organisms in Agriculture</vt:lpstr>
      <vt:lpstr>Figure 12.9</vt:lpstr>
      <vt:lpstr>Genetically Modified Organisms in Agriculture</vt:lpstr>
      <vt:lpstr>Figure 12.10</vt:lpstr>
      <vt:lpstr>Genetically Modified Organisms in Agriculture</vt:lpstr>
      <vt:lpstr>Genetically Modified Organisms in Agriculture</vt:lpstr>
      <vt:lpstr>PowerPoint Presentation</vt:lpstr>
      <vt:lpstr>Human Gene Therapy</vt:lpstr>
      <vt:lpstr>Figure 12.11-1</vt:lpstr>
      <vt:lpstr>Figure 12.11-2</vt:lpstr>
      <vt:lpstr>Human Gene Therapy</vt:lpstr>
      <vt:lpstr>Human Gene Therapy</vt:lpstr>
      <vt:lpstr>Human Gene Therapy</vt:lpstr>
      <vt:lpstr>stopped here on 11/15</vt:lpstr>
      <vt:lpstr>CRISPR-CAS9</vt:lpstr>
      <vt:lpstr>RadioLab Part 2</vt:lpstr>
      <vt:lpstr>DNA Profiling and Forensic Science</vt:lpstr>
      <vt:lpstr>Figure 12.12</vt:lpstr>
      <vt:lpstr>DNA Profiling Techniques  The Polymerase Chain Reaction (PCR)</vt:lpstr>
      <vt:lpstr>The Polymerase Chain Reaction (PCR)</vt:lpstr>
      <vt:lpstr>Figure 12.13</vt:lpstr>
      <vt:lpstr>The Polymerase Chain Reaction (PCR)</vt:lpstr>
      <vt:lpstr>The Polymerase Chain Reaction (PCR)</vt:lpstr>
      <vt:lpstr>Gel Electrophoresis</vt:lpstr>
      <vt:lpstr>Figure 12.5-s1</vt:lpstr>
      <vt:lpstr>Figure 12.5-s2</vt:lpstr>
      <vt:lpstr>Figure 12.5-s3</vt:lpstr>
      <vt:lpstr>Short Tandem Repeat (STR) Analysis</vt:lpstr>
      <vt:lpstr>Short Tandem Repeat (STR) Analysis</vt:lpstr>
      <vt:lpstr>Short Tandem Repeat (STR) Analysis</vt:lpstr>
      <vt:lpstr>Figure 12.14</vt:lpstr>
      <vt:lpstr>Short Tandem Repeat (STR) Analysis</vt:lpstr>
      <vt:lpstr>Figure 12.15</vt:lpstr>
      <vt:lpstr>Short Tandem Repeat (STR) Analysis</vt:lpstr>
      <vt:lpstr>Short Tandem Repeat (STR) Analysis</vt:lpstr>
      <vt:lpstr>Figure 12.16</vt:lpstr>
      <vt:lpstr>Short Tandem Repeat (STR) Analysis</vt:lpstr>
      <vt:lpstr>Bioinformatics</vt:lpstr>
      <vt:lpstr>DNA Sequencing</vt:lpstr>
      <vt:lpstr>Figure 12.18</vt:lpstr>
      <vt:lpstr>Genomics</vt:lpstr>
      <vt:lpstr>Table 12.1-1</vt:lpstr>
      <vt:lpstr>Table 12.1-2</vt:lpstr>
      <vt:lpstr>Genomics</vt:lpstr>
      <vt:lpstr>Genomics</vt:lpstr>
      <vt:lpstr>Genome-Mapping Techniques</vt:lpstr>
      <vt:lpstr>Figure 12.19-s1</vt:lpstr>
      <vt:lpstr>Figure 12.19-s2</vt:lpstr>
      <vt:lpstr>Figure 12.19-s3</vt:lpstr>
      <vt:lpstr>Figure 12.19-1</vt:lpstr>
      <vt:lpstr>Genome-Mapping Techniques</vt:lpstr>
      <vt:lpstr>Genome-Mapping Techniques</vt:lpstr>
      <vt:lpstr>Start Here on 11/27</vt:lpstr>
      <vt:lpstr>PowerPoint Presentation</vt:lpstr>
      <vt:lpstr>Flip Class - Questions</vt:lpstr>
      <vt:lpstr>DNA Profiling</vt:lpstr>
      <vt:lpstr>PCR - amplify</vt:lpstr>
      <vt:lpstr>Gel Electrophoresis</vt:lpstr>
      <vt:lpstr>Figure 12.5-s1</vt:lpstr>
      <vt:lpstr>Figure 12.5-s2</vt:lpstr>
      <vt:lpstr>Figure 12.5-s3</vt:lpstr>
      <vt:lpstr>Figure 12.14</vt:lpstr>
      <vt:lpstr>Figure 12.15</vt:lpstr>
      <vt:lpstr>The Human Genome</vt:lpstr>
      <vt:lpstr>The Human Genome</vt:lpstr>
      <vt:lpstr>The Human Genome</vt:lpstr>
      <vt:lpstr>The Human Genome</vt:lpstr>
      <vt:lpstr>The Human Genome</vt:lpstr>
      <vt:lpstr>The Human Genome</vt:lpstr>
      <vt:lpstr>The Human Genome</vt:lpstr>
      <vt:lpstr>The Human Genome</vt:lpstr>
      <vt:lpstr>Figure 12.20</vt:lpstr>
      <vt:lpstr>The Human Genome</vt:lpstr>
      <vt:lpstr>The Process of Science: Did Nic have a deadly gene?</vt:lpstr>
      <vt:lpstr>The Process of Science: Did Nic have a deadly gene?</vt:lpstr>
      <vt:lpstr>The Process of Science: Did Nic have a deadly gene?</vt:lpstr>
      <vt:lpstr>The Process of Science: Did Nic have a deadly gene?</vt:lpstr>
      <vt:lpstr>Ethical Questions Raised by Human DNA Technologies: CRISPR </vt:lpstr>
      <vt:lpstr>stopped here on 11/27/18</vt:lpstr>
      <vt:lpstr>Applied Genomics</vt:lpstr>
      <vt:lpstr>Figure 12.22</vt:lpstr>
      <vt:lpstr>Applied Genomics</vt:lpstr>
      <vt:lpstr>Applied Genomics</vt:lpstr>
      <vt:lpstr>Interconnections within Systems: Systems Biology</vt:lpstr>
      <vt:lpstr>Interconnections within Systems: Systems Biology</vt:lpstr>
      <vt:lpstr>Interconnections within Systems: Systems Biology</vt:lpstr>
      <vt:lpstr>Interconnections within Systems: Systems Biology</vt:lpstr>
      <vt:lpstr>Interconnections within Systems: Systems Biology</vt:lpstr>
      <vt:lpstr>Interconnections within Systems: Systems Biology</vt:lpstr>
      <vt:lpstr>Safety and Ethical Issues</vt:lpstr>
      <vt:lpstr>Safety and Ethical Issues</vt:lpstr>
      <vt:lpstr>Figure 12.24</vt:lpstr>
      <vt:lpstr>The Controversy over Genetically Modified Foods</vt:lpstr>
      <vt:lpstr>Figure 12.25</vt:lpstr>
      <vt:lpstr>The Controversy over Genetically Modified Foods</vt:lpstr>
      <vt:lpstr>The Controversy over Genetically Modified Foods</vt:lpstr>
      <vt:lpstr>The Controversy over Genetically Modified Foods</vt:lpstr>
      <vt:lpstr>Do we eat DNA regularly?</vt:lpstr>
      <vt:lpstr>Round Up Ready Soy</vt:lpstr>
      <vt:lpstr>PowerPoint Presentation</vt:lpstr>
      <vt:lpstr>The Controversy over Genetically Modified Foods</vt:lpstr>
      <vt:lpstr>The Controversy over Genetically Modified Foods</vt:lpstr>
      <vt:lpstr>Ethical Questions Raised by Human DNA Technologies</vt:lpstr>
      <vt:lpstr>Ethical Questions Raised by Human DNA Technologies</vt:lpstr>
      <vt:lpstr>Ethical Questions Raised by Human DNA Technologies</vt:lpstr>
      <vt:lpstr>Figure 12.27</vt:lpstr>
      <vt:lpstr>Ethical Questions Raised by Human DNA Technologies</vt:lpstr>
      <vt:lpstr>Figure 12.26</vt:lpstr>
      <vt:lpstr>Ethical Questions Raised by DNA Technology</vt:lpstr>
      <vt:lpstr>Ethical Questions Raised by DNA Technology</vt:lpstr>
      <vt:lpstr>Evolution Connection: The Y Chromosome as a Window on History</vt:lpstr>
      <vt:lpstr>Evolution Connection: The Y Chromosome as a Window on History</vt:lpstr>
      <vt:lpstr>Figure 12.28</vt:lpstr>
      <vt:lpstr>Figure 12.29</vt:lpstr>
      <vt:lpstr>Figure 12.UN01</vt:lpstr>
      <vt:lpstr>Figure 12.UN02</vt:lpstr>
      <vt:lpstr>Figure 12.UN02a</vt:lpstr>
      <vt:lpstr>Figure 12.UN02b</vt:lpstr>
      <vt:lpstr>Figure 12.UN03</vt:lpstr>
    </vt:vector>
  </TitlesOfParts>
  <Company>Pearson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Christopher Delgado</dc:creator>
  <cp:lastModifiedBy>Sandra Namoff</cp:lastModifiedBy>
  <cp:revision>1139</cp:revision>
  <cp:lastPrinted>2005-04-01T00:26:31Z</cp:lastPrinted>
  <dcterms:created xsi:type="dcterms:W3CDTF">2014-10-18T14:02:31Z</dcterms:created>
  <dcterms:modified xsi:type="dcterms:W3CDTF">2018-11-28T01:14:33Z</dcterms:modified>
</cp:coreProperties>
</file>