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8"/>
  </p:notesMasterIdLst>
  <p:sldIdLst>
    <p:sldId id="358" r:id="rId2"/>
    <p:sldId id="359" r:id="rId3"/>
    <p:sldId id="565" r:id="rId4"/>
    <p:sldId id="360" r:id="rId5"/>
    <p:sldId id="361" r:id="rId6"/>
    <p:sldId id="362" r:id="rId7"/>
    <p:sldId id="363" r:id="rId8"/>
    <p:sldId id="364" r:id="rId9"/>
    <p:sldId id="365" r:id="rId10"/>
    <p:sldId id="366" r:id="rId11"/>
    <p:sldId id="545" r:id="rId12"/>
    <p:sldId id="547" r:id="rId13"/>
    <p:sldId id="549" r:id="rId14"/>
    <p:sldId id="548" r:id="rId15"/>
    <p:sldId id="368" r:id="rId16"/>
    <p:sldId id="550" r:id="rId17"/>
    <p:sldId id="544" r:id="rId18"/>
    <p:sldId id="546" r:id="rId19"/>
    <p:sldId id="559" r:id="rId20"/>
    <p:sldId id="553" r:id="rId21"/>
    <p:sldId id="554" r:id="rId22"/>
    <p:sldId id="555" r:id="rId23"/>
    <p:sldId id="556" r:id="rId24"/>
    <p:sldId id="558" r:id="rId25"/>
    <p:sldId id="369" r:id="rId26"/>
    <p:sldId id="552" r:id="rId27"/>
    <p:sldId id="543" r:id="rId28"/>
    <p:sldId id="377" r:id="rId29"/>
    <p:sldId id="588" r:id="rId30"/>
    <p:sldId id="596" r:id="rId31"/>
    <p:sldId id="594" r:id="rId32"/>
    <p:sldId id="595" r:id="rId33"/>
    <p:sldId id="378" r:id="rId34"/>
    <p:sldId id="561" r:id="rId35"/>
    <p:sldId id="379" r:id="rId36"/>
    <p:sldId id="382" r:id="rId37"/>
    <p:sldId id="383" r:id="rId38"/>
    <p:sldId id="385" r:id="rId39"/>
    <p:sldId id="568" r:id="rId40"/>
    <p:sldId id="391" r:id="rId41"/>
    <p:sldId id="566" r:id="rId42"/>
    <p:sldId id="392" r:id="rId43"/>
    <p:sldId id="563" r:id="rId44"/>
    <p:sldId id="393" r:id="rId45"/>
    <p:sldId id="394" r:id="rId46"/>
    <p:sldId id="397" r:id="rId47"/>
    <p:sldId id="398" r:id="rId48"/>
    <p:sldId id="402" r:id="rId49"/>
    <p:sldId id="403" r:id="rId50"/>
    <p:sldId id="564" r:id="rId51"/>
    <p:sldId id="404" r:id="rId52"/>
    <p:sldId id="405" r:id="rId53"/>
    <p:sldId id="567" r:id="rId54"/>
    <p:sldId id="406" r:id="rId55"/>
    <p:sldId id="407" r:id="rId56"/>
    <p:sldId id="408" r:id="rId57"/>
    <p:sldId id="409" r:id="rId58"/>
    <p:sldId id="410" r:id="rId59"/>
    <p:sldId id="411" r:id="rId60"/>
    <p:sldId id="413" r:id="rId61"/>
    <p:sldId id="570" r:id="rId62"/>
    <p:sldId id="571" r:id="rId63"/>
    <p:sldId id="572" r:id="rId64"/>
    <p:sldId id="573" r:id="rId65"/>
    <p:sldId id="574" r:id="rId66"/>
    <p:sldId id="575" r:id="rId67"/>
    <p:sldId id="414" r:id="rId68"/>
    <p:sldId id="415" r:id="rId69"/>
    <p:sldId id="416" r:id="rId70"/>
    <p:sldId id="562" r:id="rId71"/>
    <p:sldId id="417" r:id="rId72"/>
    <p:sldId id="418" r:id="rId73"/>
    <p:sldId id="582" r:id="rId74"/>
    <p:sldId id="419" r:id="rId75"/>
    <p:sldId id="420" r:id="rId76"/>
    <p:sldId id="581" r:id="rId77"/>
    <p:sldId id="591" r:id="rId78"/>
    <p:sldId id="584" r:id="rId79"/>
    <p:sldId id="422" r:id="rId80"/>
    <p:sldId id="424" r:id="rId81"/>
    <p:sldId id="426" r:id="rId82"/>
    <p:sldId id="427" r:id="rId83"/>
    <p:sldId id="428" r:id="rId84"/>
    <p:sldId id="590" r:id="rId85"/>
    <p:sldId id="429" r:id="rId86"/>
    <p:sldId id="430" r:id="rId87"/>
    <p:sldId id="597" r:id="rId88"/>
    <p:sldId id="592" r:id="rId89"/>
    <p:sldId id="431" r:id="rId90"/>
    <p:sldId id="432" r:id="rId91"/>
    <p:sldId id="433" r:id="rId92"/>
    <p:sldId id="434" r:id="rId93"/>
    <p:sldId id="585" r:id="rId94"/>
    <p:sldId id="569" r:id="rId95"/>
    <p:sldId id="593" r:id="rId96"/>
    <p:sldId id="437" r:id="rId97"/>
    <p:sldId id="576" r:id="rId98"/>
    <p:sldId id="439" r:id="rId99"/>
    <p:sldId id="441" r:id="rId100"/>
    <p:sldId id="442" r:id="rId101"/>
    <p:sldId id="577" r:id="rId102"/>
    <p:sldId id="589" r:id="rId103"/>
    <p:sldId id="443" r:id="rId104"/>
    <p:sldId id="444" r:id="rId105"/>
    <p:sldId id="445" r:id="rId106"/>
    <p:sldId id="446" r:id="rId107"/>
    <p:sldId id="447" r:id="rId108"/>
    <p:sldId id="448" r:id="rId109"/>
    <p:sldId id="449" r:id="rId110"/>
    <p:sldId id="450" r:id="rId111"/>
    <p:sldId id="451" r:id="rId112"/>
    <p:sldId id="453" r:id="rId113"/>
    <p:sldId id="454" r:id="rId114"/>
    <p:sldId id="580" r:id="rId115"/>
    <p:sldId id="456" r:id="rId116"/>
    <p:sldId id="457" r:id="rId117"/>
    <p:sldId id="579" r:id="rId118"/>
    <p:sldId id="458" r:id="rId119"/>
    <p:sldId id="459" r:id="rId120"/>
    <p:sldId id="460" r:id="rId121"/>
    <p:sldId id="461" r:id="rId122"/>
    <p:sldId id="462" r:id="rId123"/>
    <p:sldId id="463" r:id="rId124"/>
    <p:sldId id="464" r:id="rId125"/>
    <p:sldId id="465" r:id="rId126"/>
    <p:sldId id="466" r:id="rId127"/>
    <p:sldId id="467" r:id="rId128"/>
    <p:sldId id="468" r:id="rId129"/>
    <p:sldId id="469" r:id="rId130"/>
    <p:sldId id="586" r:id="rId131"/>
    <p:sldId id="587" r:id="rId132"/>
    <p:sldId id="470" r:id="rId133"/>
    <p:sldId id="471" r:id="rId134"/>
    <p:sldId id="472" r:id="rId135"/>
    <p:sldId id="473" r:id="rId136"/>
    <p:sldId id="474" r:id="rId137"/>
    <p:sldId id="475" r:id="rId138"/>
    <p:sldId id="476" r:id="rId139"/>
    <p:sldId id="477" r:id="rId140"/>
    <p:sldId id="479" r:id="rId141"/>
    <p:sldId id="578" r:id="rId142"/>
    <p:sldId id="480" r:id="rId143"/>
    <p:sldId id="511" r:id="rId144"/>
    <p:sldId id="512" r:id="rId145"/>
    <p:sldId id="540" r:id="rId146"/>
    <p:sldId id="541" r:id="rId1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45" autoAdjust="0"/>
  </p:normalViewPr>
  <p:slideViewPr>
    <p:cSldViewPr>
      <p:cViewPr>
        <p:scale>
          <a:sx n="65" d="100"/>
          <a:sy n="65" d="100"/>
        </p:scale>
        <p:origin x="-1488"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notesMaster" Target="notesMasters/notesMaster1.xml"/><Relationship Id="rId14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E68573-529E-4842-8E51-0A0644E8BC6E}" type="datetimeFigureOut">
              <a:rPr lang="en-US" smtClean="0"/>
              <a:t>10/11/18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4DB457-4F36-4E45-8EE4-1F3867CD52FB}" type="slidenum">
              <a:rPr lang="en-US" smtClean="0"/>
              <a:t>‹#›</a:t>
            </a:fld>
            <a:endParaRPr lang="en-US"/>
          </a:p>
        </p:txBody>
      </p:sp>
    </p:spTree>
    <p:extLst>
      <p:ext uri="{BB962C8B-B14F-4D97-AF65-F5344CB8AC3E}">
        <p14:creationId xmlns:p14="http://schemas.microsoft.com/office/powerpoint/2010/main" val="3270777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41A4DA3-77E7-594D-A6B4-57F9E7F36EE0}" type="slidenum">
              <a:rPr lang="en-US" sz="1200"/>
              <a:pPr algn="r" defTabSz="914320" eaLnBrk="0" hangingPunct="0"/>
              <a:t>5</a:t>
            </a:fld>
            <a:endParaRPr lang="en-US" sz="1200" dirty="0"/>
          </a:p>
        </p:txBody>
      </p:sp>
      <p:sp>
        <p:nvSpPr>
          <p:cNvPr id="2150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eaLnBrk="1" hangingPunct="1"/>
            <a:endParaRPr lang="en-US" dirty="0" smtClean="0">
              <a:latin typeface="Times New Roman" pitchFamily="-108" charset="0"/>
            </a:endParaRPr>
          </a:p>
        </p:txBody>
      </p:sp>
    </p:spTree>
    <p:extLst>
      <p:ext uri="{BB962C8B-B14F-4D97-AF65-F5344CB8AC3E}">
        <p14:creationId xmlns:p14="http://schemas.microsoft.com/office/powerpoint/2010/main" val="3044962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3622279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124</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10.19-s5 A summary of transcription and translation (step 5)</a:t>
            </a:r>
            <a:endParaRPr lang="en-US" dirty="0">
              <a:latin typeface="Arial" pitchFamily="34" charset="0"/>
              <a:cs typeface="Arial" pitchFamily="34" charset="0"/>
            </a:endParaRPr>
          </a:p>
        </p:txBody>
      </p:sp>
    </p:spTree>
    <p:extLst>
      <p:ext uri="{BB962C8B-B14F-4D97-AF65-F5344CB8AC3E}">
        <p14:creationId xmlns:p14="http://schemas.microsoft.com/office/powerpoint/2010/main" val="29180121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125</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10.19-s6 A summary of transcription and translation (step 6)</a:t>
            </a:r>
            <a:endParaRPr lang="en-US" dirty="0">
              <a:latin typeface="Arial" pitchFamily="34" charset="0"/>
              <a:cs typeface="Arial" pitchFamily="34" charset="0"/>
            </a:endParaRPr>
          </a:p>
        </p:txBody>
      </p:sp>
    </p:spTree>
    <p:extLst>
      <p:ext uri="{BB962C8B-B14F-4D97-AF65-F5344CB8AC3E}">
        <p14:creationId xmlns:p14="http://schemas.microsoft.com/office/powerpoint/2010/main" val="1755605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97FDC0D9-47B4-094A-BF60-D992CDA034D1}" type="slidenum">
              <a:rPr lang="en-US" sz="1200"/>
              <a:pPr algn="r" defTabSz="914320" eaLnBrk="0" hangingPunct="0"/>
              <a:t>126</a:t>
            </a:fld>
            <a:endParaRPr lang="en-US" sz="1200" dirty="0"/>
          </a:p>
        </p:txBody>
      </p:sp>
      <p:sp>
        <p:nvSpPr>
          <p:cNvPr id="181251" name="Rectangle 2"/>
          <p:cNvSpPr>
            <a:spLocks noGrp="1" noRot="1" noChangeAspect="1" noChangeArrowheads="1"/>
          </p:cNvSpPr>
          <p:nvPr>
            <p:ph type="sldImg"/>
          </p:nvPr>
        </p:nvSpPr>
        <p:spPr bwMode="auto">
          <a:xfrm>
            <a:off x="744029" y="685494"/>
            <a:ext cx="5369943" cy="3429000"/>
          </a:xfrm>
          <a:prstGeom prst="rect">
            <a:avLst/>
          </a:prstGeom>
          <a:solidFill>
            <a:srgbClr val="FFFFFF"/>
          </a:solidFill>
          <a:ln>
            <a:solidFill>
              <a:srgbClr val="000000"/>
            </a:solidFill>
            <a:miter lim="800000"/>
            <a:headEnd/>
            <a:tailEnd/>
          </a:ln>
        </p:spPr>
      </p:sp>
      <p:sp>
        <p:nvSpPr>
          <p:cNvPr id="18125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8441775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97FDC0D9-47B4-094A-BF60-D992CDA034D1}" type="slidenum">
              <a:rPr lang="en-US" sz="1200"/>
              <a:pPr algn="r" defTabSz="914320" eaLnBrk="0" hangingPunct="0"/>
              <a:t>127</a:t>
            </a:fld>
            <a:endParaRPr lang="en-US" sz="1200" dirty="0"/>
          </a:p>
        </p:txBody>
      </p:sp>
      <p:sp>
        <p:nvSpPr>
          <p:cNvPr id="18125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786682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BCB38F79-9F79-AA43-9996-1139C418CBCC}" type="slidenum">
              <a:rPr lang="en-US" sz="1200"/>
              <a:pPr algn="r" defTabSz="914320" eaLnBrk="0" hangingPunct="0"/>
              <a:t>128</a:t>
            </a:fld>
            <a:endParaRPr lang="en-US" sz="1200" dirty="0"/>
          </a:p>
        </p:txBody>
      </p:sp>
      <p:sp>
        <p:nvSpPr>
          <p:cNvPr id="19763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6"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1273298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129</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10.20 The molecular basis of sickle-cell disease</a:t>
            </a:r>
            <a:endParaRPr lang="en-US" dirty="0">
              <a:latin typeface="Arial" pitchFamily="34" charset="0"/>
              <a:cs typeface="Arial" pitchFamily="34" charset="0"/>
            </a:endParaRPr>
          </a:p>
        </p:txBody>
      </p:sp>
    </p:spTree>
    <p:extLst>
      <p:ext uri="{BB962C8B-B14F-4D97-AF65-F5344CB8AC3E}">
        <p14:creationId xmlns:p14="http://schemas.microsoft.com/office/powerpoint/2010/main" val="21671427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130</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10.10 The dictionary of the genetic code, listed by RNA codons</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131</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10.20 The molecular basis of sickle-cell disease</a:t>
            </a:r>
            <a:endParaRPr lang="en-US" dirty="0">
              <a:latin typeface="Arial" pitchFamily="34" charset="0"/>
              <a:cs typeface="Arial" pitchFamily="34" charset="0"/>
            </a:endParaRPr>
          </a:p>
        </p:txBody>
      </p:sp>
    </p:spTree>
    <p:extLst>
      <p:ext uri="{BB962C8B-B14F-4D97-AF65-F5344CB8AC3E}">
        <p14:creationId xmlns:p14="http://schemas.microsoft.com/office/powerpoint/2010/main" val="21671427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8F77F0D-3C30-2444-A87B-B9B4DC312358}" type="slidenum">
              <a:rPr lang="en-US" sz="1200"/>
              <a:pPr algn="r" defTabSz="914320" eaLnBrk="0" hangingPunct="0"/>
              <a:t>132</a:t>
            </a:fld>
            <a:endParaRPr lang="en-US" sz="1200" dirty="0"/>
          </a:p>
        </p:txBody>
      </p:sp>
      <p:sp>
        <p:nvSpPr>
          <p:cNvPr id="20173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173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380751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133</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10.21 Three types of mutations and their effects</a:t>
            </a:r>
            <a:endParaRPr lang="en-US" dirty="0">
              <a:latin typeface="Arial" pitchFamily="34" charset="0"/>
              <a:cs typeface="Arial" pitchFamily="34" charset="0"/>
            </a:endParaRPr>
          </a:p>
        </p:txBody>
      </p:sp>
    </p:spTree>
    <p:extLst>
      <p:ext uri="{BB962C8B-B14F-4D97-AF65-F5344CB8AC3E}">
        <p14:creationId xmlns:p14="http://schemas.microsoft.com/office/powerpoint/2010/main" val="1916386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21</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 The chemical structure of a DNA polynucleotide</a:t>
            </a:r>
            <a:endParaRPr lang="en-US" dirty="0">
              <a:latin typeface="Times New Roman"/>
              <a:cs typeface="Times New Roman"/>
            </a:endParaRPr>
          </a:p>
        </p:txBody>
      </p:sp>
    </p:spTree>
    <p:extLst>
      <p:ext uri="{BB962C8B-B14F-4D97-AF65-F5344CB8AC3E}">
        <p14:creationId xmlns:p14="http://schemas.microsoft.com/office/powerpoint/2010/main" val="4502821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134</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10.21-1 Three types of mutations and their effects (part 1: base substitution)</a:t>
            </a:r>
            <a:endParaRPr lang="en-US" dirty="0">
              <a:latin typeface="Arial" pitchFamily="34" charset="0"/>
              <a:cs typeface="Arial" pitchFamily="34" charset="0"/>
            </a:endParaRPr>
          </a:p>
        </p:txBody>
      </p:sp>
    </p:spTree>
    <p:extLst>
      <p:ext uri="{BB962C8B-B14F-4D97-AF65-F5344CB8AC3E}">
        <p14:creationId xmlns:p14="http://schemas.microsoft.com/office/powerpoint/2010/main" val="19515757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135</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10.21-2 Three types of mutations and their effects (part 2: nucleotide deletion)</a:t>
            </a:r>
            <a:endParaRPr lang="en-US" dirty="0">
              <a:latin typeface="Arial" pitchFamily="34" charset="0"/>
              <a:cs typeface="Arial" pitchFamily="34" charset="0"/>
            </a:endParaRPr>
          </a:p>
        </p:txBody>
      </p:sp>
    </p:spTree>
    <p:extLst>
      <p:ext uri="{BB962C8B-B14F-4D97-AF65-F5344CB8AC3E}">
        <p14:creationId xmlns:p14="http://schemas.microsoft.com/office/powerpoint/2010/main" val="32249604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136</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10.21-3 Three types of mutations and their effects (part 3: nucleotide insertion)</a:t>
            </a:r>
            <a:endParaRPr lang="en-US" dirty="0">
              <a:latin typeface="Arial" pitchFamily="34" charset="0"/>
              <a:cs typeface="Arial" pitchFamily="34" charset="0"/>
            </a:endParaRPr>
          </a:p>
        </p:txBody>
      </p:sp>
    </p:spTree>
    <p:extLst>
      <p:ext uri="{BB962C8B-B14F-4D97-AF65-F5344CB8AC3E}">
        <p14:creationId xmlns:p14="http://schemas.microsoft.com/office/powerpoint/2010/main" val="36870495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8F77F0D-3C30-2444-A87B-B9B4DC312358}" type="slidenum">
              <a:rPr lang="en-US" sz="1200"/>
              <a:pPr algn="r" defTabSz="914320" eaLnBrk="0" hangingPunct="0"/>
              <a:t>137</a:t>
            </a:fld>
            <a:endParaRPr lang="en-US" sz="1200" dirty="0"/>
          </a:p>
        </p:txBody>
      </p:sp>
      <p:sp>
        <p:nvSpPr>
          <p:cNvPr id="20173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173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7055546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5D3087D7-954B-7E4F-97CA-7A4A209B1A6F}" type="slidenum">
              <a:rPr lang="en-US" sz="1200"/>
              <a:pPr algn="r" defTabSz="914320" eaLnBrk="0" hangingPunct="0"/>
              <a:t>138</a:t>
            </a:fld>
            <a:endParaRPr lang="en-US" sz="1200" dirty="0"/>
          </a:p>
        </p:txBody>
      </p:sp>
      <p:sp>
        <p:nvSpPr>
          <p:cNvPr id="21197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1621517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5D3087D7-954B-7E4F-97CA-7A4A209B1A6F}" type="slidenum">
              <a:rPr lang="en-US" sz="1200"/>
              <a:pPr algn="r" defTabSz="914320" eaLnBrk="0" hangingPunct="0"/>
              <a:t>139</a:t>
            </a:fld>
            <a:endParaRPr lang="en-US" sz="1200" dirty="0"/>
          </a:p>
        </p:txBody>
      </p:sp>
      <p:sp>
        <p:nvSpPr>
          <p:cNvPr id="21197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0971923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54B8DBA5-B630-8F4A-9551-ABA027B64C86}" type="slidenum">
              <a:rPr lang="en-US" sz="1200"/>
              <a:pPr algn="r" defTabSz="914320" eaLnBrk="0" hangingPunct="0"/>
              <a:t>140</a:t>
            </a:fld>
            <a:endParaRPr lang="en-US" sz="1200" dirty="0"/>
          </a:p>
        </p:txBody>
      </p:sp>
      <p:sp>
        <p:nvSpPr>
          <p:cNvPr id="21606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606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Students and many parents with young children expect a treatment of antibiotics for many respiratory infections, even though such infections may result from a virus. Students and society in general will benefit from a thorough explanation of the inappropriate use of antibiotics for viral infections and the risks of overuse of antibiotics leading to increased numbers of antibiotic-resistant bacteria.</a:t>
            </a:r>
          </a:p>
          <a:p>
            <a:r>
              <a:rPr lang="en-US" sz="600" dirty="0">
                <a:latin typeface="Times New Roman" charset="0"/>
              </a:rPr>
              <a:t>2. The success of modern medicine has perhaps led to overconfidence in our ability to treat disease. Students often do not understand that there are few successful treatments for viral infections. Instead, the best defense against viruses is prevention by reducing the chances of contacting the virus and the use of vaccines. </a:t>
            </a:r>
          </a:p>
          <a:p>
            <a:r>
              <a:rPr lang="en-US" sz="600" dirty="0">
                <a:latin typeface="Times New Roman" charset="0"/>
              </a:rPr>
              <a:t>3. Many misconceptions about AIDS exist. An excellent resource to learn more about HIV and AIDS can be found at the Centers for Disease Control and Prevention website at http://www.cdc.gov/hiv/.</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Students (and instructors) might enjoy thinking of a prophage as a smudge mark on the master copy of a class handout. The smudge is replicated every time the original is copied!</a:t>
            </a:r>
          </a:p>
          <a:p>
            <a:r>
              <a:rPr lang="en-US" sz="600" dirty="0">
                <a:latin typeface="Times New Roman" charset="0"/>
              </a:rPr>
              <a:t>2. A phage functions like a needle and syringe, injecting a drug. The needle and syringe are analogous to the protein components of the phage. The drug to be injected is analogous to the phage DNA.</a:t>
            </a:r>
          </a:p>
          <a:p>
            <a:r>
              <a:rPr lang="en-US" sz="600" dirty="0">
                <a:latin typeface="Times New Roman" charset="0"/>
              </a:rPr>
              <a:t>3. Viruses can spread throughout a plant by moving through plasmodesmata (not specifically discussed in this chapter). This is like smoke spreading throughout a building by moving through air ducts or open doors between parts of a building.</a:t>
            </a:r>
          </a:p>
          <a:p>
            <a:r>
              <a:rPr lang="en-US" sz="600" dirty="0">
                <a:latin typeface="Times New Roman" charset="0"/>
              </a:rPr>
              <a:t>4. There is an interesting relationship between the speed at which a virus kills or debilitates a host and the extent to which it spreads from one organism to another. This is something to consider for a class discussion. Compare two viral infections. Infection A multiplies within the host, is spread by the host to other people through casual contact, but does not cause its lethal symptoms until 5–10 years after infection. Virus B kills the host within 1–2 days of infection, is easily transmitted, and causes severe symptoms within hours of contact. Which virus is likely to spread the fastest through the human population on Earth? Which might be considered the most dangerous to humans?</a:t>
            </a:r>
          </a:p>
          <a:p>
            <a:r>
              <a:rPr lang="en-US" sz="600" dirty="0">
                <a:latin typeface="Times New Roman" charset="0"/>
              </a:rPr>
              <a:t>5. Students often do not understand the disproportionate distribution of HIV infections and AIDS in our world. Consider an Internet assignment, asking students to identify the regions of the world most affected by HIV-AIDS. The Centers for Disease Control and Prevention has extensive information about AIDS at www.cdd.gov/hiv/.</a:t>
            </a:r>
          </a:p>
          <a:p>
            <a:r>
              <a:rPr lang="en-US" sz="600" b="1" dirty="0">
                <a:latin typeface="Times New Roman" charset="0"/>
              </a:rPr>
              <a:t>Active Lecture Tips</a:t>
            </a:r>
            <a:endParaRPr lang="en-US" sz="600" dirty="0">
              <a:latin typeface="Times New Roman" charset="0"/>
            </a:endParaRPr>
          </a:p>
          <a:p>
            <a:r>
              <a:rPr lang="en-US" sz="600" dirty="0">
                <a:latin typeface="Times New Roman" charset="0"/>
              </a:rPr>
              <a:t>1. See the Activity </a:t>
            </a:r>
            <a:r>
              <a:rPr lang="en-US" sz="600" i="1" dirty="0">
                <a:latin typeface="Times New Roman" charset="0"/>
              </a:rPr>
              <a:t>Collecting Student Misconceptions About the Flu Vaccine</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1231194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141</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10.23-1 Adenovirus (part 1: virus)</a:t>
            </a:r>
            <a:endParaRPr lang="en-US" dirty="0">
              <a:latin typeface="Arial" pitchFamily="34" charset="0"/>
              <a:cs typeface="Arial" pitchFamily="34" charset="0"/>
            </a:endParaRPr>
          </a:p>
        </p:txBody>
      </p:sp>
    </p:spTree>
    <p:extLst>
      <p:ext uri="{BB962C8B-B14F-4D97-AF65-F5344CB8AC3E}">
        <p14:creationId xmlns:p14="http://schemas.microsoft.com/office/powerpoint/2010/main" val="14504112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54B8DBA5-B630-8F4A-9551-ABA027B64C86}" type="slidenum">
              <a:rPr lang="en-US" sz="1200"/>
              <a:pPr algn="r" defTabSz="914320" eaLnBrk="0" hangingPunct="0"/>
              <a:t>142</a:t>
            </a:fld>
            <a:endParaRPr lang="en-US" sz="1200" dirty="0"/>
          </a:p>
        </p:txBody>
      </p:sp>
      <p:sp>
        <p:nvSpPr>
          <p:cNvPr id="216067" name="Rectangle 2"/>
          <p:cNvSpPr>
            <a:spLocks noGrp="1" noRot="1" noChangeAspect="1" noChangeArrowheads="1"/>
          </p:cNvSpPr>
          <p:nvPr>
            <p:ph type="sldImg"/>
          </p:nvPr>
        </p:nvSpPr>
        <p:spPr bwMode="auto">
          <a:xfrm>
            <a:off x="744029" y="685494"/>
            <a:ext cx="5369943" cy="3429000"/>
          </a:xfrm>
          <a:prstGeom prst="rect">
            <a:avLst/>
          </a:prstGeom>
          <a:solidFill>
            <a:srgbClr val="FFFFFF"/>
          </a:solidFill>
          <a:ln>
            <a:solidFill>
              <a:srgbClr val="000000"/>
            </a:solidFill>
            <a:miter lim="800000"/>
            <a:headEnd/>
            <a:tailEnd/>
          </a:ln>
        </p:spPr>
      </p:sp>
      <p:sp>
        <p:nvSpPr>
          <p:cNvPr id="21606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Students and many parents with young children expect a treatment of antibiotics for many respiratory infections, even though such infections may result from a virus. Students and society in general will benefit from a thorough explanation of the inappropriate use of antibiotics for viral infections and the risks of overuse of antibiotics leading to increased numbers of antibiotic-resistant bacteria.</a:t>
            </a:r>
          </a:p>
          <a:p>
            <a:r>
              <a:rPr lang="en-US" dirty="0"/>
              <a:t>2. The success of modern medicine has perhaps led to overconfidence in our ability to treat disease. Students often do not understand that there are few successful treatments for viral infections. Instead, the best defense against viruses is prevention by reducing the chances of contacting the virus and the use of vaccines. </a:t>
            </a:r>
          </a:p>
          <a:p>
            <a:r>
              <a:rPr lang="en-US" dirty="0"/>
              <a:t>3. Many misconceptions about AIDS exist. An excellent resource to learn more about HIV and AIDS can be found at the Centers for Disease Control and Prevention website at http</a:t>
            </a:r>
            <a:r>
              <a:rPr lang="en-US" dirty="0" smtClean="0"/>
              <a:t>://www.cdc.gov/hiv/.</a:t>
            </a:r>
            <a:endParaRPr lang="en-US" dirty="0"/>
          </a:p>
          <a:p>
            <a:r>
              <a:rPr lang="en-US" b="1" dirty="0"/>
              <a:t>Teaching Tips</a:t>
            </a:r>
            <a:endParaRPr lang="en-US" dirty="0"/>
          </a:p>
          <a:p>
            <a:r>
              <a:rPr lang="en-US" dirty="0"/>
              <a:t>1. Students (and instructors) might enjoy thinking of a </a:t>
            </a:r>
            <a:r>
              <a:rPr lang="en-US" dirty="0" err="1"/>
              <a:t>prophage</a:t>
            </a:r>
            <a:r>
              <a:rPr lang="en-US" dirty="0"/>
              <a:t> as a smudge mark on the master copy of a class handout. The smudge is replicated every time the original is copied!</a:t>
            </a:r>
          </a:p>
          <a:p>
            <a:r>
              <a:rPr lang="en-US" dirty="0"/>
              <a:t>2. A phage functions like a needle and syringe, injecting a drug. The needle and syringe are analogous to the protein components of the phage. The drug to be injected is analogous to the phage DNA.</a:t>
            </a:r>
          </a:p>
          <a:p>
            <a:r>
              <a:rPr lang="en-US" dirty="0"/>
              <a:t>3. Viruses can spread throughout a plant by moving through </a:t>
            </a:r>
            <a:r>
              <a:rPr lang="en-US" dirty="0" err="1"/>
              <a:t>plasmodesmata</a:t>
            </a:r>
            <a:r>
              <a:rPr lang="en-US" dirty="0"/>
              <a:t> (not specifically discussed in this chapter). This is like smoke spreading throughout a building by moving through air ducts or open doors between parts of a building.</a:t>
            </a:r>
          </a:p>
          <a:p>
            <a:r>
              <a:rPr lang="en-US" dirty="0"/>
              <a:t>4. There is an interesting relationship between the speed at which a virus kills or debilitates a host and the extent to which it spreads from one organism to another. This is something to consider for a class discussion. Compare two viral infections. Infection A multiplies within the host, is spread by the host to other people through casual contact, but does not cause its lethal symptoms until 5–10 years after infection. Virus B kills the host within 1–2 days of infection, is easily transmitted, and causes severe symptoms within hours of contact. Which virus is likely to spread the fastest through the human population on Earth? Which might be considered the most dangerous to humans?</a:t>
            </a:r>
          </a:p>
          <a:p>
            <a:r>
              <a:rPr lang="en-US" dirty="0"/>
              <a:t>5. Students often do not understand the disproportionate distribution of HIV infections and AIDS in our world. Consider an Internet assignment, asking students to identify the regions of the world most affected by HIV-AIDS. The Centers for Disease Control and Prevention has extensive information about AIDS at </a:t>
            </a:r>
            <a:r>
              <a:rPr lang="en-US" dirty="0" smtClean="0"/>
              <a:t>www.cdc.gov/hiv/.</a:t>
            </a:r>
            <a:endParaRPr lang="en-US" dirty="0"/>
          </a:p>
          <a:p>
            <a:r>
              <a:rPr lang="en-US" b="1" dirty="0"/>
              <a:t>Active Lecture Tips</a:t>
            </a:r>
            <a:endParaRPr lang="en-US" dirty="0"/>
          </a:p>
          <a:p>
            <a:r>
              <a:rPr lang="en-US" dirty="0"/>
              <a:t>1. See the Activity </a:t>
            </a:r>
            <a:r>
              <a:rPr lang="en-US" i="1" dirty="0"/>
              <a:t>Collecting Student Misconceptions About the Flu Vaccine</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347141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A2DA956C-7ECF-3F40-9C52-F4B3C77B3F49}" type="slidenum">
              <a:rPr lang="en-US" sz="1200"/>
              <a:pPr algn="r" defTabSz="914320" eaLnBrk="0" hangingPunct="0"/>
              <a:t>143</a:t>
            </a:fld>
            <a:endParaRPr lang="en-US" sz="1200" dirty="0"/>
          </a:p>
        </p:txBody>
      </p:sp>
      <p:sp>
        <p:nvSpPr>
          <p:cNvPr id="26317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317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Students and many parents with young children expect a treatment of antibiotics for many respiratory infections, even though such infections may result from a virus. Students and society in general will benefit from a thorough explanation of the inappropriate use of antibiotics for viral infections and the risks of overuse of antibiotics leading to increased numbers of antibiotic-resistant bacteria.</a:t>
            </a:r>
          </a:p>
          <a:p>
            <a:r>
              <a:rPr lang="en-US" dirty="0"/>
              <a:t>2. The success of modern medicine has perhaps led to overconfidence in our ability to treat disease. Students often do not understand that there are few successful treatments for viral infections. Instead, the best defense against viruses is prevention by reducing the chances of contacting the virus and the use of vaccines. </a:t>
            </a:r>
          </a:p>
          <a:p>
            <a:r>
              <a:rPr lang="en-US" dirty="0"/>
              <a:t>3. Many misconceptions about AIDS exist. An excellent resource to learn more about HIV and AIDS can be found at the Centers for Disease Control and Prevention website at http</a:t>
            </a:r>
            <a:r>
              <a:rPr lang="en-US" dirty="0" smtClean="0"/>
              <a:t>://www.cdc.gov/hiv/.</a:t>
            </a:r>
            <a:endParaRPr lang="en-US" dirty="0"/>
          </a:p>
          <a:p>
            <a:r>
              <a:rPr lang="en-US" b="1" dirty="0"/>
              <a:t>Teaching Tips</a:t>
            </a:r>
            <a:endParaRPr lang="en-US" dirty="0"/>
          </a:p>
          <a:p>
            <a:r>
              <a:rPr lang="en-US" dirty="0"/>
              <a:t>1. Students (and instructors) might enjoy thinking of a </a:t>
            </a:r>
            <a:r>
              <a:rPr lang="en-US" dirty="0" err="1"/>
              <a:t>prophage</a:t>
            </a:r>
            <a:r>
              <a:rPr lang="en-US" dirty="0"/>
              <a:t> as a smudge mark on the master copy of a class handout. The smudge is replicated every time the original is copied!</a:t>
            </a:r>
          </a:p>
          <a:p>
            <a:r>
              <a:rPr lang="en-US" dirty="0"/>
              <a:t>2. A phage functions like a needle and syringe, injecting a drug. The needle and syringe are analogous to the protein components of the phage. The drug to be injected is analogous to the phage DNA.</a:t>
            </a:r>
          </a:p>
          <a:p>
            <a:r>
              <a:rPr lang="en-US" dirty="0"/>
              <a:t>3. Viruses can spread throughout a plant by moving through </a:t>
            </a:r>
            <a:r>
              <a:rPr lang="en-US" dirty="0" err="1"/>
              <a:t>plasmodesmata</a:t>
            </a:r>
            <a:r>
              <a:rPr lang="en-US" dirty="0"/>
              <a:t> (not specifically discussed in this chapter). This is like smoke spreading throughout a building by moving through air ducts or open doors between parts of a building.</a:t>
            </a:r>
          </a:p>
          <a:p>
            <a:r>
              <a:rPr lang="en-US" dirty="0"/>
              <a:t>4. There is an interesting relationship between the speed at which a virus kills or debilitates a host and the extent to which it spreads from one organism to another. This is something to consider for a class discussion. Compare two viral infections. Infection A multiplies within the host, is spread by the host to other people through casual contact, but does not cause its lethal symptoms until 5–10 years after infection. Virus B kills the host within 1–2 days of infection, is easily transmitted, and causes severe symptoms within hours of contact. Which virus is likely to spread the fastest through the human population on Earth? Which might be considered the most dangerous to humans?</a:t>
            </a:r>
          </a:p>
          <a:p>
            <a:r>
              <a:rPr lang="en-US" dirty="0"/>
              <a:t>5. Students often do not understand the disproportionate distribution of HIV infections and AIDS in our world. Consider an Internet assignment, asking students to identify the regions of the world most affected by HIV-AIDS. The Centers for Disease Control and Prevention has extensive information about AIDS at </a:t>
            </a:r>
            <a:r>
              <a:rPr lang="en-US" dirty="0" smtClean="0"/>
              <a:t>www.cdc.gov/hiv/.</a:t>
            </a:r>
            <a:endParaRPr lang="en-US" dirty="0"/>
          </a:p>
          <a:p>
            <a:r>
              <a:rPr lang="en-US" b="1" dirty="0"/>
              <a:t>Active Lecture Tips</a:t>
            </a:r>
            <a:endParaRPr lang="en-US" dirty="0"/>
          </a:p>
          <a:p>
            <a:r>
              <a:rPr lang="en-US" dirty="0"/>
              <a:t>1. See the Activity </a:t>
            </a:r>
            <a:r>
              <a:rPr lang="en-US" i="1" dirty="0"/>
              <a:t>Collecting Student Misconceptions About the Flu Vaccine</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61790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22</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10.1-1 The chemical structure of a DNA polynucleotide (part 1: polynucleotide)</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4BC66C49-2AFC-5C4B-B011-F25785274A10}" type="slidenum">
              <a:rPr lang="en-US" sz="1200"/>
              <a:pPr algn="r" defTabSz="914320" eaLnBrk="0" hangingPunct="0"/>
              <a:t>144</a:t>
            </a:fld>
            <a:endParaRPr lang="en-US" sz="1200" dirty="0"/>
          </a:p>
        </p:txBody>
      </p:sp>
      <p:sp>
        <p:nvSpPr>
          <p:cNvPr id="265219"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5220"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Students and many parents with young children expect a treatment of antibiotics for many respiratory infections, even though such infections may result from a virus. Students and society in general will benefit from a thorough explanation of the inappropriate use of antibiotics for viral infections and the risks of overuse of antibiotics leading to increased numbers of antibiotic-resistant bacteria.</a:t>
            </a:r>
          </a:p>
          <a:p>
            <a:r>
              <a:rPr lang="en-US" dirty="0"/>
              <a:t>2. The success of modern medicine has perhaps led to overconfidence in our ability to treat disease. Students often do not understand that there are few successful treatments for viral infections. Instead, the best defense against viruses is prevention by reducing the chances of contacting the virus and the use of vaccines. </a:t>
            </a:r>
          </a:p>
          <a:p>
            <a:r>
              <a:rPr lang="en-US" dirty="0"/>
              <a:t>3. Many misconceptions about AIDS exist. An excellent resource to learn more about HIV and AIDS can be found at the Centers for Disease Control and Prevention website at http</a:t>
            </a:r>
            <a:r>
              <a:rPr lang="en-US" dirty="0" smtClean="0"/>
              <a:t>://www.cdc.gov/hiv/.</a:t>
            </a:r>
            <a:endParaRPr lang="en-US" dirty="0"/>
          </a:p>
          <a:p>
            <a:r>
              <a:rPr lang="en-US" b="1" dirty="0"/>
              <a:t>Teaching Tips</a:t>
            </a:r>
            <a:endParaRPr lang="en-US" dirty="0"/>
          </a:p>
          <a:p>
            <a:r>
              <a:rPr lang="en-US" dirty="0"/>
              <a:t>1. Students (and instructors) might enjoy thinking of a </a:t>
            </a:r>
            <a:r>
              <a:rPr lang="en-US" dirty="0" err="1"/>
              <a:t>prophage</a:t>
            </a:r>
            <a:r>
              <a:rPr lang="en-US" dirty="0"/>
              <a:t> as a smudge mark on the master copy of a class handout. The smudge is replicated every time the original is copied!</a:t>
            </a:r>
          </a:p>
          <a:p>
            <a:r>
              <a:rPr lang="en-US" dirty="0"/>
              <a:t>2. A phage functions like a needle and syringe, injecting a drug. The needle and syringe are analogous to the protein components of the phage. The drug to be injected is analogous to the phage DNA.</a:t>
            </a:r>
          </a:p>
          <a:p>
            <a:r>
              <a:rPr lang="en-US" dirty="0"/>
              <a:t>3. Viruses can spread throughout a plant by moving through </a:t>
            </a:r>
            <a:r>
              <a:rPr lang="en-US" dirty="0" err="1"/>
              <a:t>plasmodesmata</a:t>
            </a:r>
            <a:r>
              <a:rPr lang="en-US" dirty="0"/>
              <a:t> (not specifically discussed in this chapter). This is like smoke spreading throughout a building by moving through air ducts or open doors between parts of a building.</a:t>
            </a:r>
          </a:p>
          <a:p>
            <a:r>
              <a:rPr lang="en-US" dirty="0"/>
              <a:t>4. There is an interesting relationship between the speed at which a virus kills or debilitates a host and the extent to which it spreads from one organism to another. This is something to consider for a class discussion. Compare two viral infections. Infection A multiplies within the host, is spread by the host to other people through casual contact, but does not cause its lethal symptoms until 5–10 years after infection. Virus B kills the host within 1–2 days of infection, is easily transmitted, and causes severe symptoms within hours of contact. Which virus is likely to spread the fastest through the human population on Earth? Which might be considered the most dangerous to humans?</a:t>
            </a:r>
          </a:p>
          <a:p>
            <a:r>
              <a:rPr lang="en-US" dirty="0"/>
              <a:t>5. Students often do not understand the disproportionate distribution of HIV infections and AIDS in our world. Consider an Internet assignment, asking students to identify the regions of the world most affected by HIV-AIDS. The Centers for Disease Control and Prevention has extensive information about AIDS at </a:t>
            </a:r>
            <a:r>
              <a:rPr lang="en-US" dirty="0" smtClean="0"/>
              <a:t>www.cdc.gov/hiv/.</a:t>
            </a:r>
            <a:endParaRPr lang="en-US" dirty="0"/>
          </a:p>
          <a:p>
            <a:r>
              <a:rPr lang="en-US" b="1" dirty="0"/>
              <a:t>Active Lecture Tips</a:t>
            </a:r>
            <a:endParaRPr lang="en-US" dirty="0"/>
          </a:p>
          <a:p>
            <a:r>
              <a:rPr lang="en-US" dirty="0"/>
              <a:t>1. See the Activity </a:t>
            </a:r>
            <a:r>
              <a:rPr lang="en-US" i="1" dirty="0"/>
              <a:t>Collecting Student Misconceptions About the Flu Vaccine</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631599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145</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470642" fontAlgn="base">
              <a:spcBef>
                <a:spcPct val="30000"/>
              </a:spcBef>
              <a:spcAft>
                <a:spcPct val="0"/>
              </a:spcAft>
              <a:defRPr/>
            </a:pPr>
            <a:r>
              <a:rPr lang="en-US" sz="600" dirty="0">
                <a:latin typeface="Arial" pitchFamily="34" charset="0"/>
                <a:ea typeface="ＭＳ Ｐゴシック" charset="0"/>
                <a:cs typeface="Arial" pitchFamily="34" charset="0"/>
              </a:rPr>
              <a:t>Figure 10.UN07</a:t>
            </a:r>
            <a:r>
              <a:rPr lang="en-US" sz="600" dirty="0">
                <a:latin typeface="Arial" pitchFamily="34" charset="0"/>
                <a:cs typeface="Arial" pitchFamily="34" charset="0"/>
              </a:rPr>
              <a:t> </a:t>
            </a:r>
            <a:r>
              <a:rPr lang="en-US" sz="600" dirty="0">
                <a:latin typeface="Arial" pitchFamily="34" charset="0"/>
                <a:ea typeface="ＭＳ Ｐゴシック" charset="0"/>
                <a:cs typeface="Arial" pitchFamily="34" charset="0"/>
              </a:rPr>
              <a:t>Summary of key concepts: types of mutation</a:t>
            </a:r>
            <a:endParaRPr lang="en-US" sz="600" dirty="0">
              <a:latin typeface="Arial" pitchFamily="34" charset="0"/>
              <a:cs typeface="Arial" pitchFamily="34" charset="0"/>
            </a:endParaRPr>
          </a:p>
        </p:txBody>
      </p:sp>
    </p:spTree>
    <p:extLst>
      <p:ext uri="{BB962C8B-B14F-4D97-AF65-F5344CB8AC3E}">
        <p14:creationId xmlns:p14="http://schemas.microsoft.com/office/powerpoint/2010/main" val="38148102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146</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10.UN08</a:t>
            </a:r>
            <a:r>
              <a:rPr lang="en-US" sz="600" dirty="0">
                <a:latin typeface="Arial" pitchFamily="34" charset="0"/>
                <a:cs typeface="Arial" pitchFamily="34" charset="0"/>
              </a:rPr>
              <a:t> </a:t>
            </a:r>
            <a:r>
              <a:rPr lang="en-US" sz="600" dirty="0">
                <a:latin typeface="Arial" pitchFamily="34" charset="0"/>
                <a:ea typeface="ＭＳ Ｐゴシック" charset="0"/>
                <a:cs typeface="Arial" pitchFamily="34" charset="0"/>
              </a:rPr>
              <a:t>Process of science, question 14 (flu deaths)</a:t>
            </a:r>
            <a:endParaRPr lang="en-US" sz="600" dirty="0">
              <a:latin typeface="Arial" pitchFamily="34" charset="0"/>
              <a:cs typeface="Arial" pitchFamily="34" charset="0"/>
            </a:endParaRPr>
          </a:p>
        </p:txBody>
      </p:sp>
    </p:spTree>
    <p:extLst>
      <p:ext uri="{BB962C8B-B14F-4D97-AF65-F5344CB8AC3E}">
        <p14:creationId xmlns:p14="http://schemas.microsoft.com/office/powerpoint/2010/main" val="1546304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23</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10.1-2 The chemical structure of a DNA polynucleotide (part 2: nucleotide)</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a:prstTxWarp prst="textNoShape">
              <a:avLst/>
            </a:prstTxWarp>
          </a:bodyPr>
          <a:lstStyle/>
          <a:p>
            <a:r>
              <a:rPr lang="en-US" b="1" dirty="0" smtClean="0"/>
              <a:t>\</a:t>
            </a:r>
            <a:endParaRPr lang="en-US" dirty="0">
              <a:latin typeface="Times New Roman" pitchFamily="-108" charset="0"/>
            </a:endParaRPr>
          </a:p>
        </p:txBody>
      </p:sp>
    </p:spTree>
    <p:extLst>
      <p:ext uri="{BB962C8B-B14F-4D97-AF65-F5344CB8AC3E}">
        <p14:creationId xmlns:p14="http://schemas.microsoft.com/office/powerpoint/2010/main" val="1354767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848DC1-C097-8248-8667-D544E65645BA}" type="slidenum">
              <a:rPr lang="en-US" smtClean="0"/>
              <a:pPr/>
              <a:t>25</a:t>
            </a:fld>
            <a:endParaRPr lang="en-US" dirty="0"/>
          </a:p>
        </p:txBody>
      </p:sp>
    </p:spTree>
    <p:extLst>
      <p:ext uri="{BB962C8B-B14F-4D97-AF65-F5344CB8AC3E}">
        <p14:creationId xmlns:p14="http://schemas.microsoft.com/office/powerpoint/2010/main" val="3614853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C4B77B6-2868-6C43-AD9E-F30CEA918C6E}" type="slidenum">
              <a:rPr lang="en-US" sz="1200"/>
              <a:pPr algn="r" defTabSz="914320" eaLnBrk="0" hangingPunct="0"/>
              <a:t>26</a:t>
            </a:fld>
            <a:endParaRPr lang="en-US" sz="1200" dirty="0"/>
          </a:p>
        </p:txBody>
      </p:sp>
      <p:sp>
        <p:nvSpPr>
          <p:cNvPr id="3379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6"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smtClean="0"/>
              <a:t>\</a:t>
            </a:r>
            <a:endParaRPr lang="en-US" dirty="0">
              <a:latin typeface="Times New Roman" pitchFamily="-108" charset="0"/>
            </a:endParaRPr>
          </a:p>
        </p:txBody>
      </p:sp>
    </p:spTree>
    <p:extLst>
      <p:ext uri="{BB962C8B-B14F-4D97-AF65-F5344CB8AC3E}">
        <p14:creationId xmlns:p14="http://schemas.microsoft.com/office/powerpoint/2010/main" val="2563417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8819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4136A83F-F9F3-E348-B821-13C6D990C4A3}" type="slidenum">
              <a:rPr lang="en-US" sz="1200"/>
              <a:pPr algn="r" defTabSz="914320" eaLnBrk="0" hangingPunct="0"/>
              <a:t>33</a:t>
            </a:fld>
            <a:endParaRPr lang="en-US" sz="1200" dirty="0"/>
          </a:p>
        </p:txBody>
      </p:sp>
      <p:sp>
        <p:nvSpPr>
          <p:cNvPr id="4608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41336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35</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10.3 Discoverers of the double helix</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41A4DA3-77E7-594D-A6B4-57F9E7F36EE0}" type="slidenum">
              <a:rPr lang="en-US" sz="1200"/>
              <a:pPr algn="r" defTabSz="914320" eaLnBrk="0" hangingPunct="0"/>
              <a:t>6</a:t>
            </a:fld>
            <a:endParaRPr lang="en-US" sz="1200" dirty="0"/>
          </a:p>
        </p:txBody>
      </p:sp>
      <p:sp>
        <p:nvSpPr>
          <p:cNvPr id="2150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eaLnBrk="1" hangingPunct="1"/>
            <a:endParaRPr lang="en-US" dirty="0" smtClean="0">
              <a:latin typeface="Times New Roman" pitchFamily="-108" charset="0"/>
            </a:endParaRPr>
          </a:p>
        </p:txBody>
      </p:sp>
    </p:spTree>
    <p:extLst>
      <p:ext uri="{BB962C8B-B14F-4D97-AF65-F5344CB8AC3E}">
        <p14:creationId xmlns:p14="http://schemas.microsoft.com/office/powerpoint/2010/main" val="403174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4136A83F-F9F3-E348-B821-13C6D990C4A3}" type="slidenum">
              <a:rPr lang="en-US" sz="1200"/>
              <a:pPr algn="r" defTabSz="914320" eaLnBrk="0" hangingPunct="0"/>
              <a:t>36</a:t>
            </a:fld>
            <a:endParaRPr lang="en-US" sz="1200" dirty="0"/>
          </a:p>
        </p:txBody>
      </p:sp>
      <p:sp>
        <p:nvSpPr>
          <p:cNvPr id="4608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997848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37</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10.4 A rope-ladder model of a double helix</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38</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10.5 Three representations of DNA</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4136A83F-F9F3-E348-B821-13C6D990C4A3}" type="slidenum">
              <a:rPr lang="en-US" sz="1200"/>
              <a:pPr algn="r" defTabSz="914320" eaLnBrk="0" hangingPunct="0"/>
              <a:t>40</a:t>
            </a:fld>
            <a:endParaRPr lang="en-US" sz="1200" dirty="0"/>
          </a:p>
        </p:txBody>
      </p:sp>
      <p:sp>
        <p:nvSpPr>
          <p:cNvPr id="4608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44073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41</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10.6 DNA replication</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2B534F93-1150-1F4E-9BC5-F7B7A200119E}" type="slidenum">
              <a:rPr lang="en-US" sz="1200"/>
              <a:pPr algn="r" defTabSz="914320" eaLnBrk="0" hangingPunct="0"/>
              <a:t>42</a:t>
            </a:fld>
            <a:endParaRPr lang="en-US" sz="1200" dirty="0"/>
          </a:p>
        </p:txBody>
      </p:sp>
      <p:sp>
        <p:nvSpPr>
          <p:cNvPr id="6656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299846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848DC1-C097-8248-8667-D544E65645BA}" type="slidenum">
              <a:rPr lang="en-US" smtClean="0"/>
              <a:pPr/>
              <a:t>44</a:t>
            </a:fld>
            <a:endParaRPr lang="en-US" dirty="0"/>
          </a:p>
        </p:txBody>
      </p:sp>
    </p:spTree>
    <p:extLst>
      <p:ext uri="{BB962C8B-B14F-4D97-AF65-F5344CB8AC3E}">
        <p14:creationId xmlns:p14="http://schemas.microsoft.com/office/powerpoint/2010/main" val="357874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848DC1-C097-8248-8667-D544E65645BA}" type="slidenum">
              <a:rPr lang="en-US" smtClean="0"/>
              <a:pPr/>
              <a:t>45</a:t>
            </a:fld>
            <a:endParaRPr lang="en-US" dirty="0"/>
          </a:p>
        </p:txBody>
      </p:sp>
    </p:spTree>
    <p:extLst>
      <p:ext uri="{BB962C8B-B14F-4D97-AF65-F5344CB8AC3E}">
        <p14:creationId xmlns:p14="http://schemas.microsoft.com/office/powerpoint/2010/main" val="345896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B2531BF1-7E84-F946-B1C9-000FF3D2B4BA}" type="slidenum">
              <a:rPr lang="en-US" sz="1200"/>
              <a:pPr algn="r" defTabSz="914320" eaLnBrk="0" hangingPunct="0"/>
              <a:t>46</a:t>
            </a:fld>
            <a:endParaRPr lang="en-US" sz="1200" dirty="0"/>
          </a:p>
        </p:txBody>
      </p:sp>
      <p:sp>
        <p:nvSpPr>
          <p:cNvPr id="70659"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60"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If your class has not yet studied Chapter 3, consider assigning the Chapter 3 section “Nucleic Acids” before addressing the contents of Chapter 10.</a:t>
            </a:r>
          </a:p>
          <a:p>
            <a:r>
              <a:rPr lang="en-US" dirty="0"/>
              <a:t>2. The text describes but does not specifically point out that DNA replication is semiconservative. Tell your students about an experiment in which a DNA molecule is labeled and then replicated. How will the two DNA molecules compare with regard to the location/distribution of the original DNA molecule? Will one DNA molecule be the original and the other the new copy? Or is there another possibility? Half of each of the two DNA molecules is new and half is the original; thus, it used semiconservative replication. Analogies for semiconservative replication can be a challenge. But in a sense, DNA replication is similar to parents getting divorced and then each parent remarrying someone else. The two new couples represent “half old parent and half new person.”</a:t>
            </a:r>
          </a:p>
          <a:p>
            <a:r>
              <a:rPr lang="en-US" dirty="0"/>
              <a:t>3. Students often confuse the terms nucleic acids, nucleotides, and bases. It helps just to note the hierarchy of relationships: Nucleic acids consist of long chains of nucleotides, and nucleotides include bases as part of their structure.</a:t>
            </a:r>
          </a:p>
          <a:p>
            <a:r>
              <a:rPr lang="en-US" b="1" dirty="0"/>
              <a:t>Teaching Tips</a:t>
            </a:r>
            <a:endParaRPr lang="en-US" dirty="0"/>
          </a:p>
          <a:p>
            <a:r>
              <a:rPr lang="en-US" dirty="0"/>
              <a:t>1. Consider comparing DNA, RNA, and proteins to a train (polymer). DNA and RNA are like a train of various lengths and combinations of four types of train cars (monomers). Proteins are also “trains” of various lengths but made of a combination of 20 types of train cars.</a:t>
            </a:r>
          </a:p>
          <a:p>
            <a:r>
              <a:rPr lang="en-US" dirty="0"/>
              <a:t>2. The descriptions of the discovery of DNA’s structure are a good time to point out that science is a collaborative effort. You might remind your class of all the prior research (identifying DNA as the genetic material and clues to its structure) that brought Watson and Crick to their historic conclusions.</a:t>
            </a:r>
          </a:p>
          <a:p>
            <a:r>
              <a:rPr lang="en-US" dirty="0"/>
              <a:t>3. Demonstrate the complementary base pairing within DNA. Present students with the base sequence to one side of a DNA molecule and have them work quickly at their seats to determine the sequence of the complementary strand. For some students, these sorts of quick practice are necessary to reinforce a concept and break up a lecture.</a:t>
            </a:r>
          </a:p>
          <a:p>
            <a:r>
              <a:rPr lang="en-US" dirty="0"/>
              <a:t>4. To explain the adaptive advantage of multiple replication sites over a single site of replication, ask your students to imagine copying, by hand, the first ten chapters of your biology textbook. The task would certainly go faster if ten students each copied a different chapter!</a:t>
            </a:r>
          </a:p>
          <a:p>
            <a:r>
              <a:rPr lang="en-US" dirty="0"/>
              <a:t>5. There are about 2 million characters (letters or numbers) in the </a:t>
            </a:r>
            <a:r>
              <a:rPr lang="en-US" i="1" dirty="0"/>
              <a:t>Campbell Essential Biology with Physiology</a:t>
            </a:r>
            <a:r>
              <a:rPr lang="en-US" dirty="0"/>
              <a:t> textbook. The accuracy of DNA replication would be like copying every letter and number in this textbook by hand 500 times and writing just one letter or number incorrectly, making one error in every 1 billion characters!</a:t>
            </a:r>
          </a:p>
          <a:p>
            <a:r>
              <a:rPr lang="en-US" dirty="0"/>
              <a:t>6. The information in DNA is used to direct the production of RNA, which in turn directs the production of proteins. However, in Chapter 3, four different types of biological molecules were noted as significant components of life. Students who think this through might wonder, and you could point out, that DNA does not directly control the production of carbohydrates and lipids. So how does DNA exert its influence over the synthesis of these other chemical groups? The answer is largely by way of enzymes, proteins with the ability to promote the production of carbohydrates and lipids.</a:t>
            </a:r>
          </a:p>
          <a:p>
            <a:r>
              <a:rPr lang="en-US" b="1" dirty="0"/>
              <a:t>Active Lecture Tips</a:t>
            </a:r>
            <a:endParaRPr lang="en-US" dirty="0"/>
          </a:p>
          <a:p>
            <a:r>
              <a:rPr lang="en-US" dirty="0"/>
              <a:t>1. The authors note that the structure of DNA is analogous to a twisted ladder. In class, challenge your students to pair up with someone nearby to explain what the parts of the ladder represent. Answer: The rungs represent pairs of nitrogenous bases joined by hydrogen bonds. Each side of the ladder represents a sugar-phosphate backbone.</a:t>
            </a:r>
          </a:p>
          <a:p>
            <a:r>
              <a:rPr lang="en-US" dirty="0"/>
              <a:t>2. See the Activity </a:t>
            </a:r>
            <a:r>
              <a:rPr lang="en-US" i="1" dirty="0"/>
              <a:t>I’m Not Sure I Liked James Watson: Using a Video to Tell the Most Exciting Discovery in Biology</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27255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5779F65A-EE51-0D4D-98A4-821C110DC6E1}" type="slidenum">
              <a:rPr lang="en-US" sz="1200"/>
              <a:pPr algn="r" defTabSz="914320" eaLnBrk="0" hangingPunct="0"/>
              <a:t>47</a:t>
            </a:fld>
            <a:endParaRPr lang="en-US" sz="1200" dirty="0"/>
          </a:p>
        </p:txBody>
      </p:sp>
      <p:sp>
        <p:nvSpPr>
          <p:cNvPr id="49254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254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smtClean="0"/>
              <a:t>\</a:t>
            </a:r>
            <a:endParaRPr lang="en-US" dirty="0">
              <a:latin typeface="Times New Roman" pitchFamily="-108" charset="0"/>
            </a:endParaRPr>
          </a:p>
        </p:txBody>
      </p:sp>
    </p:spTree>
    <p:extLst>
      <p:ext uri="{BB962C8B-B14F-4D97-AF65-F5344CB8AC3E}">
        <p14:creationId xmlns:p14="http://schemas.microsoft.com/office/powerpoint/2010/main" val="914654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49868241-BBDE-0949-A840-CC6FF195B5AF}" type="slidenum">
              <a:rPr lang="en-US" sz="1200"/>
              <a:pPr algn="r" defTabSz="914320" eaLnBrk="0" hangingPunct="0"/>
              <a:t>7</a:t>
            </a:fld>
            <a:endParaRPr lang="en-US" sz="1200" dirty="0"/>
          </a:p>
        </p:txBody>
      </p:sp>
      <p:sp>
        <p:nvSpPr>
          <p:cNvPr id="3174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If your class has not yet studied Chapter 3, consider assigning the Chapter 3 section “Nucleic Acids” before addressing the contents of Chapter 10.</a:t>
            </a:r>
          </a:p>
          <a:p>
            <a:r>
              <a:rPr lang="en-US" sz="600" dirty="0">
                <a:latin typeface="Times New Roman" charset="0"/>
              </a:rPr>
              <a:t>2. The text describes but does not specifically point out that DNA replication is semiconservative. Tell your students about an experiment in which a DNA molecule is labeled and then replicated. How will the two DNA molecules compare with regard to the location/distribution of the original DNA molecule? Will one DNA molecule be the original and the other the new copy? Or is there another possibility? Half of each of the two DNA molecules is new and half is the original; thus, it used semiconservative replication. Analogies for semiconservative replication can be a challenge. But in a sense, DNA replication is similar to parents getting divorced and then each parent remarrying someone else. The two new couples represent “half old parent and half new person.”</a:t>
            </a:r>
          </a:p>
          <a:p>
            <a:r>
              <a:rPr lang="en-US" sz="600" dirty="0">
                <a:latin typeface="Times New Roman" charset="0"/>
              </a:rPr>
              <a:t>3. Students often confuse the terms nucleic acids, nucleotides, and bases. It helps just to note the hierarchy of relationships: Nucleic acids consist of long chains of nucleotides, and nucleotides include bases as part of their structure.</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Consider comparing DNA, RNA, and proteins to a train (polymer). DNA and RNA are like a train of various lengths and combinations of four types of train cars (monomers). Proteins are also “trains” of various lengths but made of a combination of 20 types of train cars.</a:t>
            </a:r>
          </a:p>
          <a:p>
            <a:r>
              <a:rPr lang="en-US" sz="600" dirty="0">
                <a:latin typeface="Times New Roman" charset="0"/>
              </a:rPr>
              <a:t>2. The descriptions of the discovery of DNA’s structure are a good time to point out that science is a collaborative effort. You might remind your class of all the prior research (identifying DNA as the genetic material and clues to its structure) that brought Watson and Crick to their historic conclusions.</a:t>
            </a:r>
          </a:p>
          <a:p>
            <a:r>
              <a:rPr lang="en-US" sz="600" dirty="0">
                <a:latin typeface="Times New Roman" charset="0"/>
              </a:rPr>
              <a:t>3. Demonstrate the complementary base pairing within DNA. Present students with the base sequence to one side of a DNA molecule and have them work quickly at their seats to determine the sequence of the complementary strand. For some students, these sorts of quick practice are necessary to reinforce a concept and break up a lecture.</a:t>
            </a:r>
          </a:p>
          <a:p>
            <a:r>
              <a:rPr lang="en-US" sz="600" dirty="0">
                <a:latin typeface="Times New Roman" charset="0"/>
              </a:rPr>
              <a:t>4. To explain the adaptive advantage of multiple replication sites over a single site of replication, ask your students to imagine copying, by hand, the first ten chapters of your biology textbook. The task would certainly go faster if ten students each copied a different chapter!</a:t>
            </a:r>
          </a:p>
          <a:p>
            <a:r>
              <a:rPr lang="en-US" sz="600" dirty="0">
                <a:latin typeface="Times New Roman" charset="0"/>
              </a:rPr>
              <a:t>5. </a:t>
            </a:r>
            <a:r>
              <a:rPr lang="en-US" sz="600" b="1" dirty="0">
                <a:latin typeface="Times New Roman" charset="0"/>
              </a:rPr>
              <a:t>There are about 2 million characters (letters or numbers) in the </a:t>
            </a:r>
            <a:r>
              <a:rPr lang="en-US" sz="600" b="1" i="1" dirty="0">
                <a:latin typeface="Times New Roman" charset="0"/>
              </a:rPr>
              <a:t>Campbell Essential Biology with Physiology</a:t>
            </a:r>
            <a:r>
              <a:rPr lang="en-US" sz="600" b="1" dirty="0">
                <a:latin typeface="Times New Roman" charset="0"/>
              </a:rPr>
              <a:t> textbook. The accuracy of DNA replication would be like copying every letter and number in this textbook by hand 500 times and writing just one letter or number incorrectly, making one error in every 1 billion characters!</a:t>
            </a:r>
          </a:p>
          <a:p>
            <a:r>
              <a:rPr lang="en-US" sz="600" dirty="0">
                <a:latin typeface="Times New Roman" charset="0"/>
              </a:rPr>
              <a:t>6. The information in DNA is used to direct the production of RNA, which in turn directs the production of proteins. However, in Chapter 3, four different types of biological molecules were noted as significant components of life. Students who think this through might wonder, and you could point out, that DNA does not directly control the production of carbohydrates and lipids. So how does DNA exert its influence over the synthesis of these other chemical groups? The answer is largely by way of enzymes, proteins with the ability to promote the production of carbohydrates and lipids.</a:t>
            </a:r>
          </a:p>
          <a:p>
            <a:r>
              <a:rPr lang="en-US" sz="600" b="1" dirty="0">
                <a:latin typeface="Times New Roman" charset="0"/>
              </a:rPr>
              <a:t>Active Lecture Tips</a:t>
            </a:r>
            <a:endParaRPr lang="en-US" sz="600" dirty="0">
              <a:latin typeface="Times New Roman" charset="0"/>
            </a:endParaRPr>
          </a:p>
          <a:p>
            <a:r>
              <a:rPr lang="en-US" sz="600" dirty="0">
                <a:latin typeface="Times New Roman" charset="0"/>
              </a:rPr>
              <a:t>1. The authors note that the structure of DNA is analogous to a twisted ladder. In class, challenge your students to pair up with someone nearby to explain what the parts of the ladder represent. Answer: The rungs represent pairs of nitrogenous bases joined by hydrogen bonds. Each side of the ladder represents a sugar-phosphate backbone.</a:t>
            </a:r>
          </a:p>
          <a:p>
            <a:r>
              <a:rPr lang="en-US" sz="600" dirty="0">
                <a:latin typeface="Times New Roman" charset="0"/>
              </a:rPr>
              <a:t>2. See the Activity </a:t>
            </a:r>
            <a:r>
              <a:rPr lang="en-US" sz="600" i="1" dirty="0">
                <a:latin typeface="Times New Roman" charset="0"/>
              </a:rPr>
              <a:t>I’m Not Sure I Liked James Watson: Using a Video to Tell the Most Exciting Discovery in Biology</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88202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48</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10.7 Multiple “bubbles” in replicating DNA</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B2531BF1-7E84-F946-B1C9-000FF3D2B4BA}" type="slidenum">
              <a:rPr lang="en-US" sz="1200"/>
              <a:pPr algn="r" defTabSz="914320" eaLnBrk="0" hangingPunct="0"/>
              <a:t>49</a:t>
            </a:fld>
            <a:endParaRPr lang="en-US" sz="1200" dirty="0"/>
          </a:p>
        </p:txBody>
      </p:sp>
      <p:sp>
        <p:nvSpPr>
          <p:cNvPr id="70659"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60"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104079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EBCC3A5E-2C43-B54F-B669-F0993F7E51EC}" type="slidenum">
              <a:rPr lang="en-US" sz="1200"/>
              <a:pPr algn="r" defTabSz="914320" eaLnBrk="0" hangingPunct="0"/>
              <a:t>51</a:t>
            </a:fld>
            <a:endParaRPr lang="en-US" sz="1200" dirty="0"/>
          </a:p>
        </p:txBody>
      </p:sp>
      <p:sp>
        <p:nvSpPr>
          <p:cNvPr id="7680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80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660233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B055ECA4-8E46-2F43-9C0D-6343E23116EB}" type="slidenum">
              <a:rPr lang="en-US" sz="1200"/>
              <a:pPr algn="r" defTabSz="914320" eaLnBrk="0" hangingPunct="0"/>
              <a:t>52</a:t>
            </a:fld>
            <a:endParaRPr lang="en-US" sz="1200" dirty="0"/>
          </a:p>
        </p:txBody>
      </p:sp>
      <p:sp>
        <p:nvSpPr>
          <p:cNvPr id="7885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176419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4AF49AEC-92C6-7E4E-B98C-12FC1A629E0A}" type="slidenum">
              <a:rPr lang="en-US" sz="1200"/>
              <a:pPr algn="r" defTabSz="914320" eaLnBrk="0" hangingPunct="0"/>
              <a:t>54</a:t>
            </a:fld>
            <a:endParaRPr lang="en-US" sz="1200" dirty="0"/>
          </a:p>
        </p:txBody>
      </p:sp>
      <p:sp>
        <p:nvSpPr>
          <p:cNvPr id="80899"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0900"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60045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848DC1-C097-8248-8667-D544E65645BA}" type="slidenum">
              <a:rPr lang="en-US" smtClean="0"/>
              <a:pPr/>
              <a:t>55</a:t>
            </a:fld>
            <a:endParaRPr lang="en-US" dirty="0"/>
          </a:p>
        </p:txBody>
      </p:sp>
    </p:spTree>
    <p:extLst>
      <p:ext uri="{BB962C8B-B14F-4D97-AF65-F5344CB8AC3E}">
        <p14:creationId xmlns:p14="http://schemas.microsoft.com/office/powerpoint/2010/main" val="25526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56</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10.8 The flow of genetic information in a eukaryotic cell</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57</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10.8-1-s1 The flow of genetic information in a eukaryotic cell (part 1, step 1)</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58</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10.8-1-s2 The flow of genetic information in a eukaryotic cell (part 1, step 2)</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59</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10.8-1-s3 The flow of genetic information in a eukaryotic cell (part 1, step 3)</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49868241-BBDE-0949-A840-CC6FF195B5AF}" type="slidenum">
              <a:rPr lang="en-US" sz="1200"/>
              <a:pPr algn="r" defTabSz="914320" eaLnBrk="0" hangingPunct="0"/>
              <a:t>8</a:t>
            </a:fld>
            <a:endParaRPr lang="en-US" sz="1200" dirty="0"/>
          </a:p>
        </p:txBody>
      </p:sp>
      <p:sp>
        <p:nvSpPr>
          <p:cNvPr id="3174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endParaRPr lang="en-US" b="1" dirty="0"/>
          </a:p>
        </p:txBody>
      </p:sp>
    </p:spTree>
    <p:extLst>
      <p:ext uri="{BB962C8B-B14F-4D97-AF65-F5344CB8AC3E}">
        <p14:creationId xmlns:p14="http://schemas.microsoft.com/office/powerpoint/2010/main" val="3361350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6380" y="8690575"/>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A93FEFF5-1B2D-0845-9C3C-0FE34773E076}" type="slidenum">
              <a:rPr lang="en-US" sz="1200"/>
              <a:pPr algn="r" defTabSz="914320" eaLnBrk="0" hangingPunct="0"/>
              <a:t>60</a:t>
            </a:fld>
            <a:endParaRPr lang="en-US" sz="1200" dirty="0"/>
          </a:p>
        </p:txBody>
      </p:sp>
      <p:sp>
        <p:nvSpPr>
          <p:cNvPr id="9728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673808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83602DFA-10E9-6B4F-9BFD-3C790DD8142A}" type="slidenum">
              <a:rPr lang="en-US" sz="1200"/>
              <a:pPr algn="r" defTabSz="914320" eaLnBrk="0" hangingPunct="0"/>
              <a:t>61</a:t>
            </a:fld>
            <a:endParaRPr lang="en-US" sz="1200" dirty="0"/>
          </a:p>
        </p:txBody>
      </p:sp>
      <p:sp>
        <p:nvSpPr>
          <p:cNvPr id="16896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8966" name="Rectangle 3"/>
          <p:cNvSpPr>
            <a:spLocks noGrp="1" noChangeArrowheads="1"/>
          </p:cNvSpPr>
          <p:nvPr>
            <p:ph type="body" idx="1"/>
          </p:nvPr>
        </p:nvSpPr>
        <p:spPr>
          <a:xfrm>
            <a:off x="914760" y="4343247"/>
            <a:ext cx="5028481" cy="4115259"/>
          </a:xfrm>
          <a:solidFill>
            <a:srgbClr val="FFFFFF"/>
          </a:solidFill>
          <a:ln>
            <a:solidFill>
              <a:srgbClr val="000000"/>
            </a:solidFill>
          </a:ln>
        </p:spPr>
        <p:txBody>
          <a:bodyPr lIns="91436" tIns="45718" rIns="91436" bIns="45718"/>
          <a:lstStyle/>
          <a:p>
            <a:endParaRPr lang="en-US" dirty="0">
              <a:latin typeface="Times New Roman" pitchFamily="-108" charset="0"/>
            </a:endParaRPr>
          </a:p>
        </p:txBody>
      </p:sp>
    </p:spTree>
    <p:extLst>
      <p:ext uri="{BB962C8B-B14F-4D97-AF65-F5344CB8AC3E}">
        <p14:creationId xmlns:p14="http://schemas.microsoft.com/office/powerpoint/2010/main" val="1407343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642" eaLnBrk="0" fontAlgn="base" hangingPunct="0">
              <a:spcBef>
                <a:spcPct val="30000"/>
              </a:spcBef>
              <a:spcAft>
                <a:spcPct val="0"/>
              </a:spcAft>
              <a:defRPr/>
            </a:pPr>
            <a:endParaRPr lang="en-US" sz="600" dirty="0">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752703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DBA3BB3E-E482-D846-A753-C714D2BD4A98}" type="slidenum">
              <a:rPr lang="en-US" sz="1200"/>
              <a:pPr algn="r" defTabSz="914320" eaLnBrk="0" hangingPunct="0"/>
              <a:t>63</a:t>
            </a:fld>
            <a:endParaRPr lang="en-US" sz="1200" dirty="0"/>
          </a:p>
        </p:txBody>
      </p:sp>
      <p:sp>
        <p:nvSpPr>
          <p:cNvPr id="1771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7158" name="Rectangle 3"/>
          <p:cNvSpPr>
            <a:spLocks noGrp="1" noChangeArrowheads="1"/>
          </p:cNvSpPr>
          <p:nvPr>
            <p:ph type="body" idx="1"/>
          </p:nvPr>
        </p:nvSpPr>
        <p:spPr>
          <a:xfrm>
            <a:off x="914760" y="4343247"/>
            <a:ext cx="5028481" cy="4115259"/>
          </a:xfrm>
          <a:solidFill>
            <a:srgbClr val="FFFFFF"/>
          </a:solidFill>
          <a:ln>
            <a:solidFill>
              <a:srgbClr val="000000"/>
            </a:solidFill>
          </a:ln>
        </p:spPr>
        <p:txBody>
          <a:bodyPr lIns="91436" tIns="45718" rIns="91436" bIns="45718"/>
          <a:lstStyle/>
          <a:p>
            <a:endParaRPr lang="en-US" dirty="0">
              <a:latin typeface="Times New Roman" pitchFamily="-108" charset="0"/>
            </a:endParaRPr>
          </a:p>
        </p:txBody>
      </p:sp>
    </p:spTree>
    <p:extLst>
      <p:ext uri="{BB962C8B-B14F-4D97-AF65-F5344CB8AC3E}">
        <p14:creationId xmlns:p14="http://schemas.microsoft.com/office/powerpoint/2010/main" val="575510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3.17-s1 Joining amino acids (step 1)</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smtClean="0"/>
              <a:pPr>
                <a:defRPr/>
              </a:pPr>
              <a:t>64</a:t>
            </a:fld>
            <a:endParaRPr lang="en-US"/>
          </a:p>
        </p:txBody>
      </p:sp>
    </p:spTree>
    <p:extLst>
      <p:ext uri="{BB962C8B-B14F-4D97-AF65-F5344CB8AC3E}">
        <p14:creationId xmlns:p14="http://schemas.microsoft.com/office/powerpoint/2010/main" val="5806910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ＭＳ Ｐゴシック" charset="0"/>
                <a:cs typeface="Arial" pitchFamily="34" charset="0"/>
              </a:rPr>
              <a:t>Amino</a:t>
            </a:r>
            <a:r>
              <a:rPr lang="en-US" sz="1200" kern="1200" baseline="0" dirty="0" smtClean="0">
                <a:solidFill>
                  <a:schemeClr val="tx1"/>
                </a:solidFill>
                <a:effectLst/>
                <a:latin typeface="Arial" pitchFamily="34" charset="0"/>
                <a:ea typeface="ＭＳ Ｐゴシック" charset="0"/>
                <a:cs typeface="Arial" pitchFamily="34" charset="0"/>
              </a:rPr>
              <a:t> Acids link together to from poly peptides </a:t>
            </a:r>
            <a:endParaRPr lang="en-US" sz="1200" kern="1200" dirty="0" smtClean="0">
              <a:solidFill>
                <a:schemeClr val="tx1"/>
              </a:solidFill>
              <a:effectLst/>
              <a:latin typeface="Arial" pitchFamily="34" charset="0"/>
              <a:ea typeface="ＭＳ Ｐゴシック"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ＭＳ Ｐゴシック"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ＭＳ Ｐゴシック" charset="0"/>
                <a:cs typeface="Arial" pitchFamily="34" charset="0"/>
              </a:rPr>
              <a:t>peptide bond</a:t>
            </a:r>
            <a:r>
              <a:rPr lang="en-US" sz="1200" b="1" kern="1200" baseline="0" dirty="0" smtClean="0">
                <a:solidFill>
                  <a:schemeClr val="tx1"/>
                </a:solidFill>
                <a:effectLst/>
                <a:latin typeface="Arial" pitchFamily="34" charset="0"/>
                <a:ea typeface="ＭＳ Ｐゴシック" charset="0"/>
                <a:cs typeface="Arial" pitchFamily="34" charset="0"/>
              </a:rPr>
              <a:t> </a:t>
            </a:r>
            <a:r>
              <a:rPr lang="en-US" sz="1200" kern="1200" baseline="0" dirty="0" smtClean="0">
                <a:solidFill>
                  <a:schemeClr val="tx1"/>
                </a:solidFill>
                <a:effectLst/>
                <a:latin typeface="Arial" pitchFamily="34" charset="0"/>
                <a:ea typeface="ＭＳ Ｐゴシック" charset="0"/>
                <a:cs typeface="Arial" pitchFamily="34" charset="0"/>
              </a:rPr>
              <a:t>is a dehydration reaction that links amino acids in a covalent bond</a:t>
            </a:r>
            <a:endParaRPr lang="en-US" sz="1200" kern="1200" dirty="0">
              <a:solidFill>
                <a:schemeClr val="tx1"/>
              </a:solidFill>
              <a:effectLst/>
              <a:latin typeface="Arial" pitchFamily="34" charset="0"/>
              <a:ea typeface="ＭＳ Ｐゴシック"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smtClean="0"/>
              <a:pPr>
                <a:defRPr/>
              </a:pPr>
              <a:t>65</a:t>
            </a:fld>
            <a:endParaRPr lang="en-US"/>
          </a:p>
        </p:txBody>
      </p:sp>
    </p:spTree>
    <p:extLst>
      <p:ext uri="{BB962C8B-B14F-4D97-AF65-F5344CB8AC3E}">
        <p14:creationId xmlns:p14="http://schemas.microsoft.com/office/powerpoint/2010/main" val="342457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60113D27-5669-EF46-9425-7CB0BDEC6ADE}" type="slidenum">
              <a:rPr lang="en-US" sz="1200"/>
              <a:pPr algn="r" defTabSz="914320" eaLnBrk="0" hangingPunct="0"/>
              <a:t>66</a:t>
            </a:fld>
            <a:endParaRPr lang="en-US" sz="1200" dirty="0"/>
          </a:p>
        </p:txBody>
      </p:sp>
      <p:sp>
        <p:nvSpPr>
          <p:cNvPr id="18329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3302" name="Rectangle 3"/>
          <p:cNvSpPr>
            <a:spLocks noGrp="1" noChangeArrowheads="1"/>
          </p:cNvSpPr>
          <p:nvPr>
            <p:ph type="body" idx="1"/>
          </p:nvPr>
        </p:nvSpPr>
        <p:spPr>
          <a:xfrm>
            <a:off x="914760" y="4343247"/>
            <a:ext cx="5028481" cy="4115259"/>
          </a:xfrm>
          <a:solidFill>
            <a:srgbClr val="FFFFFF"/>
          </a:solidFill>
          <a:ln>
            <a:solidFill>
              <a:srgbClr val="000000"/>
            </a:solidFill>
          </a:ln>
        </p:spPr>
        <p:txBody>
          <a:bodyPr lIns="91436" tIns="45718" rIns="91436" bIns="45718"/>
          <a:lstStyle/>
          <a:p>
            <a:endParaRPr lang="en-US" dirty="0">
              <a:latin typeface="Times New Roman" pitchFamily="-108" charset="0"/>
            </a:endParaRPr>
          </a:p>
        </p:txBody>
      </p:sp>
    </p:spTree>
    <p:extLst>
      <p:ext uri="{BB962C8B-B14F-4D97-AF65-F5344CB8AC3E}">
        <p14:creationId xmlns:p14="http://schemas.microsoft.com/office/powerpoint/2010/main" val="3718136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67</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10.9 Transcription of DNA and translation of codons</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68</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10.9-1 Transcription of DNA and translation of codons (part 1: detail)</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A93FEFF5-1B2D-0845-9C3C-0FE34773E076}" type="slidenum">
              <a:rPr lang="en-US" sz="1200"/>
              <a:pPr algn="r" defTabSz="914320" eaLnBrk="0" hangingPunct="0"/>
              <a:t>69</a:t>
            </a:fld>
            <a:endParaRPr lang="en-US" sz="1200" dirty="0"/>
          </a:p>
        </p:txBody>
      </p:sp>
      <p:sp>
        <p:nvSpPr>
          <p:cNvPr id="9728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7454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49868241-BBDE-0949-A840-CC6FF195B5AF}" type="slidenum">
              <a:rPr lang="en-US" sz="1200"/>
              <a:pPr algn="r" defTabSz="914320" eaLnBrk="0" hangingPunct="0"/>
              <a:t>9</a:t>
            </a:fld>
            <a:endParaRPr lang="en-US" sz="1200" dirty="0"/>
          </a:p>
        </p:txBody>
      </p:sp>
      <p:sp>
        <p:nvSpPr>
          <p:cNvPr id="3174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951639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70</a:t>
            </a:fld>
            <a:endParaRPr lang="en-US" sz="600" b="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10.9-1 Transcription of DNA and translation of codons (part 1: detail)</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3FD06E30-9B47-2249-950E-DDAA1C053D3C}" type="slidenum">
              <a:rPr lang="en-US" sz="1200"/>
              <a:pPr algn="r" defTabSz="914320" eaLnBrk="0" hangingPunct="0"/>
              <a:t>71</a:t>
            </a:fld>
            <a:endParaRPr lang="en-US" sz="1200" dirty="0"/>
          </a:p>
        </p:txBody>
      </p:sp>
      <p:sp>
        <p:nvSpPr>
          <p:cNvPr id="10752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752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13794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72</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10.10 The dictionary of the genetic code, listed by RNA codons</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3FD06E30-9B47-2249-950E-DDAA1C053D3C}" type="slidenum">
              <a:rPr lang="en-US" sz="1200"/>
              <a:pPr algn="r" defTabSz="914320" eaLnBrk="0" hangingPunct="0"/>
              <a:t>74</a:t>
            </a:fld>
            <a:endParaRPr lang="en-US" sz="1200" dirty="0"/>
          </a:p>
        </p:txBody>
      </p:sp>
      <p:sp>
        <p:nvSpPr>
          <p:cNvPr id="10752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752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534477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75</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10.11 A pig expressing a foreign gene</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848DC1-C097-8248-8667-D544E65645BA}" type="slidenum">
              <a:rPr lang="en-US" smtClean="0"/>
              <a:pPr/>
              <a:t>78</a:t>
            </a:fld>
            <a:endParaRPr lang="en-US" dirty="0"/>
          </a:p>
        </p:txBody>
      </p:sp>
    </p:spTree>
    <p:extLst>
      <p:ext uri="{BB962C8B-B14F-4D97-AF65-F5344CB8AC3E}">
        <p14:creationId xmlns:p14="http://schemas.microsoft.com/office/powerpoint/2010/main" val="30333088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C1D273B3-6788-FD49-BD1F-1DCC2E5D71DD}" type="slidenum">
              <a:rPr lang="en-US" sz="1200"/>
              <a:pPr algn="r" defTabSz="914320" eaLnBrk="0" hangingPunct="0"/>
              <a:t>79</a:t>
            </a:fld>
            <a:endParaRPr lang="en-US" sz="1200" dirty="0"/>
          </a:p>
        </p:txBody>
      </p:sp>
      <p:sp>
        <p:nvSpPr>
          <p:cNvPr id="49459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4596"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t>
            </a:r>
            <a:r>
              <a:rPr lang="en-US" dirty="0" smtClean="0"/>
              <a:t>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0951776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80</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10.12 Transcription</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81</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10.12-2 Transcription (part 2: three phases of transcription)</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DA8C8DDB-1F58-7046-8F7F-87C8600F7872}" type="slidenum">
              <a:rPr lang="en-US" sz="1200"/>
              <a:pPr algn="r" defTabSz="914320" eaLnBrk="0" hangingPunct="0"/>
              <a:t>82</a:t>
            </a:fld>
            <a:endParaRPr lang="en-US" sz="1200" dirty="0"/>
          </a:p>
        </p:txBody>
      </p:sp>
      <p:sp>
        <p:nvSpPr>
          <p:cNvPr id="12390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390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069024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C4B77B6-2868-6C43-AD9E-F30CEA918C6E}" type="slidenum">
              <a:rPr lang="en-US" sz="1200"/>
              <a:pPr algn="r" defTabSz="914320" eaLnBrk="0" hangingPunct="0"/>
              <a:t>10</a:t>
            </a:fld>
            <a:endParaRPr lang="en-US" sz="1200" dirty="0"/>
          </a:p>
        </p:txBody>
      </p:sp>
      <p:sp>
        <p:nvSpPr>
          <p:cNvPr id="3379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6"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5634170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220DAEFA-B595-C147-893A-B00A3369B804}" type="slidenum">
              <a:rPr lang="en-US" sz="1200"/>
              <a:pPr algn="r" defTabSz="914320" eaLnBrk="0" hangingPunct="0"/>
              <a:t>83</a:t>
            </a:fld>
            <a:endParaRPr lang="en-US" sz="1200" dirty="0"/>
          </a:p>
        </p:txBody>
      </p:sp>
      <p:sp>
        <p:nvSpPr>
          <p:cNvPr id="12595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5956"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5198270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84</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10.12-1 </a:t>
            </a:r>
            <a:r>
              <a:rPr lang="fr-FR" sz="600" dirty="0">
                <a:latin typeface="Arial" charset="0"/>
              </a:rPr>
              <a:t>Transcription (part 1: RNA </a:t>
            </a:r>
            <a:r>
              <a:rPr lang="fr-FR" sz="600" dirty="0" err="1">
                <a:latin typeface="Arial" charset="0"/>
              </a:rPr>
              <a:t>polymerase</a:t>
            </a:r>
            <a:r>
              <a:rPr lang="fr-FR" sz="600" dirty="0">
                <a:latin typeface="Arial" charset="0"/>
              </a:rPr>
              <a:t>)</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9402D630-425E-9D45-A454-AD41422D11EB}" type="slidenum">
              <a:rPr lang="en-US" sz="1200"/>
              <a:pPr algn="r" defTabSz="914320" eaLnBrk="0" hangingPunct="0"/>
              <a:t>85</a:t>
            </a:fld>
            <a:endParaRPr lang="en-US" sz="1200" dirty="0"/>
          </a:p>
        </p:txBody>
      </p:sp>
      <p:sp>
        <p:nvSpPr>
          <p:cNvPr id="12800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800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824163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05B0084C-D5BB-0A4C-92D5-7C14BD761FC4}" type="slidenum">
              <a:rPr lang="en-US" sz="1200"/>
              <a:pPr algn="r" defTabSz="914320" eaLnBrk="0" hangingPunct="0"/>
              <a:t>86</a:t>
            </a:fld>
            <a:endParaRPr lang="en-US" sz="1200" dirty="0"/>
          </a:p>
        </p:txBody>
      </p:sp>
      <p:sp>
        <p:nvSpPr>
          <p:cNvPr id="13005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272385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88</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smtClean="0">
                <a:latin typeface="Arial" charset="0"/>
              </a:rPr>
              <a:t>Figure </a:t>
            </a:r>
            <a:r>
              <a:rPr lang="en-US" sz="600" dirty="0">
                <a:latin typeface="Arial" charset="0"/>
              </a:rPr>
              <a:t>10.13 The production of messenger RNA (mRNA) in a eukaryotic cell</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05B0084C-D5BB-0A4C-92D5-7C14BD761FC4}" type="slidenum">
              <a:rPr lang="en-US" sz="1200"/>
              <a:pPr algn="r" defTabSz="914320" eaLnBrk="0" hangingPunct="0"/>
              <a:t>89</a:t>
            </a:fld>
            <a:endParaRPr lang="en-US" sz="1200" dirty="0"/>
          </a:p>
        </p:txBody>
      </p:sp>
      <p:sp>
        <p:nvSpPr>
          <p:cNvPr id="13005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5085396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05B0084C-D5BB-0A4C-92D5-7C14BD761FC4}" type="slidenum">
              <a:rPr lang="en-US" sz="1200"/>
              <a:pPr algn="r" defTabSz="914320" eaLnBrk="0" hangingPunct="0"/>
              <a:t>90</a:t>
            </a:fld>
            <a:endParaRPr lang="en-US" sz="1200" dirty="0"/>
          </a:p>
        </p:txBody>
      </p:sp>
      <p:sp>
        <p:nvSpPr>
          <p:cNvPr id="13005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528595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05B0084C-D5BB-0A4C-92D5-7C14BD761FC4}" type="slidenum">
              <a:rPr lang="en-US" sz="1200"/>
              <a:pPr algn="r" defTabSz="914320" eaLnBrk="0" hangingPunct="0"/>
              <a:t>91</a:t>
            </a:fld>
            <a:endParaRPr lang="en-US" sz="1200" dirty="0"/>
          </a:p>
        </p:txBody>
      </p:sp>
      <p:sp>
        <p:nvSpPr>
          <p:cNvPr id="13005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80309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05B0084C-D5BB-0A4C-92D5-7C14BD761FC4}" type="slidenum">
              <a:rPr lang="en-US" sz="1200"/>
              <a:pPr algn="r" defTabSz="914320" eaLnBrk="0" hangingPunct="0"/>
              <a:t>92</a:t>
            </a:fld>
            <a:endParaRPr lang="en-US" sz="1200" dirty="0"/>
          </a:p>
        </p:txBody>
      </p:sp>
      <p:sp>
        <p:nvSpPr>
          <p:cNvPr id="13005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494066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1940CE7D-DDEB-F047-99C3-19987DAB7675}" type="slidenum">
              <a:rPr lang="en-US" sz="1200"/>
              <a:pPr algn="r" defTabSz="914320" eaLnBrk="0" hangingPunct="0"/>
              <a:t>93</a:t>
            </a:fld>
            <a:endParaRPr lang="en-US" sz="1200" dirty="0"/>
          </a:p>
        </p:txBody>
      </p:sp>
      <p:sp>
        <p:nvSpPr>
          <p:cNvPr id="11571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716"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6543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848DC1-C097-8248-8667-D544E65645BA}" type="slidenum">
              <a:rPr lang="en-US" smtClean="0"/>
              <a:pPr/>
              <a:t>15</a:t>
            </a:fld>
            <a:endParaRPr lang="en-US" dirty="0"/>
          </a:p>
        </p:txBody>
      </p:sp>
    </p:spTree>
    <p:extLst>
      <p:ext uri="{BB962C8B-B14F-4D97-AF65-F5344CB8AC3E}">
        <p14:creationId xmlns:p14="http://schemas.microsoft.com/office/powerpoint/2010/main" val="13567513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A93FEFF5-1B2D-0845-9C3C-0FE34773E076}" type="slidenum">
              <a:rPr lang="en-US" sz="1200"/>
              <a:pPr algn="r" defTabSz="914320" eaLnBrk="0" hangingPunct="0"/>
              <a:t>94</a:t>
            </a:fld>
            <a:endParaRPr lang="en-US" sz="1200" dirty="0"/>
          </a:p>
        </p:txBody>
      </p:sp>
      <p:sp>
        <p:nvSpPr>
          <p:cNvPr id="9728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9847258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8E647A0A-499A-5141-8528-43441EED9AA2}" type="slidenum">
              <a:rPr lang="en-US" sz="1200"/>
              <a:pPr algn="r" defTabSz="914320" eaLnBrk="0" hangingPunct="0"/>
              <a:t>95</a:t>
            </a:fld>
            <a:endParaRPr lang="en-US" sz="1200" dirty="0"/>
          </a:p>
        </p:txBody>
      </p:sp>
      <p:sp>
        <p:nvSpPr>
          <p:cNvPr id="13824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8817536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4E28F94-2984-6E43-8ED5-70C9CEB4DD43}" type="slidenum">
              <a:rPr lang="en-US" sz="1200"/>
              <a:pPr algn="r" defTabSz="914320" eaLnBrk="0" hangingPunct="0"/>
              <a:t>96</a:t>
            </a:fld>
            <a:endParaRPr lang="en-US" sz="1200" dirty="0"/>
          </a:p>
        </p:txBody>
      </p:sp>
      <p:sp>
        <p:nvSpPr>
          <p:cNvPr id="14029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0551322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97</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10.14 The structure of tRNA</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4E28F94-2984-6E43-8ED5-70C9CEB4DD43}" type="slidenum">
              <a:rPr lang="en-US" sz="1200"/>
              <a:pPr algn="r" defTabSz="914320" eaLnBrk="0" hangingPunct="0"/>
              <a:t>98</a:t>
            </a:fld>
            <a:endParaRPr lang="en-US" sz="1200" dirty="0"/>
          </a:p>
        </p:txBody>
      </p:sp>
      <p:sp>
        <p:nvSpPr>
          <p:cNvPr id="14029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320362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4E28F94-2984-6E43-8ED5-70C9CEB4DD43}" type="slidenum">
              <a:rPr lang="en-US" sz="1200"/>
              <a:pPr algn="r" defTabSz="914320" eaLnBrk="0" hangingPunct="0"/>
              <a:t>99</a:t>
            </a:fld>
            <a:endParaRPr lang="en-US" sz="1200" dirty="0"/>
          </a:p>
        </p:txBody>
      </p:sp>
      <p:sp>
        <p:nvSpPr>
          <p:cNvPr id="14029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6131058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4E28F94-2984-6E43-8ED5-70C9CEB4DD43}" type="slidenum">
              <a:rPr lang="en-US" sz="1200"/>
              <a:pPr algn="r" defTabSz="914320" eaLnBrk="0" hangingPunct="0"/>
              <a:t>100</a:t>
            </a:fld>
            <a:endParaRPr lang="en-US" sz="1200" dirty="0"/>
          </a:p>
        </p:txBody>
      </p:sp>
      <p:sp>
        <p:nvSpPr>
          <p:cNvPr id="14029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5072382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101</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10.14 The structure of tRNA</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848DC1-C097-8248-8667-D544E65645BA}" type="slidenum">
              <a:rPr lang="en-US" smtClean="0"/>
              <a:pPr/>
              <a:t>102</a:t>
            </a:fld>
            <a:endParaRPr lang="en-US" dirty="0"/>
          </a:p>
        </p:txBody>
      </p:sp>
    </p:spTree>
    <p:extLst>
      <p:ext uri="{BB962C8B-B14F-4D97-AF65-F5344CB8AC3E}">
        <p14:creationId xmlns:p14="http://schemas.microsoft.com/office/powerpoint/2010/main" val="17314956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58024829-6B41-824B-B8DD-8DF2B7875136}" type="slidenum">
              <a:rPr lang="en-US" sz="1200"/>
              <a:pPr algn="r" defTabSz="914320" eaLnBrk="0" hangingPunct="0"/>
              <a:t>103</a:t>
            </a:fld>
            <a:endParaRPr lang="en-US" sz="1200" dirty="0"/>
          </a:p>
        </p:txBody>
      </p:sp>
      <p:sp>
        <p:nvSpPr>
          <p:cNvPr id="14643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6436"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5518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FC4B77B6-2868-6C43-AD9E-F30CEA918C6E}" type="slidenum">
              <a:rPr lang="en-US" sz="1200"/>
              <a:pPr algn="r" defTabSz="914320" eaLnBrk="0" hangingPunct="0"/>
              <a:t>18</a:t>
            </a:fld>
            <a:endParaRPr lang="en-US" sz="1200" dirty="0"/>
          </a:p>
        </p:txBody>
      </p:sp>
      <p:sp>
        <p:nvSpPr>
          <p:cNvPr id="3379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6"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endParaRPr lang="en-US" dirty="0">
              <a:latin typeface="Times New Roman" pitchFamily="-108" charset="0"/>
            </a:endParaRPr>
          </a:p>
        </p:txBody>
      </p:sp>
    </p:spTree>
    <p:extLst>
      <p:ext uri="{BB962C8B-B14F-4D97-AF65-F5344CB8AC3E}">
        <p14:creationId xmlns:p14="http://schemas.microsoft.com/office/powerpoint/2010/main" val="25634170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2BEFFA2E-1740-A640-B50A-98806125DA96}" type="slidenum">
              <a:rPr lang="en-US" sz="1200"/>
              <a:pPr algn="r" defTabSz="914320" eaLnBrk="0" hangingPunct="0"/>
              <a:t>104</a:t>
            </a:fld>
            <a:endParaRPr lang="en-US" sz="1200" dirty="0"/>
          </a:p>
        </p:txBody>
      </p:sp>
      <p:sp>
        <p:nvSpPr>
          <p:cNvPr id="49664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664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38533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105</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10.15 The ribosome</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106</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10.15-1 The ribosome (part 1: ribosome diagram)</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107</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a:latin typeface="Arial" charset="0"/>
              </a:rPr>
              <a:t>Figure 10.15-2 </a:t>
            </a:r>
            <a:r>
              <a:rPr lang="en-US" sz="600" dirty="0">
                <a:latin typeface="Arial" charset="0"/>
              </a:rPr>
              <a:t>The ribosome (part 2: </a:t>
            </a:r>
            <a:r>
              <a:rPr lang="en-US" sz="600" dirty="0">
                <a:latin typeface="Arial" pitchFamily="34" charset="0"/>
                <a:cs typeface="Arial" pitchFamily="34" charset="0"/>
              </a:rPr>
              <a:t>“</a:t>
            </a:r>
            <a:r>
              <a:rPr lang="en-US" sz="600" dirty="0">
                <a:latin typeface="Arial" charset="0"/>
              </a:rPr>
              <a:t>players</a:t>
            </a:r>
            <a:r>
              <a:rPr lang="en-US" sz="600" dirty="0">
                <a:latin typeface="Arial" pitchFamily="34" charset="0"/>
                <a:cs typeface="Arial" pitchFamily="34" charset="0"/>
              </a:rPr>
              <a:t>”</a:t>
            </a:r>
            <a:r>
              <a:rPr lang="en-US" sz="600" dirty="0">
                <a:latin typeface="Arial" charset="0"/>
              </a:rPr>
              <a:t> of translation)</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1E555637-D961-5C43-B0BD-9623182A7721}" type="slidenum">
              <a:rPr lang="en-US" sz="1200"/>
              <a:pPr algn="r" defTabSz="914320" eaLnBrk="0" hangingPunct="0"/>
              <a:t>108</a:t>
            </a:fld>
            <a:endParaRPr lang="en-US" sz="1200" dirty="0"/>
          </a:p>
        </p:txBody>
      </p:sp>
      <p:sp>
        <p:nvSpPr>
          <p:cNvPr id="154627" name="Rectangle 2"/>
          <p:cNvSpPr>
            <a:spLocks noGrp="1" noRot="1" noChangeAspect="1" noChangeArrowheads="1"/>
          </p:cNvSpPr>
          <p:nvPr>
            <p:ph type="sldImg"/>
          </p:nvPr>
        </p:nvSpPr>
        <p:spPr bwMode="auto">
          <a:xfrm>
            <a:off x="744029" y="685494"/>
            <a:ext cx="5369943" cy="3429000"/>
          </a:xfrm>
          <a:prstGeom prst="rect">
            <a:avLst/>
          </a:prstGeom>
          <a:solidFill>
            <a:srgbClr val="FFFFFF"/>
          </a:solidFill>
          <a:ln>
            <a:solidFill>
              <a:srgbClr val="000000"/>
            </a:solidFill>
            <a:miter lim="800000"/>
            <a:headEnd/>
            <a:tailEnd/>
          </a:ln>
        </p:spPr>
      </p:sp>
      <p:sp>
        <p:nvSpPr>
          <p:cNvPr id="15462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1229412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3776A599-4CEB-7541-A07F-0B0DF22B8627}" type="slidenum">
              <a:rPr lang="en-US" sz="1200"/>
              <a:pPr algn="r" defTabSz="914320" eaLnBrk="0" hangingPunct="0"/>
              <a:t>109</a:t>
            </a:fld>
            <a:endParaRPr lang="en-US" sz="1200" dirty="0"/>
          </a:p>
        </p:txBody>
      </p:sp>
      <p:sp>
        <p:nvSpPr>
          <p:cNvPr id="15667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6676"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1868368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110</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10.16 A molecule of mRNA</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02E5D1BA-2F99-5442-8502-8876BB4BFBA9}" type="slidenum">
              <a:rPr lang="en-US" sz="1200"/>
              <a:pPr algn="r" defTabSz="914320" eaLnBrk="0" hangingPunct="0"/>
              <a:t>111</a:t>
            </a:fld>
            <a:endParaRPr lang="en-US" sz="1200" dirty="0"/>
          </a:p>
        </p:txBody>
      </p:sp>
      <p:sp>
        <p:nvSpPr>
          <p:cNvPr id="16077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077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5944765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112</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10.17 The initiation of translation</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E120BF20-F818-3C4D-A5B5-4C757CAE0AC9}" type="slidenum">
              <a:rPr lang="en-US" sz="1200"/>
              <a:pPr algn="r" defTabSz="914320" eaLnBrk="0" hangingPunct="0"/>
              <a:t>113</a:t>
            </a:fld>
            <a:endParaRPr lang="en-US" sz="1200" dirty="0"/>
          </a:p>
        </p:txBody>
      </p:sp>
      <p:sp>
        <p:nvSpPr>
          <p:cNvPr id="164867" name="Rectangle 2"/>
          <p:cNvSpPr>
            <a:spLocks noGrp="1" noRot="1" noChangeAspect="1" noChangeArrowheads="1"/>
          </p:cNvSpPr>
          <p:nvPr>
            <p:ph type="sldImg"/>
          </p:nvPr>
        </p:nvSpPr>
        <p:spPr bwMode="auto">
          <a:xfrm>
            <a:off x="744029" y="685494"/>
            <a:ext cx="5369943" cy="3429000"/>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18990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5017448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114</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charset="0"/>
              </a:rPr>
              <a:t>Figure 10.18 The elongation of a polypeptide</a:t>
            </a:r>
            <a:endParaRPr lang="en-US" dirty="0">
              <a:latin typeface="Times New Roman"/>
              <a:cs typeface="Times New Roman"/>
            </a:endParaRPr>
          </a:p>
        </p:txBody>
      </p:sp>
    </p:spTree>
    <p:extLst>
      <p:ext uri="{BB962C8B-B14F-4D97-AF65-F5344CB8AC3E}">
        <p14:creationId xmlns:p14="http://schemas.microsoft.com/office/powerpoint/2010/main" val="4538386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E120BF20-F818-3C4D-A5B5-4C757CAE0AC9}" type="slidenum">
              <a:rPr lang="en-US" sz="1200"/>
              <a:pPr algn="r" defTabSz="914320" eaLnBrk="0" hangingPunct="0"/>
              <a:t>115</a:t>
            </a:fld>
            <a:endParaRPr lang="en-US" sz="1200" dirty="0"/>
          </a:p>
        </p:txBody>
      </p:sp>
      <p:sp>
        <p:nvSpPr>
          <p:cNvPr id="164867" name="Rectangle 2"/>
          <p:cNvSpPr>
            <a:spLocks noGrp="1" noRot="1" noChangeAspect="1" noChangeArrowheads="1"/>
          </p:cNvSpPr>
          <p:nvPr>
            <p:ph type="sldImg"/>
          </p:nvPr>
        </p:nvSpPr>
        <p:spPr bwMode="auto">
          <a:xfrm>
            <a:off x="744029" y="685494"/>
            <a:ext cx="5369943" cy="3429000"/>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503287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E120BF20-F818-3C4D-A5B5-4C757CAE0AC9}" type="slidenum">
              <a:rPr lang="en-US" sz="1200"/>
              <a:pPr algn="r" defTabSz="914320" eaLnBrk="0" hangingPunct="0"/>
              <a:t>116</a:t>
            </a:fld>
            <a:endParaRPr lang="en-US" sz="1200" dirty="0"/>
          </a:p>
        </p:txBody>
      </p:sp>
      <p:sp>
        <p:nvSpPr>
          <p:cNvPr id="164867" name="Rectangle 2"/>
          <p:cNvSpPr>
            <a:spLocks noGrp="1" noRot="1" noChangeAspect="1" noChangeArrowheads="1"/>
          </p:cNvSpPr>
          <p:nvPr>
            <p:ph type="sldImg"/>
          </p:nvPr>
        </p:nvSpPr>
        <p:spPr bwMode="auto">
          <a:xfrm>
            <a:off x="744029" y="685494"/>
            <a:ext cx="5369943" cy="3429000"/>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5429657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117</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470642" fontAlgn="base">
              <a:spcBef>
                <a:spcPct val="30000"/>
              </a:spcBef>
              <a:spcAft>
                <a:spcPct val="0"/>
              </a:spcAft>
              <a:defRPr/>
            </a:pPr>
            <a:r>
              <a:rPr lang="en-US" sz="600" dirty="0">
                <a:latin typeface="Arial" pitchFamily="34" charset="0"/>
                <a:ea typeface="ＭＳ Ｐゴシック" charset="0"/>
                <a:cs typeface="Arial" pitchFamily="34" charset="0"/>
              </a:rPr>
              <a:t>Figure 10.UN06</a:t>
            </a:r>
            <a:r>
              <a:rPr lang="en-US" sz="600" dirty="0">
                <a:latin typeface="Arial" pitchFamily="34" charset="0"/>
                <a:cs typeface="Arial" pitchFamily="34" charset="0"/>
              </a:rPr>
              <a:t> </a:t>
            </a:r>
            <a:r>
              <a:rPr lang="en-US" sz="600" dirty="0">
                <a:latin typeface="Arial" pitchFamily="34" charset="0"/>
                <a:ea typeface="ＭＳ Ｐゴシック" charset="0"/>
                <a:cs typeface="Arial" pitchFamily="34" charset="0"/>
              </a:rPr>
              <a:t>Summary of key concepts: translation</a:t>
            </a:r>
            <a:endParaRPr lang="en-US" sz="600" dirty="0">
              <a:latin typeface="Arial" pitchFamily="34" charset="0"/>
              <a:cs typeface="Arial" pitchFamily="34" charset="0"/>
            </a:endParaRPr>
          </a:p>
        </p:txBody>
      </p:sp>
    </p:spTree>
    <p:extLst>
      <p:ext uri="{BB962C8B-B14F-4D97-AF65-F5344CB8AC3E}">
        <p14:creationId xmlns:p14="http://schemas.microsoft.com/office/powerpoint/2010/main" val="36637881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C6A840DE-E5E6-6A4F-8EE5-4D12F0D8FD4F}" type="slidenum">
              <a:rPr lang="en-US" sz="1200"/>
              <a:pPr algn="r" defTabSz="914320" eaLnBrk="0" hangingPunct="0"/>
              <a:t>118</a:t>
            </a:fld>
            <a:endParaRPr lang="en-US" sz="1200" dirty="0"/>
          </a:p>
        </p:txBody>
      </p:sp>
      <p:sp>
        <p:nvSpPr>
          <p:cNvPr id="179203" name="Rectangle 2"/>
          <p:cNvSpPr>
            <a:spLocks noGrp="1" noRot="1" noChangeAspect="1" noChangeArrowheads="1"/>
          </p:cNvSpPr>
          <p:nvPr>
            <p:ph type="sldImg"/>
          </p:nvPr>
        </p:nvSpPr>
        <p:spPr bwMode="auto">
          <a:xfrm>
            <a:off x="744029" y="685494"/>
            <a:ext cx="5369943" cy="3429000"/>
          </a:xfrm>
          <a:prstGeom prst="rect">
            <a:avLst/>
          </a:prstGeom>
          <a:solidFill>
            <a:srgbClr val="FFFFFF"/>
          </a:solidFill>
          <a:ln>
            <a:solidFill>
              <a:srgbClr val="000000"/>
            </a:solidFill>
            <a:miter lim="800000"/>
            <a:headEnd/>
            <a:tailEnd/>
          </a:ln>
        </p:spPr>
      </p:sp>
      <p:sp>
        <p:nvSpPr>
          <p:cNvPr id="17920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6393218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algn="r" defTabSz="914320" eaLnBrk="0" hangingPunct="0"/>
            <a:fld id="{97FDC0D9-47B4-094A-BF60-D992CDA034D1}" type="slidenum">
              <a:rPr lang="en-US" sz="1200"/>
              <a:pPr algn="r" defTabSz="914320" eaLnBrk="0" hangingPunct="0"/>
              <a:t>119</a:t>
            </a:fld>
            <a:endParaRPr lang="en-US" sz="1200" dirty="0"/>
          </a:p>
        </p:txBody>
      </p:sp>
      <p:sp>
        <p:nvSpPr>
          <p:cNvPr id="181251"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2"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b="1" dirty="0"/>
              <a:t>Student Misconceptions and Concerns</a:t>
            </a:r>
            <a:endParaRPr lang="en-US" dirty="0"/>
          </a:p>
          <a:p>
            <a:r>
              <a:rPr lang="en-US" dirty="0"/>
              <a:t>1. Beginning college students are often intensely focused on writing detailed notes. The risk is that they miss the overall patterns and the broader significance of the topics discussed. Consider a gradual approach to the subjects of transcription and translation, beginning quite generally and testing comprehension before venturing into the finer mechanics of each process.</a:t>
            </a:r>
          </a:p>
          <a:p>
            <a:r>
              <a:rPr lang="en-US" dirty="0"/>
              <a:t>2. Consider placing on the board Figure 10.8, noting the sequence, products, and locations of transcription and translation in eukaryotic cells. This reminder can create a quick concept check for students as they learn additional detail.</a:t>
            </a:r>
          </a:p>
          <a:p>
            <a:r>
              <a:rPr lang="en-US" dirty="0"/>
              <a:t>3. Mutations are often discussed as part of evolution mechanisms. In this sense, mutations may be considered a part of a positive creative process. The dual nature of mutations, potentially deadly yet potentially innovative, should be clarified.</a:t>
            </a:r>
          </a:p>
          <a:p>
            <a:r>
              <a:rPr lang="en-US" b="1" dirty="0"/>
              <a:t>Teaching Tips</a:t>
            </a:r>
            <a:endParaRPr lang="en-US" dirty="0"/>
          </a:p>
          <a:p>
            <a:r>
              <a:rPr lang="en-US" dirty="0"/>
              <a:t>1. It has been said that “Everything about an organism is an interaction between the genome and the environment.” You might wish to challenge your students to explain the significance and validity of this statement.</a:t>
            </a:r>
          </a:p>
          <a:p>
            <a:r>
              <a:rPr lang="en-US" dirty="0"/>
              <a:t>2. The sequential information in DNA and RNA is analogous to the sequential information in the letters of a sentence. This analogy is also helpful when explaining the impact of insertion or deletion mutations that cause a shift in the reading frame.</a:t>
            </a:r>
          </a:p>
          <a:p>
            <a:r>
              <a:rPr lang="en-US" dirty="0"/>
              <a:t>3. The transcription of DNA into RNA is like a reporter who transcribes a political speech. In both situations, the language remains the same, although in the case of the reporter, it changes form from spoken to written.</a:t>
            </a:r>
          </a:p>
          <a:p>
            <a:r>
              <a:rPr lang="en-US" dirty="0"/>
              <a:t>4. A parallel can be drawn between the discovery in 1799 of the Rosetta Stone, which provided the key that enabled scholars to crack the previously indecipherable hieroglyphic code, and the cracking of the genetic code in 1961. Consider challenging your students to explain what part of the genetic code is similar to the Rosetta Stone. This could be a short in-class activity for small groups.</a:t>
            </a:r>
          </a:p>
          <a:p>
            <a:r>
              <a:rPr lang="en-US" dirty="0"/>
              <a:t>5. Another advantage to the use of RNA to direct protein synthesis is that the original code (DNA) remains safe within the nucleus, away from the many potentially damaging chemicals in the cytoplasm. This is like making photocopies of important documents for study, keeping the originals safely stored away (much like how we treat the original U.S. Constitution).</a:t>
            </a:r>
          </a:p>
          <a:p>
            <a:r>
              <a:rPr lang="en-US" dirty="0"/>
              <a:t>6. The production of proteins is like a machine requiring fuel. The molecular machinery (ribosomes and </a:t>
            </a:r>
            <a:r>
              <a:rPr lang="en-US" dirty="0" err="1"/>
              <a:t>tRNA</a:t>
            </a:r>
            <a:r>
              <a:rPr lang="en-US" dirty="0"/>
              <a:t>) used in many cellular processes also requires an input of energy in the form of ATP.</a:t>
            </a:r>
          </a:p>
          <a:p>
            <a:r>
              <a:rPr lang="en-US" dirty="0"/>
              <a:t>7. If you were using a train analogy for the assembly of monomers into polymers, at this point the DNA and RNA “trains” are traded in 3 for 1 for the polypeptide “train.” Thus, in general, polypeptides have about 1/3 as many monomers as the mRNA that coded for them. (It might be a good challenge to have your students explain why proteins do not have exactly a third of monomers of the corresponding mRNA. Start and stop codons, for example, are not translated into amino acids.)</a:t>
            </a:r>
          </a:p>
          <a:p>
            <a:r>
              <a:rPr lang="en-US" dirty="0"/>
              <a:t>8. Many analogies can be developed to represent the selective expression of a gene requiring the deletion of introns. Instructors who only assign some modules of a chapter are treating the chapters like sections of exons and introns, portions to be read and portions to be skipped. Alternately, students who highlight a chapter might be thought of as editing the book into exons, portions to be reviewed, and introns, </a:t>
            </a:r>
            <a:r>
              <a:rPr lang="en-US" dirty="0" err="1"/>
              <a:t>nonhighlighted</a:t>
            </a:r>
            <a:r>
              <a:rPr lang="en-US" dirty="0"/>
              <a:t> sections that will not be studied. Both analogies are imperfect, but may still convey the concept of selective reading.</a:t>
            </a:r>
          </a:p>
          <a:p>
            <a:r>
              <a:rPr lang="en-US" dirty="0"/>
              <a:t>9. Students might think of the A and P sites as stages in an assembly line. The A site is where a new amino acid is brought in, according to the blueprint of the codon on the mRNA. The P site is where the growing product/polypeptide is anchored as it is being built. To help them better remember details of translation, students might think of the letters for the two sites to mean “A” for addition, where an amino acid is added, and “P” for polypeptide, where the growing polypeptide is located.</a:t>
            </a:r>
          </a:p>
          <a:p>
            <a:r>
              <a:rPr lang="en-US" dirty="0"/>
              <a:t>10. A simple way to demonstrate the effect of a reading frame shift is to have students compare the following three sentences. The first is a simple sentence. But look what happens when a letter is added (2) or deleted (3). The “reading frame,” or triplet groupings, are re-formed into nonsense.</a:t>
            </a:r>
          </a:p>
          <a:p>
            <a:r>
              <a:rPr lang="en-US" dirty="0"/>
              <a:t>(1) The big red pig ate the red rag.</a:t>
            </a:r>
          </a:p>
          <a:p>
            <a:r>
              <a:rPr lang="en-US" dirty="0"/>
              <a:t>(2) The big res dpi gat eth ere </a:t>
            </a:r>
            <a:r>
              <a:rPr lang="en-US" dirty="0" err="1"/>
              <a:t>dra</a:t>
            </a:r>
            <a:r>
              <a:rPr lang="en-US" dirty="0"/>
              <a:t> g.</a:t>
            </a:r>
          </a:p>
          <a:p>
            <a:r>
              <a:rPr lang="en-US" dirty="0"/>
              <a:t>(3) The big rep </a:t>
            </a:r>
            <a:r>
              <a:rPr lang="en-US" dirty="0" err="1"/>
              <a:t>iga</a:t>
            </a:r>
            <a:r>
              <a:rPr lang="en-US" dirty="0"/>
              <a:t> </a:t>
            </a:r>
            <a:r>
              <a:rPr lang="en-US" dirty="0" err="1"/>
              <a:t>tet</a:t>
            </a:r>
            <a:r>
              <a:rPr lang="en-US" dirty="0"/>
              <a:t> her </a:t>
            </a:r>
            <a:r>
              <a:rPr lang="en-US" dirty="0" err="1"/>
              <a:t>edr</a:t>
            </a:r>
            <a:r>
              <a:rPr lang="en-US" dirty="0"/>
              <a:t> </a:t>
            </a:r>
            <a:r>
              <a:rPr lang="en-US" dirty="0" err="1"/>
              <a:t>ag</a:t>
            </a:r>
            <a:r>
              <a:rPr lang="en-US" dirty="0"/>
              <a:t>.</a:t>
            </a:r>
          </a:p>
          <a:p>
            <a:r>
              <a:rPr lang="en-US" dirty="0"/>
              <a:t>11. The authors have noted elsewhere that “A random mutation is like a shot in the dark. It is not likely to improve a genome any more than shooting a bullet through the hood of a car is likely to improve engine performance!”</a:t>
            </a:r>
          </a:p>
          <a:p>
            <a:r>
              <a:rPr lang="en-US" b="1" dirty="0"/>
              <a:t>Active Lecture Tips</a:t>
            </a:r>
            <a:endParaRPr lang="en-US" dirty="0"/>
          </a:p>
          <a:p>
            <a:r>
              <a:rPr lang="en-US" dirty="0"/>
              <a:t>1. After translation is addressed, consider asking your students (working in small groups) to list all of the places where base pairing is used (in the construction of a DNA molecule during DNA replication, in transcription, and during translation when the </a:t>
            </a:r>
            <a:r>
              <a:rPr lang="en-US" dirty="0" err="1"/>
              <a:t>tRNA</a:t>
            </a:r>
            <a:r>
              <a:rPr lang="en-US" dirty="0"/>
              <a:t> attaches).</a:t>
            </a:r>
          </a:p>
          <a:p>
            <a:r>
              <a:rPr lang="en-US" dirty="0"/>
              <a:t>2. See the Activity </a:t>
            </a:r>
            <a:r>
              <a:rPr lang="en-US" i="1" dirty="0"/>
              <a:t>Using a Food Analogy to Think About Protein Synthesis</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3. See the Activity </a:t>
            </a:r>
            <a:r>
              <a:rPr lang="en-US" i="1" dirty="0"/>
              <a:t>Students Perform a Protein Synthesis Play</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4. See the </a:t>
            </a:r>
            <a:r>
              <a:rPr lang="en-US" i="1" dirty="0"/>
              <a:t>Media Review: “</a:t>
            </a:r>
            <a:r>
              <a:rPr lang="en-US" i="1" dirty="0" err="1"/>
              <a:t>Learn.Genetics</a:t>
            </a:r>
            <a:r>
              <a:rPr lang="en-US" i="1" dirty="0"/>
              <a:t>” Genetic Science Learning from the University of Utah</a:t>
            </a:r>
            <a:r>
              <a:rPr lang="en-US" dirty="0"/>
              <a:t> on the Instructor Exchange. Visit the Instructor Exchange in the </a:t>
            </a:r>
            <a:r>
              <a:rPr lang="en-US" dirty="0" err="1"/>
              <a:t>MasteringBiology</a:t>
            </a:r>
            <a:r>
              <a:rPr lang="en-US" dirty="0"/>
              <a:t> instructor resource area for a description of this activity.</a:t>
            </a:r>
          </a:p>
          <a:p>
            <a:r>
              <a:rPr lang="en-US" dirty="0"/>
              <a:t>5. See the Activity </a:t>
            </a:r>
            <a:r>
              <a:rPr lang="en-US" i="1" dirty="0"/>
              <a:t>Demonstrating a Frame Shift Mutation</a:t>
            </a:r>
            <a:r>
              <a:rPr lang="en-US" dirty="0"/>
              <a:t> on the Instructor Exchange. Visit the Instructor Exchange in the </a:t>
            </a:r>
            <a:r>
              <a:rPr lang="en-US" dirty="0" err="1"/>
              <a:t>MasteringBiology</a:t>
            </a:r>
            <a:r>
              <a:rPr lang="en-US" dirty="0"/>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66280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120</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10.19-s1 A summary of transcription and </a:t>
            </a:r>
            <a:r>
              <a:rPr lang="en-US" sz="600" dirty="0" err="1">
                <a:latin typeface="Arial" pitchFamily="34" charset="0"/>
                <a:ea typeface="ＭＳ Ｐゴシック" charset="0"/>
                <a:cs typeface="Arial" pitchFamily="34" charset="0"/>
              </a:rPr>
              <a:t>transltion</a:t>
            </a:r>
            <a:r>
              <a:rPr lang="en-US" sz="600" dirty="0">
                <a:latin typeface="Arial" pitchFamily="34" charset="0"/>
                <a:ea typeface="ＭＳ Ｐゴシック" charset="0"/>
                <a:cs typeface="Arial" pitchFamily="34" charset="0"/>
              </a:rPr>
              <a:t>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10653136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121</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10.19-s2 A summary of transcription and translation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42082666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122</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10.19-s3 A summary of transcription and translation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21845604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1200" b="1">
                <a:solidFill>
                  <a:schemeClr val="tx1"/>
                </a:solidFill>
                <a:latin typeface="Times" charset="0"/>
                <a:ea typeface="ＭＳ Ｐゴシック" charset="0"/>
                <a:cs typeface="ＭＳ Ｐゴシック" charset="0"/>
              </a:defRPr>
            </a:lvl1pPr>
            <a:lvl2pPr marL="382396" indent="-147076">
              <a:defRPr sz="1200" b="1">
                <a:solidFill>
                  <a:schemeClr val="tx1"/>
                </a:solidFill>
                <a:latin typeface="Times" charset="0"/>
                <a:ea typeface="ＭＳ Ｐゴシック" charset="0"/>
                <a:cs typeface="ＭＳ Ｐゴシック" charset="0"/>
              </a:defRPr>
            </a:lvl2pPr>
            <a:lvl3pPr marL="588302" indent="-117660">
              <a:defRPr sz="1200" b="1">
                <a:solidFill>
                  <a:schemeClr val="tx1"/>
                </a:solidFill>
                <a:latin typeface="Times" charset="0"/>
                <a:ea typeface="ＭＳ Ｐゴシック" charset="0"/>
                <a:cs typeface="ＭＳ Ｐゴシック" charset="0"/>
              </a:defRPr>
            </a:lvl3pPr>
            <a:lvl4pPr marL="823623" indent="-117660">
              <a:defRPr sz="1200" b="1">
                <a:solidFill>
                  <a:schemeClr val="tx1"/>
                </a:solidFill>
                <a:latin typeface="Times" charset="0"/>
                <a:ea typeface="ＭＳ Ｐゴシック" charset="0"/>
                <a:cs typeface="ＭＳ Ｐゴシック" charset="0"/>
              </a:defRPr>
            </a:lvl4pPr>
            <a:lvl5pPr marL="1058944" indent="-117660">
              <a:defRPr sz="1200" b="1">
                <a:solidFill>
                  <a:schemeClr val="tx1"/>
                </a:solidFill>
                <a:latin typeface="Times" charset="0"/>
                <a:ea typeface="ＭＳ Ｐゴシック" charset="0"/>
                <a:cs typeface="ＭＳ Ｐゴシック" charset="0"/>
              </a:defRPr>
            </a:lvl5pPr>
            <a:lvl6pPr marL="129426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6pPr>
            <a:lvl7pPr marL="1529585"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7pPr>
            <a:lvl8pPr marL="1764906"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8pPr>
            <a:lvl9pPr marL="2000227" indent="-117660" eaLnBrk="0" fontAlgn="base" hangingPunct="0">
              <a:spcBef>
                <a:spcPct val="0"/>
              </a:spcBef>
              <a:spcAft>
                <a:spcPct val="0"/>
              </a:spcAft>
              <a:defRPr sz="1200" b="1">
                <a:solidFill>
                  <a:schemeClr val="tx1"/>
                </a:solidFill>
                <a:latin typeface="Times" charset="0"/>
                <a:ea typeface="ＭＳ Ｐゴシック" charset="0"/>
                <a:cs typeface="ＭＳ Ｐゴシック" charset="0"/>
              </a:defRPr>
            </a:lvl9pPr>
          </a:lstStyle>
          <a:p>
            <a:fld id="{9148A38A-B184-0341-BDEB-CE893D63E018}" type="slidenum">
              <a:rPr lang="en-US" sz="600" b="0">
                <a:solidFill>
                  <a:prstClr val="black"/>
                </a:solidFill>
              </a:rPr>
              <a:pPr/>
              <a:t>123</a:t>
            </a:fld>
            <a:endParaRPr lang="en-US" sz="6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600" dirty="0">
                <a:latin typeface="Arial" pitchFamily="34" charset="0"/>
                <a:ea typeface="ＭＳ Ｐゴシック" charset="0"/>
                <a:cs typeface="Arial" pitchFamily="34" charset="0"/>
              </a:rPr>
              <a:t>Figure 10.19-s4 A summary of transcription and translation (step 4)</a:t>
            </a:r>
            <a:endParaRPr lang="en-US" dirty="0">
              <a:latin typeface="Arial" pitchFamily="34" charset="0"/>
              <a:cs typeface="Arial" pitchFamily="34" charset="0"/>
            </a:endParaRPr>
          </a:p>
        </p:txBody>
      </p:sp>
    </p:spTree>
    <p:extLst>
      <p:ext uri="{BB962C8B-B14F-4D97-AF65-F5344CB8AC3E}">
        <p14:creationId xmlns:p14="http://schemas.microsoft.com/office/powerpoint/2010/main" val="359306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298986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408958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1818566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07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7773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5370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359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1341370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64600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1636589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53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641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0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18217302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885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308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618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188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883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7765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577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41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160460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219589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36058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21CD4B-5DEB-41CC-97AC-9ECA1C5AAF46}" type="datetimeFigureOut">
              <a:rPr lang="en-US" smtClean="0"/>
              <a:t>10/11/18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4876800" y="6248400"/>
            <a:ext cx="2133600" cy="365125"/>
          </a:xfrm>
          <a:prstGeom prst="rect">
            <a:avLst/>
          </a:prstGeom>
        </p:spPr>
        <p:txBody>
          <a:bodyPr/>
          <a:lstStyle/>
          <a:p>
            <a:fld id="{95C59E6A-EC3A-4F8A-8C40-7709E33B0FEA}" type="slidenum">
              <a:rPr lang="en-US" smtClean="0"/>
              <a:t>‹#›</a:t>
            </a:fld>
            <a:endParaRPr lang="en-US"/>
          </a:p>
        </p:txBody>
      </p:sp>
    </p:spTree>
    <p:extLst>
      <p:ext uri="{BB962C8B-B14F-4D97-AF65-F5344CB8AC3E}">
        <p14:creationId xmlns:p14="http://schemas.microsoft.com/office/powerpoint/2010/main" val="24797969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theme" Target="../theme/theme1.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1430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8625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81" r:id="rId16"/>
    <p:sldLayoutId id="2147483684" r:id="rId17"/>
    <p:sldLayoutId id="2147483685"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1" r:id="rId29"/>
    <p:sldLayoutId id="2147483704" r:id="rId30"/>
    <p:sldLayoutId id="2147483705" r:id="rId31"/>
    <p:sldLayoutId id="2147483706" r:id="rId32"/>
    <p:sldLayoutId id="2147483707" r:id="rId33"/>
    <p:sldLayoutId id="2147483708"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53" r:id="rId46"/>
    <p:sldLayoutId id="2147483754" r:id="rId47"/>
    <p:sldLayoutId id="2147483755" r:id="rId48"/>
    <p:sldLayoutId id="2147483756" r:id="rId49"/>
    <p:sldLayoutId id="2147483757" r:id="rId50"/>
    <p:sldLayoutId id="2147483758" r:id="rId51"/>
    <p:sldLayoutId id="2147483759" r:id="rId52"/>
    <p:sldLayoutId id="2147483760" r:id="rId53"/>
    <p:sldLayoutId id="2147483761" r:id="rId54"/>
    <p:sldLayoutId id="2147483762" r:id="rId55"/>
    <p:sldLayoutId id="2147483763" r:id="rId56"/>
    <p:sldLayoutId id="2147483764" r:id="rId5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77.xml"/><Relationship Id="rId3" Type="http://schemas.openxmlformats.org/officeDocument/2006/relationships/image" Target="../media/image48.jp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8.xml"/><Relationship Id="rId5" Type="http://schemas.openxmlformats.org/officeDocument/2006/relationships/image" Target="../media/image49.png"/><Relationship Id="rId1" Type="http://schemas.microsoft.com/office/2007/relationships/media" Target="../media/media7.mp4"/><Relationship Id="rId2" Type="http://schemas.openxmlformats.org/officeDocument/2006/relationships/video" Target="../media/media7.mp4"/></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1.xml"/><Relationship Id="rId3" Type="http://schemas.openxmlformats.org/officeDocument/2006/relationships/image" Target="../media/image50.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2.xml"/><Relationship Id="rId3" Type="http://schemas.openxmlformats.org/officeDocument/2006/relationships/image" Target="../media/image51.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3.xml"/><Relationship Id="rId3" Type="http://schemas.openxmlformats.org/officeDocument/2006/relationships/image" Target="../media/image52.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6.xml"/><Relationship Id="rId3" Type="http://schemas.openxmlformats.org/officeDocument/2006/relationships/image" Target="../media/image53.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8.xml"/><Relationship Id="rId3" Type="http://schemas.openxmlformats.org/officeDocument/2006/relationships/image" Target="../media/image54.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0.xml"/><Relationship Id="rId3" Type="http://schemas.openxmlformats.org/officeDocument/2006/relationships/image" Target="../media/image55.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93.xml"/><Relationship Id="rId3" Type="http://schemas.openxmlformats.org/officeDocument/2006/relationships/image" Target="../media/image56.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6.xml"/><Relationship Id="rId3" Type="http://schemas.openxmlformats.org/officeDocument/2006/relationships/image" Target="../media/image57.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7.xml"/><Relationship Id="rId3" Type="http://schemas.openxmlformats.org/officeDocument/2006/relationships/image" Target="../media/image58.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8.xml"/><Relationship Id="rId3" Type="http://schemas.openxmlformats.org/officeDocument/2006/relationships/image" Target="../media/image59.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9.xml"/><Relationship Id="rId3" Type="http://schemas.openxmlformats.org/officeDocument/2006/relationships/image" Target="../media/image60.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0.xml"/><Relationship Id="rId3" Type="http://schemas.openxmlformats.org/officeDocument/2006/relationships/image" Target="../media/image61.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1.xml"/><Relationship Id="rId3" Type="http://schemas.openxmlformats.org/officeDocument/2006/relationships/image" Target="../media/image62.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5.xml"/><Relationship Id="rId3" Type="http://schemas.openxmlformats.org/officeDocument/2006/relationships/image" Target="../media/image6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6.xml"/><Relationship Id="rId3" Type="http://schemas.openxmlformats.org/officeDocument/2006/relationships/image" Target="../media/image41.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7.xml"/><Relationship Id="rId3" Type="http://schemas.openxmlformats.org/officeDocument/2006/relationships/image" Target="../media/image63.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9.xml"/><Relationship Id="rId3" Type="http://schemas.openxmlformats.org/officeDocument/2006/relationships/image" Target="../media/image64.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0.xml"/><Relationship Id="rId3" Type="http://schemas.openxmlformats.org/officeDocument/2006/relationships/image" Target="../media/image65.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1.xml"/><Relationship Id="rId3" Type="http://schemas.openxmlformats.org/officeDocument/2006/relationships/image" Target="../media/image66.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2.xml"/><Relationship Id="rId3" Type="http://schemas.openxmlformats.org/officeDocument/2006/relationships/image" Target="../media/image67.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7.xml"/><Relationship Id="rId3" Type="http://schemas.openxmlformats.org/officeDocument/2006/relationships/image" Target="../media/image68.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1.xml"/><Relationship Id="rId3" Type="http://schemas.openxmlformats.org/officeDocument/2006/relationships/image" Target="../media/image69.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2.xml"/><Relationship Id="rId3" Type="http://schemas.openxmlformats.org/officeDocument/2006/relationships/image" Target="../media/image7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xml"/><Relationship Id="rId5"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5.xml"/><Relationship Id="rId5" Type="http://schemas.openxmlformats.org/officeDocument/2006/relationships/image" Target="../media/image13.png"/><Relationship Id="rId1" Type="http://schemas.microsoft.com/office/2007/relationships/media" Target="../media/media2.mp4"/><Relationship Id="rId2" Type="http://schemas.openxmlformats.org/officeDocument/2006/relationships/video" Target="../media/media2.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6.xml"/><Relationship Id="rId5" Type="http://schemas.openxmlformats.org/officeDocument/2006/relationships/image" Target="../media/image24.png"/><Relationship Id="rId1" Type="http://schemas.microsoft.com/office/2007/relationships/media" Target="../media/media3.mp4"/><Relationship Id="rId2" Type="http://schemas.openxmlformats.org/officeDocument/2006/relationships/video" Target="../media/media3.mp4"/></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7.xml"/><Relationship Id="rId5" Type="http://schemas.openxmlformats.org/officeDocument/2006/relationships/image" Target="../media/image25.png"/><Relationship Id="rId1" Type="http://schemas.microsoft.com/office/2007/relationships/media" Target="../media/media4.mp4"/><Relationship Id="rId2" Type="http://schemas.openxmlformats.org/officeDocument/2006/relationships/video" Target="../media/media4.mp4"/></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5.xml"/><Relationship Id="rId5" Type="http://schemas.openxmlformats.org/officeDocument/2006/relationships/image" Target="../media/image30.png"/><Relationship Id="rId1" Type="http://schemas.microsoft.com/office/2007/relationships/media" Target="../media/media5.mp4"/><Relationship Id="rId2" Type="http://schemas.openxmlformats.org/officeDocument/2006/relationships/video" Target="../media/media5.mp4"/></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3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 Id="rId3" Type="http://schemas.openxmlformats.org/officeDocument/2006/relationships/image" Target="../media/image3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3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file:///C:\Documents%20and%20Settings\rajesh\Desktop\PPT\Campbel%20Chapter-03\03_Labeled_Images\49-03_16bAminoAcidSideGroups-L.jpg" TargetMode="External"/><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file:///C:\Documents%20and%20Settings\rajesh\Desktop\PPT\Campbel%20Chapter-03\03_Labeled_Images\50-03_17JoiningAminoAcids_1-L.jpg" TargetMode="External"/><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file:///C:\Documents%20and%20Settings\rajesh\Desktop\PPT\Campbel%20Chapter-03\03_Labeled_Images\51-03_17JoiningAminoAcids_2-L.jpg" TargetMode="External"/><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3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4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image" Target="../media/image4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image" Target="../media/image4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4.xml"/><Relationship Id="rId3" Type="http://schemas.openxmlformats.org/officeDocument/2006/relationships/image" Target="../media/image4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5.xml"/><Relationship Id="rId5" Type="http://schemas.openxmlformats.org/officeDocument/2006/relationships/image" Target="../media/image43.png"/><Relationship Id="rId1" Type="http://schemas.microsoft.com/office/2007/relationships/media" Target="../media/media6.mp4"/><Relationship Id="rId2" Type="http://schemas.openxmlformats.org/officeDocument/2006/relationships/video" Target="../media/media6.mp4"/></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7.xml"/><Relationship Id="rId3" Type="http://schemas.openxmlformats.org/officeDocument/2006/relationships/image" Target="../media/image4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8.xml"/><Relationship Id="rId3" Type="http://schemas.openxmlformats.org/officeDocument/2006/relationships/image" Target="../media/image4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1.xml"/><Relationship Id="rId3" Type="http://schemas.openxmlformats.org/officeDocument/2006/relationships/image" Target="../media/image4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4.xml"/><Relationship Id="rId3" Type="http://schemas.openxmlformats.org/officeDocument/2006/relationships/image" Target="../media/image47.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7.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35.png"/><Relationship Id="rId1" Type="http://schemas.openxmlformats.org/officeDocument/2006/relationships/slideLayout" Target="../slideLayouts/slideLayout52.xml"/><Relationship Id="rId2" Type="http://schemas.openxmlformats.org/officeDocument/2006/relationships/notesSlide" Target="../notesSlides/notesSlide7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32"/>
            <a:ext cx="9144000" cy="1143000"/>
          </a:xfrm>
        </p:spPr>
        <p:txBody>
          <a:bodyPr/>
          <a:lstStyle/>
          <a:p>
            <a:r>
              <a:rPr lang="en-US" dirty="0" smtClean="0"/>
              <a:t>Ch10 – DNA Structure</a:t>
            </a:r>
            <a:endParaRPr lang="en-US" dirty="0"/>
          </a:p>
        </p:txBody>
      </p:sp>
      <p:pic>
        <p:nvPicPr>
          <p:cNvPr id="4" name="Picture 3" descr="10_00a_YMoleBioMatters-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104014"/>
            <a:ext cx="4953000" cy="5068186"/>
          </a:xfrm>
          <a:prstGeom prst="rect">
            <a:avLst/>
          </a:prstGeom>
        </p:spPr>
      </p:pic>
      <p:sp>
        <p:nvSpPr>
          <p:cNvPr id="5" name="TextBox 4"/>
          <p:cNvSpPr txBox="1"/>
          <p:nvPr/>
        </p:nvSpPr>
        <p:spPr>
          <a:xfrm>
            <a:off x="3048000" y="6248400"/>
            <a:ext cx="3029495" cy="369332"/>
          </a:xfrm>
          <a:prstGeom prst="rect">
            <a:avLst/>
          </a:prstGeom>
          <a:noFill/>
        </p:spPr>
        <p:txBody>
          <a:bodyPr wrap="none" rtlCol="0">
            <a:spAutoFit/>
          </a:bodyPr>
          <a:lstStyle/>
          <a:p>
            <a:r>
              <a:rPr lang="en-US" dirty="0" smtClean="0"/>
              <a:t>Biol</a:t>
            </a:r>
            <a:r>
              <a:rPr lang="en-US" dirty="0" smtClean="0"/>
              <a:t>-12 read </a:t>
            </a:r>
            <a:r>
              <a:rPr lang="en-US" dirty="0" smtClean="0"/>
              <a:t>pages 171 to  185</a:t>
            </a:r>
            <a:endParaRPr lang="en-US" dirty="0"/>
          </a:p>
        </p:txBody>
      </p:sp>
    </p:spTree>
    <p:extLst>
      <p:ext uri="{BB962C8B-B14F-4D97-AF65-F5344CB8AC3E}">
        <p14:creationId xmlns:p14="http://schemas.microsoft.com/office/powerpoint/2010/main" val="42872981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DNA and RNA Structure</a:t>
            </a:r>
            <a:endParaRPr lang="en-US" dirty="0"/>
          </a:p>
        </p:txBody>
      </p:sp>
      <p:sp>
        <p:nvSpPr>
          <p:cNvPr id="32771" name="Rectangle 3"/>
          <p:cNvSpPr>
            <a:spLocks noGrp="1" noChangeArrowheads="1"/>
          </p:cNvSpPr>
          <p:nvPr>
            <p:ph idx="1"/>
          </p:nvPr>
        </p:nvSpPr>
        <p:spPr>
          <a:xfrm>
            <a:off x="457200" y="1143000"/>
            <a:ext cx="8229600" cy="5715000"/>
          </a:xfrm>
        </p:spPr>
        <p:txBody>
          <a:bodyPr/>
          <a:lstStyle/>
          <a:p>
            <a:r>
              <a:rPr lang="en-US" dirty="0" smtClean="0"/>
              <a:t>DNA and RNA are nucleic acids.</a:t>
            </a:r>
          </a:p>
          <a:p>
            <a:pPr lvl="1"/>
            <a:r>
              <a:rPr lang="en-US" dirty="0" smtClean="0"/>
              <a:t>They are long polymers. </a:t>
            </a:r>
          </a:p>
          <a:p>
            <a:pPr lvl="1"/>
            <a:r>
              <a:rPr lang="en-US" dirty="0" smtClean="0"/>
              <a:t>What are polymers made of? </a:t>
            </a:r>
          </a:p>
          <a:p>
            <a:pPr lvl="2"/>
            <a:r>
              <a:rPr lang="en-US" dirty="0" smtClean="0"/>
              <a:t>monomers of nucleotides</a:t>
            </a:r>
          </a:p>
          <a:p>
            <a:pPr lvl="2"/>
            <a:r>
              <a:rPr lang="en-US" dirty="0" smtClean="0"/>
              <a:t>A nucleotide polymer is a </a:t>
            </a:r>
            <a:r>
              <a:rPr lang="en-US" b="1" dirty="0" smtClean="0"/>
              <a:t>polynucleotide</a:t>
            </a:r>
            <a:r>
              <a:rPr lang="en-US" dirty="0" smtClean="0"/>
              <a:t>. </a:t>
            </a:r>
          </a:p>
          <a:p>
            <a:pPr lvl="2"/>
            <a:r>
              <a:rPr lang="en-US" dirty="0" smtClean="0"/>
              <a:t>Polynucleotides can be very long and may have any sequence of the four different types of nucleotides (abbreviated A, C, T, and G).</a:t>
            </a:r>
            <a:endParaRPr lang="en-US" dirty="0"/>
          </a:p>
        </p:txBody>
      </p:sp>
    </p:spTree>
    <p:extLst>
      <p:ext uri="{BB962C8B-B14F-4D97-AF65-F5344CB8AC3E}">
        <p14:creationId xmlns:p14="http://schemas.microsoft.com/office/powerpoint/2010/main" val="310746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smtClean="0"/>
              <a:t>Transfer RNA (tRNA)</a:t>
            </a:r>
            <a:endParaRPr lang="en-US" dirty="0" smtClean="0"/>
          </a:p>
        </p:txBody>
      </p:sp>
      <p:sp>
        <p:nvSpPr>
          <p:cNvPr id="139267" name="Rectangle 3"/>
          <p:cNvSpPr>
            <a:spLocks noGrp="1" noChangeArrowheads="1"/>
          </p:cNvSpPr>
          <p:nvPr>
            <p:ph idx="1"/>
          </p:nvPr>
        </p:nvSpPr>
        <p:spPr/>
        <p:txBody>
          <a:bodyPr>
            <a:normAutofit/>
          </a:bodyPr>
          <a:lstStyle/>
          <a:p>
            <a:r>
              <a:rPr lang="en-US" b="1" dirty="0" smtClean="0"/>
              <a:t>anticodon</a:t>
            </a:r>
            <a:r>
              <a:rPr lang="en-US" dirty="0"/>
              <a:t> </a:t>
            </a:r>
            <a:r>
              <a:rPr lang="en-US" dirty="0" smtClean="0"/>
              <a:t>– complements the codon in the mRNA</a:t>
            </a:r>
          </a:p>
          <a:p>
            <a:endParaRPr lang="en-US" dirty="0" smtClean="0"/>
          </a:p>
          <a:p>
            <a:r>
              <a:rPr lang="en-US" dirty="0" smtClean="0"/>
              <a:t>Amino Acid attaches at other end of the t RNA</a:t>
            </a:r>
          </a:p>
          <a:p>
            <a:endParaRPr lang="en-US" dirty="0"/>
          </a:p>
          <a:p>
            <a:r>
              <a:rPr lang="en-US" dirty="0" smtClean="0"/>
              <a:t>Although all </a:t>
            </a:r>
            <a:r>
              <a:rPr lang="en-US" dirty="0" err="1" smtClean="0"/>
              <a:t>tRNA</a:t>
            </a:r>
            <a:r>
              <a:rPr lang="en-US" dirty="0" smtClean="0"/>
              <a:t> molecules are similar, there are slightly different versions of </a:t>
            </a:r>
            <a:r>
              <a:rPr lang="en-US" dirty="0" err="1" smtClean="0"/>
              <a:t>tRNA</a:t>
            </a:r>
            <a:r>
              <a:rPr lang="en-US" dirty="0" smtClean="0"/>
              <a:t> for each amino acid</a:t>
            </a:r>
            <a:r>
              <a:rPr lang="en-US" dirty="0"/>
              <a:t> </a:t>
            </a:r>
            <a:r>
              <a:rPr lang="en-US" dirty="0" smtClean="0"/>
              <a:t>(the anticodon is unique)</a:t>
            </a:r>
          </a:p>
        </p:txBody>
      </p:sp>
    </p:spTree>
    <p:extLst>
      <p:ext uri="{BB962C8B-B14F-4D97-AF65-F5344CB8AC3E}">
        <p14:creationId xmlns:p14="http://schemas.microsoft.com/office/powerpoint/2010/main" val="399287803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216" y="210312"/>
            <a:ext cx="7211568"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10.14</a:t>
            </a:r>
            <a:endParaRPr lang="en-US" sz="1200" dirty="0">
              <a:latin typeface="Arial" charset="0"/>
            </a:endParaRPr>
          </a:p>
        </p:txBody>
      </p:sp>
      <p:sp>
        <p:nvSpPr>
          <p:cNvPr id="3" name="Freeform 2"/>
          <p:cNvSpPr/>
          <p:nvPr/>
        </p:nvSpPr>
        <p:spPr>
          <a:xfrm>
            <a:off x="6026150" y="501650"/>
            <a:ext cx="1111250" cy="971550"/>
          </a:xfrm>
          <a:custGeom>
            <a:avLst/>
            <a:gdLst>
              <a:gd name="connsiteX0" fmla="*/ 0 w 1111250"/>
              <a:gd name="connsiteY0" fmla="*/ 0 h 971550"/>
              <a:gd name="connsiteX1" fmla="*/ 1111250 w 1111250"/>
              <a:gd name="connsiteY1" fmla="*/ 971550 h 971550"/>
            </a:gdLst>
            <a:ahLst/>
            <a:cxnLst>
              <a:cxn ang="0">
                <a:pos x="connsiteX0" y="connsiteY0"/>
              </a:cxn>
              <a:cxn ang="0">
                <a:pos x="connsiteX1" y="connsiteY1"/>
              </a:cxn>
            </a:cxnLst>
            <a:rect l="l" t="t" r="r" b="b"/>
            <a:pathLst>
              <a:path w="1111250" h="971550">
                <a:moveTo>
                  <a:pt x="0" y="0"/>
                </a:moveTo>
                <a:lnTo>
                  <a:pt x="1111250" y="9715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4" name="Freeform 3"/>
          <p:cNvSpPr/>
          <p:nvPr/>
        </p:nvSpPr>
        <p:spPr>
          <a:xfrm>
            <a:off x="5391150" y="501650"/>
            <a:ext cx="641350" cy="361950"/>
          </a:xfrm>
          <a:custGeom>
            <a:avLst/>
            <a:gdLst>
              <a:gd name="connsiteX0" fmla="*/ 641350 w 641350"/>
              <a:gd name="connsiteY0" fmla="*/ 0 h 361950"/>
              <a:gd name="connsiteX1" fmla="*/ 0 w 641350"/>
              <a:gd name="connsiteY1" fmla="*/ 361950 h 361950"/>
            </a:gdLst>
            <a:ahLst/>
            <a:cxnLst>
              <a:cxn ang="0">
                <a:pos x="connsiteX0" y="connsiteY0"/>
              </a:cxn>
              <a:cxn ang="0">
                <a:pos x="connsiteX1" y="connsiteY1"/>
              </a:cxn>
            </a:cxnLst>
            <a:rect l="l" t="t" r="r" b="b"/>
            <a:pathLst>
              <a:path w="641350" h="361950">
                <a:moveTo>
                  <a:pt x="641350" y="0"/>
                </a:moveTo>
                <a:lnTo>
                  <a:pt x="0" y="3619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5" name="Freeform 4"/>
          <p:cNvSpPr/>
          <p:nvPr/>
        </p:nvSpPr>
        <p:spPr>
          <a:xfrm>
            <a:off x="3756025" y="1631950"/>
            <a:ext cx="0" cy="825500"/>
          </a:xfrm>
          <a:custGeom>
            <a:avLst/>
            <a:gdLst>
              <a:gd name="connsiteX0" fmla="*/ 0 w 0"/>
              <a:gd name="connsiteY0" fmla="*/ 825500 h 825500"/>
              <a:gd name="connsiteX1" fmla="*/ 0 w 0"/>
              <a:gd name="connsiteY1" fmla="*/ 0 h 825500"/>
            </a:gdLst>
            <a:ahLst/>
            <a:cxnLst>
              <a:cxn ang="0">
                <a:pos x="connsiteX0" y="connsiteY0"/>
              </a:cxn>
              <a:cxn ang="0">
                <a:pos x="connsiteX1" y="connsiteY1"/>
              </a:cxn>
            </a:cxnLst>
            <a:rect l="l" t="t" r="r" b="b"/>
            <a:pathLst>
              <a:path h="825500">
                <a:moveTo>
                  <a:pt x="0" y="825500"/>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6" name="Freeform 5"/>
          <p:cNvSpPr/>
          <p:nvPr/>
        </p:nvSpPr>
        <p:spPr>
          <a:xfrm>
            <a:off x="2679700" y="4038600"/>
            <a:ext cx="450850" cy="0"/>
          </a:xfrm>
          <a:custGeom>
            <a:avLst/>
            <a:gdLst>
              <a:gd name="connsiteX0" fmla="*/ 450850 w 450850"/>
              <a:gd name="connsiteY0" fmla="*/ 0 h 0"/>
              <a:gd name="connsiteX1" fmla="*/ 0 w 450850"/>
              <a:gd name="connsiteY1" fmla="*/ 0 h 0"/>
            </a:gdLst>
            <a:ahLst/>
            <a:cxnLst>
              <a:cxn ang="0">
                <a:pos x="connsiteX0" y="connsiteY0"/>
              </a:cxn>
              <a:cxn ang="0">
                <a:pos x="connsiteX1" y="connsiteY1"/>
              </a:cxn>
            </a:cxnLst>
            <a:rect l="l" t="t" r="r" b="b"/>
            <a:pathLst>
              <a:path w="450850">
                <a:moveTo>
                  <a:pt x="450850" y="0"/>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7" name="Freeform 6"/>
          <p:cNvSpPr/>
          <p:nvPr/>
        </p:nvSpPr>
        <p:spPr>
          <a:xfrm>
            <a:off x="2730500" y="5365750"/>
            <a:ext cx="374650" cy="609600"/>
          </a:xfrm>
          <a:custGeom>
            <a:avLst/>
            <a:gdLst>
              <a:gd name="connsiteX0" fmla="*/ 139700 w 374650"/>
              <a:gd name="connsiteY0" fmla="*/ 0 h 609600"/>
              <a:gd name="connsiteX1" fmla="*/ 374650 w 374650"/>
              <a:gd name="connsiteY1" fmla="*/ 63500 h 609600"/>
              <a:gd name="connsiteX2" fmla="*/ 222250 w 374650"/>
              <a:gd name="connsiteY2" fmla="*/ 609600 h 609600"/>
              <a:gd name="connsiteX3" fmla="*/ 0 w 374650"/>
              <a:gd name="connsiteY3" fmla="*/ 539750 h 609600"/>
            </a:gdLst>
            <a:ahLst/>
            <a:cxnLst>
              <a:cxn ang="0">
                <a:pos x="connsiteX0" y="connsiteY0"/>
              </a:cxn>
              <a:cxn ang="0">
                <a:pos x="connsiteX1" y="connsiteY1"/>
              </a:cxn>
              <a:cxn ang="0">
                <a:pos x="connsiteX2" y="connsiteY2"/>
              </a:cxn>
              <a:cxn ang="0">
                <a:pos x="connsiteX3" y="connsiteY3"/>
              </a:cxn>
            </a:cxnLst>
            <a:rect l="l" t="t" r="r" b="b"/>
            <a:pathLst>
              <a:path w="374650" h="609600">
                <a:moveTo>
                  <a:pt x="139700" y="0"/>
                </a:moveTo>
                <a:lnTo>
                  <a:pt x="374650" y="63500"/>
                </a:lnTo>
                <a:lnTo>
                  <a:pt x="222250" y="609600"/>
                </a:lnTo>
                <a:lnTo>
                  <a:pt x="0" y="53975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8" name="Freeform 7"/>
          <p:cNvSpPr/>
          <p:nvPr/>
        </p:nvSpPr>
        <p:spPr>
          <a:xfrm>
            <a:off x="3028950" y="5695950"/>
            <a:ext cx="1295400" cy="6350"/>
          </a:xfrm>
          <a:custGeom>
            <a:avLst/>
            <a:gdLst>
              <a:gd name="connsiteX0" fmla="*/ 0 w 1295400"/>
              <a:gd name="connsiteY0" fmla="*/ 6350 h 6350"/>
              <a:gd name="connsiteX1" fmla="*/ 1295400 w 1295400"/>
              <a:gd name="connsiteY1" fmla="*/ 0 h 6350"/>
            </a:gdLst>
            <a:ahLst/>
            <a:cxnLst>
              <a:cxn ang="0">
                <a:pos x="connsiteX0" y="connsiteY0"/>
              </a:cxn>
              <a:cxn ang="0">
                <a:pos x="connsiteX1" y="connsiteY1"/>
              </a:cxn>
            </a:cxnLst>
            <a:rect l="l" t="t" r="r" b="b"/>
            <a:pathLst>
              <a:path w="1295400" h="6350">
                <a:moveTo>
                  <a:pt x="0" y="6350"/>
                </a:moveTo>
                <a:lnTo>
                  <a:pt x="129540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 name="Freeform 8"/>
          <p:cNvSpPr/>
          <p:nvPr/>
        </p:nvSpPr>
        <p:spPr>
          <a:xfrm>
            <a:off x="6665119" y="4775200"/>
            <a:ext cx="1066800" cy="247650"/>
          </a:xfrm>
          <a:custGeom>
            <a:avLst/>
            <a:gdLst>
              <a:gd name="connsiteX0" fmla="*/ 0 w 1079500"/>
              <a:gd name="connsiteY0" fmla="*/ 12700 h 247650"/>
              <a:gd name="connsiteX1" fmla="*/ 0 w 1079500"/>
              <a:gd name="connsiteY1" fmla="*/ 247650 h 247650"/>
              <a:gd name="connsiteX2" fmla="*/ 1079500 w 1079500"/>
              <a:gd name="connsiteY2" fmla="*/ 247650 h 247650"/>
              <a:gd name="connsiteX3" fmla="*/ 1079500 w 1079500"/>
              <a:gd name="connsiteY3" fmla="*/ 0 h 247650"/>
            </a:gdLst>
            <a:ahLst/>
            <a:cxnLst>
              <a:cxn ang="0">
                <a:pos x="connsiteX0" y="connsiteY0"/>
              </a:cxn>
              <a:cxn ang="0">
                <a:pos x="connsiteX1" y="connsiteY1"/>
              </a:cxn>
              <a:cxn ang="0">
                <a:pos x="connsiteX2" y="connsiteY2"/>
              </a:cxn>
              <a:cxn ang="0">
                <a:pos x="connsiteX3" y="connsiteY3"/>
              </a:cxn>
            </a:cxnLst>
            <a:rect l="l" t="t" r="r" b="b"/>
            <a:pathLst>
              <a:path w="1079500" h="247650">
                <a:moveTo>
                  <a:pt x="0" y="12700"/>
                </a:moveTo>
                <a:lnTo>
                  <a:pt x="0" y="247650"/>
                </a:lnTo>
                <a:lnTo>
                  <a:pt x="1079500" y="247650"/>
                </a:lnTo>
                <a:lnTo>
                  <a:pt x="107950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0" name="Freeform 9"/>
          <p:cNvSpPr/>
          <p:nvPr/>
        </p:nvSpPr>
        <p:spPr>
          <a:xfrm>
            <a:off x="5607050" y="5024438"/>
            <a:ext cx="1589088" cy="639762"/>
          </a:xfrm>
          <a:custGeom>
            <a:avLst/>
            <a:gdLst>
              <a:gd name="connsiteX0" fmla="*/ 1581150 w 1581150"/>
              <a:gd name="connsiteY0" fmla="*/ 0 h 647700"/>
              <a:gd name="connsiteX1" fmla="*/ 0 w 1581150"/>
              <a:gd name="connsiteY1" fmla="*/ 647700 h 647700"/>
            </a:gdLst>
            <a:ahLst/>
            <a:cxnLst>
              <a:cxn ang="0">
                <a:pos x="connsiteX0" y="connsiteY0"/>
              </a:cxn>
              <a:cxn ang="0">
                <a:pos x="connsiteX1" y="connsiteY1"/>
              </a:cxn>
            </a:cxnLst>
            <a:rect l="l" t="t" r="r" b="b"/>
            <a:pathLst>
              <a:path w="1581150" h="647700">
                <a:moveTo>
                  <a:pt x="1581150" y="0"/>
                </a:moveTo>
                <a:lnTo>
                  <a:pt x="0" y="64770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2" name="TextBox 11"/>
          <p:cNvSpPr txBox="1"/>
          <p:nvPr/>
        </p:nvSpPr>
        <p:spPr>
          <a:xfrm>
            <a:off x="4458607" y="171887"/>
            <a:ext cx="3185487"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Amino acid attachment site</a:t>
            </a:r>
            <a:endParaRPr lang="en-US" sz="1800" b="1" dirty="0">
              <a:solidFill>
                <a:prstClr val="black"/>
              </a:solidFill>
              <a:latin typeface="Arial" pitchFamily="34" charset="0"/>
              <a:ea typeface="+mn-ea"/>
              <a:cs typeface="Arial" pitchFamily="34" charset="0"/>
            </a:endParaRPr>
          </a:p>
        </p:txBody>
      </p:sp>
      <p:sp>
        <p:nvSpPr>
          <p:cNvPr id="13" name="TextBox 12"/>
          <p:cNvSpPr txBox="1"/>
          <p:nvPr/>
        </p:nvSpPr>
        <p:spPr>
          <a:xfrm>
            <a:off x="3581400" y="2209800"/>
            <a:ext cx="1909164"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Hydrogen bond</a:t>
            </a:r>
            <a:endParaRPr lang="en-US" sz="1800" b="1" dirty="0">
              <a:solidFill>
                <a:prstClr val="black"/>
              </a:solidFill>
              <a:latin typeface="Arial" pitchFamily="34" charset="0"/>
              <a:ea typeface="+mn-ea"/>
              <a:cs typeface="Arial" pitchFamily="34" charset="0"/>
            </a:endParaRPr>
          </a:p>
        </p:txBody>
      </p:sp>
      <p:sp>
        <p:nvSpPr>
          <p:cNvPr id="14" name="TextBox 13"/>
          <p:cNvSpPr txBox="1"/>
          <p:nvPr/>
        </p:nvSpPr>
        <p:spPr>
          <a:xfrm>
            <a:off x="3276600" y="3308787"/>
            <a:ext cx="3035831"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RNA polynucleotide chain</a:t>
            </a:r>
            <a:endParaRPr lang="en-US" sz="1800" b="1" dirty="0">
              <a:solidFill>
                <a:prstClr val="black"/>
              </a:solidFill>
              <a:latin typeface="Arial" pitchFamily="34" charset="0"/>
              <a:ea typeface="+mn-ea"/>
              <a:cs typeface="Arial" pitchFamily="34" charset="0"/>
            </a:endParaRPr>
          </a:p>
        </p:txBody>
      </p:sp>
      <p:sp>
        <p:nvSpPr>
          <p:cNvPr id="15" name="TextBox 14"/>
          <p:cNvSpPr txBox="1"/>
          <p:nvPr/>
        </p:nvSpPr>
        <p:spPr>
          <a:xfrm>
            <a:off x="2743200" y="5410200"/>
            <a:ext cx="1326004"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Anticodon</a:t>
            </a:r>
            <a:endParaRPr lang="en-US" sz="1800" b="1" dirty="0">
              <a:solidFill>
                <a:prstClr val="black"/>
              </a:solidFill>
              <a:latin typeface="Arial" pitchFamily="34" charset="0"/>
              <a:ea typeface="+mn-ea"/>
              <a:cs typeface="Arial" pitchFamily="34" charset="0"/>
            </a:endParaRPr>
          </a:p>
        </p:txBody>
      </p:sp>
      <p:sp>
        <p:nvSpPr>
          <p:cNvPr id="16" name="TextBox 15"/>
          <p:cNvSpPr txBox="1"/>
          <p:nvPr/>
        </p:nvSpPr>
        <p:spPr>
          <a:xfrm>
            <a:off x="1150366" y="6036044"/>
            <a:ext cx="2445926" cy="60529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tRNA polynucleotide</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(ribbon model)</a:t>
            </a:r>
            <a:endParaRPr lang="en-US" sz="1800" b="1" dirty="0">
              <a:solidFill>
                <a:prstClr val="black"/>
              </a:solidFill>
              <a:latin typeface="Arial" pitchFamily="34" charset="0"/>
              <a:ea typeface="+mn-ea"/>
              <a:cs typeface="Arial" pitchFamily="34" charset="0"/>
            </a:endParaRPr>
          </a:p>
        </p:txBody>
      </p:sp>
      <p:sp>
        <p:nvSpPr>
          <p:cNvPr id="17" name="TextBox 16"/>
          <p:cNvSpPr txBox="1"/>
          <p:nvPr/>
        </p:nvSpPr>
        <p:spPr>
          <a:xfrm>
            <a:off x="6384133" y="5785914"/>
            <a:ext cx="1864613" cy="86177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tRNA</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(simplified</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representation)</a:t>
            </a:r>
            <a:endParaRPr lang="en-US" sz="1800" b="1" dirty="0">
              <a:solidFill>
                <a:prstClr val="black"/>
              </a:solidFill>
              <a:latin typeface="Arial" pitchFamily="34" charset="0"/>
              <a:ea typeface="+mn-ea"/>
              <a:cs typeface="Arial" pitchFamily="34" charset="0"/>
            </a:endParaRPr>
          </a:p>
        </p:txBody>
      </p:sp>
      <p:sp>
        <p:nvSpPr>
          <p:cNvPr id="2" name="TextBox 1"/>
          <p:cNvSpPr txBox="1"/>
          <p:nvPr/>
        </p:nvSpPr>
        <p:spPr>
          <a:xfrm>
            <a:off x="6702876" y="4267200"/>
            <a:ext cx="1069524" cy="369332"/>
          </a:xfrm>
          <a:prstGeom prst="rect">
            <a:avLst/>
          </a:prstGeom>
          <a:noFill/>
        </p:spPr>
        <p:txBody>
          <a:bodyPr wrap="none" rtlCol="0">
            <a:spAutoFit/>
          </a:bodyPr>
          <a:lstStyle/>
          <a:p>
            <a:r>
              <a:rPr lang="en-US" dirty="0" smtClean="0">
                <a:solidFill>
                  <a:srgbClr val="000000"/>
                </a:solidFill>
              </a:rPr>
              <a:t>A    U     C</a:t>
            </a:r>
            <a:endParaRPr lang="en-US" dirty="0"/>
          </a:p>
        </p:txBody>
      </p:sp>
      <p:sp>
        <p:nvSpPr>
          <p:cNvPr id="20" name="TextBox 19"/>
          <p:cNvSpPr txBox="1"/>
          <p:nvPr/>
        </p:nvSpPr>
        <p:spPr>
          <a:xfrm>
            <a:off x="5303396" y="4375587"/>
            <a:ext cx="1326004"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Anticodon</a:t>
            </a:r>
            <a:endParaRPr lang="en-US" sz="1800" b="1" dirty="0">
              <a:solidFill>
                <a:prstClr val="black"/>
              </a:solidFill>
              <a:latin typeface="Arial" pitchFamily="34" charset="0"/>
              <a:ea typeface="+mn-ea"/>
              <a:cs typeface="Arial" pitchFamily="34" charset="0"/>
            </a:endParaRPr>
          </a:p>
        </p:txBody>
      </p:sp>
      <p:sp>
        <p:nvSpPr>
          <p:cNvPr id="19" name="TextBox 18"/>
          <p:cNvSpPr txBox="1"/>
          <p:nvPr/>
        </p:nvSpPr>
        <p:spPr>
          <a:xfrm>
            <a:off x="5943600" y="762000"/>
            <a:ext cx="1256211" cy="369332"/>
          </a:xfrm>
          <a:prstGeom prst="rect">
            <a:avLst/>
          </a:prstGeom>
          <a:noFill/>
        </p:spPr>
        <p:txBody>
          <a:bodyPr wrap="none" rtlCol="0">
            <a:spAutoFit/>
          </a:bodyPr>
          <a:lstStyle/>
          <a:p>
            <a:r>
              <a:rPr lang="en-US" dirty="0" smtClean="0">
                <a:solidFill>
                  <a:srgbClr val="000000"/>
                </a:solidFill>
              </a:rPr>
              <a:t>Amino Acid</a:t>
            </a:r>
            <a:endParaRPr lang="en-US" dirty="0"/>
          </a:p>
        </p:txBody>
      </p:sp>
    </p:spTree>
    <p:extLst>
      <p:ext uri="{BB962C8B-B14F-4D97-AF65-F5344CB8AC3E}">
        <p14:creationId xmlns:p14="http://schemas.microsoft.com/office/powerpoint/2010/main" val="146766677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Translation</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4" name="10_18TranslationIntro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0125309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smtClean="0"/>
              <a:t>Ribosomes</a:t>
            </a:r>
            <a:endParaRPr lang="en-US" dirty="0" smtClean="0"/>
          </a:p>
        </p:txBody>
      </p:sp>
      <p:sp>
        <p:nvSpPr>
          <p:cNvPr id="145411" name="Rectangle 3"/>
          <p:cNvSpPr>
            <a:spLocks noGrp="1" noChangeArrowheads="1"/>
          </p:cNvSpPr>
          <p:nvPr>
            <p:ph idx="1"/>
          </p:nvPr>
        </p:nvSpPr>
        <p:spPr/>
        <p:txBody>
          <a:bodyPr>
            <a:normAutofit fontScale="92500" lnSpcReduction="20000"/>
          </a:bodyPr>
          <a:lstStyle/>
          <a:p>
            <a:r>
              <a:rPr lang="en-US" dirty="0" smtClean="0"/>
              <a:t>Ribosomes are the organelles in the cytoplasm that </a:t>
            </a:r>
          </a:p>
          <a:p>
            <a:pPr lvl="1"/>
            <a:r>
              <a:rPr lang="en-US" dirty="0" smtClean="0"/>
              <a:t>coordinate the functioning of mRNA and </a:t>
            </a:r>
            <a:r>
              <a:rPr lang="en-US" dirty="0" err="1" smtClean="0"/>
              <a:t>tRNA</a:t>
            </a:r>
            <a:r>
              <a:rPr lang="en-US" dirty="0" smtClean="0"/>
              <a:t> and </a:t>
            </a:r>
          </a:p>
          <a:p>
            <a:pPr lvl="1"/>
            <a:r>
              <a:rPr lang="en-US" dirty="0" smtClean="0"/>
              <a:t>actually make polypeptides. </a:t>
            </a:r>
          </a:p>
          <a:p>
            <a:pPr lvl="1"/>
            <a:r>
              <a:rPr lang="en-US" dirty="0" smtClean="0"/>
              <a:t>enzyme-like (lower activation energy)</a:t>
            </a:r>
          </a:p>
          <a:p>
            <a:pPr lvl="1"/>
            <a:endParaRPr lang="en-US" dirty="0" smtClean="0"/>
          </a:p>
          <a:p>
            <a:r>
              <a:rPr lang="en-US" dirty="0" smtClean="0"/>
              <a:t>A ribosome consists of two subunits. Each subunit is made up of</a:t>
            </a:r>
          </a:p>
          <a:p>
            <a:pPr lvl="1">
              <a:tabLst>
                <a:tab pos="2109788" algn="l"/>
              </a:tabLst>
            </a:pPr>
            <a:r>
              <a:rPr lang="en-US" dirty="0" smtClean="0"/>
              <a:t>a considerable amount of another kind of RNA, </a:t>
            </a:r>
            <a:r>
              <a:rPr lang="en-US" b="1" dirty="0" smtClean="0"/>
              <a:t>ribosomal RNA </a:t>
            </a:r>
            <a:r>
              <a:rPr lang="en-US" dirty="0" smtClean="0"/>
              <a:t>(</a:t>
            </a:r>
            <a:r>
              <a:rPr lang="en-US" b="1" dirty="0" err="1" smtClean="0"/>
              <a:t>rRNA</a:t>
            </a:r>
            <a:r>
              <a:rPr lang="en-US" dirty="0" smtClean="0"/>
              <a:t>).</a:t>
            </a:r>
          </a:p>
          <a:p>
            <a:pPr lvl="1">
              <a:tabLst>
                <a:tab pos="2109788" algn="l"/>
              </a:tabLst>
            </a:pPr>
            <a:r>
              <a:rPr lang="en-US" dirty="0" smtClean="0"/>
              <a:t>a few proteins </a:t>
            </a:r>
            <a:endParaRPr lang="en-US" dirty="0"/>
          </a:p>
          <a:p>
            <a:pPr lvl="1">
              <a:tabLst>
                <a:tab pos="2109788" algn="l"/>
              </a:tabLst>
            </a:pPr>
            <a:endParaRPr lang="en-US" dirty="0"/>
          </a:p>
        </p:txBody>
      </p:sp>
    </p:spTree>
    <p:extLst>
      <p:ext uri="{BB962C8B-B14F-4D97-AF65-F5344CB8AC3E}">
        <p14:creationId xmlns:p14="http://schemas.microsoft.com/office/powerpoint/2010/main" val="4281342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4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54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54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54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54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r>
              <a:rPr lang="en-US" smtClean="0"/>
              <a:t>Ribosomes</a:t>
            </a:r>
            <a:endParaRPr lang="en-US" dirty="0" smtClean="0"/>
          </a:p>
        </p:txBody>
      </p:sp>
      <p:sp>
        <p:nvSpPr>
          <p:cNvPr id="495619" name="Rectangle 3"/>
          <p:cNvSpPr>
            <a:spLocks noGrp="1" noChangeArrowheads="1"/>
          </p:cNvSpPr>
          <p:nvPr>
            <p:ph idx="1"/>
          </p:nvPr>
        </p:nvSpPr>
        <p:spPr/>
        <p:txBody>
          <a:bodyPr/>
          <a:lstStyle/>
          <a:p>
            <a:r>
              <a:rPr lang="en-US" dirty="0" smtClean="0"/>
              <a:t>A fully assembled ribosome has </a:t>
            </a:r>
          </a:p>
          <a:p>
            <a:pPr lvl="1"/>
            <a:r>
              <a:rPr lang="en-US" dirty="0" smtClean="0"/>
              <a:t>a binding site for mRNA on its small subunit and </a:t>
            </a:r>
          </a:p>
          <a:p>
            <a:pPr lvl="1"/>
            <a:r>
              <a:rPr lang="en-US" dirty="0" smtClean="0"/>
              <a:t>binding sites for </a:t>
            </a:r>
            <a:r>
              <a:rPr lang="en-US" dirty="0" err="1" smtClean="0"/>
              <a:t>tRNA</a:t>
            </a:r>
            <a:r>
              <a:rPr lang="en-US" dirty="0" smtClean="0"/>
              <a:t> on its large subunit. </a:t>
            </a:r>
          </a:p>
        </p:txBody>
      </p:sp>
    </p:spTree>
    <p:extLst>
      <p:ext uri="{BB962C8B-B14F-4D97-AF65-F5344CB8AC3E}">
        <p14:creationId xmlns:p14="http://schemas.microsoft.com/office/powerpoint/2010/main" val="338085840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92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520952"/>
            <a:ext cx="8546592" cy="381609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10.15</a:t>
            </a:r>
            <a:endParaRPr lang="en-US" sz="1200" dirty="0">
              <a:latin typeface="Arial" charset="0"/>
            </a:endParaRPr>
          </a:p>
        </p:txBody>
      </p:sp>
      <p:sp>
        <p:nvSpPr>
          <p:cNvPr id="19" name="Freeform 18"/>
          <p:cNvSpPr/>
          <p:nvPr/>
        </p:nvSpPr>
        <p:spPr>
          <a:xfrm>
            <a:off x="1323975" y="2693194"/>
            <a:ext cx="1738313" cy="161925"/>
          </a:xfrm>
          <a:custGeom>
            <a:avLst/>
            <a:gdLst>
              <a:gd name="connsiteX0" fmla="*/ 0 w 1738313"/>
              <a:gd name="connsiteY0" fmla="*/ 161925 h 161925"/>
              <a:gd name="connsiteX1" fmla="*/ 0 w 1738313"/>
              <a:gd name="connsiteY1" fmla="*/ 0 h 161925"/>
              <a:gd name="connsiteX2" fmla="*/ 1738313 w 1738313"/>
              <a:gd name="connsiteY2" fmla="*/ 0 h 161925"/>
              <a:gd name="connsiteX3" fmla="*/ 1738313 w 1738313"/>
              <a:gd name="connsiteY3" fmla="*/ 159544 h 161925"/>
            </a:gdLst>
            <a:ahLst/>
            <a:cxnLst>
              <a:cxn ang="0">
                <a:pos x="connsiteX0" y="connsiteY0"/>
              </a:cxn>
              <a:cxn ang="0">
                <a:pos x="connsiteX1" y="connsiteY1"/>
              </a:cxn>
              <a:cxn ang="0">
                <a:pos x="connsiteX2" y="connsiteY2"/>
              </a:cxn>
              <a:cxn ang="0">
                <a:pos x="connsiteX3" y="connsiteY3"/>
              </a:cxn>
            </a:cxnLst>
            <a:rect l="l" t="t" r="r" b="b"/>
            <a:pathLst>
              <a:path w="1738313" h="161925">
                <a:moveTo>
                  <a:pt x="0" y="161925"/>
                </a:moveTo>
                <a:lnTo>
                  <a:pt x="0" y="0"/>
                </a:lnTo>
                <a:lnTo>
                  <a:pt x="1738313" y="0"/>
                </a:lnTo>
                <a:lnTo>
                  <a:pt x="1738313" y="159544"/>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0" name="Freeform 19"/>
          <p:cNvSpPr/>
          <p:nvPr/>
        </p:nvSpPr>
        <p:spPr>
          <a:xfrm>
            <a:off x="2195513" y="2528888"/>
            <a:ext cx="0" cy="164306"/>
          </a:xfrm>
          <a:custGeom>
            <a:avLst/>
            <a:gdLst>
              <a:gd name="connsiteX0" fmla="*/ 0 w 0"/>
              <a:gd name="connsiteY0" fmla="*/ 164306 h 164306"/>
              <a:gd name="connsiteX1" fmla="*/ 0 w 0"/>
              <a:gd name="connsiteY1" fmla="*/ 0 h 164306"/>
            </a:gdLst>
            <a:ahLst/>
            <a:cxnLst>
              <a:cxn ang="0">
                <a:pos x="connsiteX0" y="connsiteY0"/>
              </a:cxn>
              <a:cxn ang="0">
                <a:pos x="connsiteX1" y="connsiteY1"/>
              </a:cxn>
            </a:cxnLst>
            <a:rect l="l" t="t" r="r" b="b"/>
            <a:pathLst>
              <a:path h="164306">
                <a:moveTo>
                  <a:pt x="0" y="164306"/>
                </a:moveTo>
                <a:lnTo>
                  <a:pt x="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1" name="Freeform 20"/>
          <p:cNvSpPr/>
          <p:nvPr/>
        </p:nvSpPr>
        <p:spPr>
          <a:xfrm>
            <a:off x="2402681" y="2967038"/>
            <a:ext cx="235744" cy="669131"/>
          </a:xfrm>
          <a:custGeom>
            <a:avLst/>
            <a:gdLst>
              <a:gd name="connsiteX0" fmla="*/ 235744 w 235744"/>
              <a:gd name="connsiteY0" fmla="*/ 0 h 669131"/>
              <a:gd name="connsiteX1" fmla="*/ 0 w 235744"/>
              <a:gd name="connsiteY1" fmla="*/ 669131 h 669131"/>
            </a:gdLst>
            <a:ahLst/>
            <a:cxnLst>
              <a:cxn ang="0">
                <a:pos x="connsiteX0" y="connsiteY0"/>
              </a:cxn>
              <a:cxn ang="0">
                <a:pos x="connsiteX1" y="connsiteY1"/>
              </a:cxn>
            </a:cxnLst>
            <a:rect l="l" t="t" r="r" b="b"/>
            <a:pathLst>
              <a:path w="235744" h="669131">
                <a:moveTo>
                  <a:pt x="235744" y="0"/>
                </a:moveTo>
                <a:lnTo>
                  <a:pt x="0" y="669131"/>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2" name="Freeform 21"/>
          <p:cNvSpPr/>
          <p:nvPr/>
        </p:nvSpPr>
        <p:spPr>
          <a:xfrm>
            <a:off x="1766888" y="2967038"/>
            <a:ext cx="202406" cy="688181"/>
          </a:xfrm>
          <a:custGeom>
            <a:avLst/>
            <a:gdLst>
              <a:gd name="connsiteX0" fmla="*/ 0 w 202406"/>
              <a:gd name="connsiteY0" fmla="*/ 0 h 688181"/>
              <a:gd name="connsiteX1" fmla="*/ 202406 w 202406"/>
              <a:gd name="connsiteY1" fmla="*/ 688181 h 688181"/>
            </a:gdLst>
            <a:ahLst/>
            <a:cxnLst>
              <a:cxn ang="0">
                <a:pos x="connsiteX0" y="connsiteY0"/>
              </a:cxn>
              <a:cxn ang="0">
                <a:pos x="connsiteX1" y="connsiteY1"/>
              </a:cxn>
            </a:cxnLst>
            <a:rect l="l" t="t" r="r" b="b"/>
            <a:pathLst>
              <a:path w="202406" h="688181">
                <a:moveTo>
                  <a:pt x="0" y="0"/>
                </a:moveTo>
                <a:lnTo>
                  <a:pt x="202406" y="688181"/>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3" name="Freeform 22"/>
          <p:cNvSpPr/>
          <p:nvPr/>
        </p:nvSpPr>
        <p:spPr>
          <a:xfrm>
            <a:off x="2888456" y="3619500"/>
            <a:ext cx="285750" cy="50006"/>
          </a:xfrm>
          <a:custGeom>
            <a:avLst/>
            <a:gdLst>
              <a:gd name="connsiteX0" fmla="*/ 285750 w 285750"/>
              <a:gd name="connsiteY0" fmla="*/ 50006 h 50006"/>
              <a:gd name="connsiteX1" fmla="*/ 0 w 285750"/>
              <a:gd name="connsiteY1" fmla="*/ 0 h 50006"/>
            </a:gdLst>
            <a:ahLst/>
            <a:cxnLst>
              <a:cxn ang="0">
                <a:pos x="connsiteX0" y="connsiteY0"/>
              </a:cxn>
              <a:cxn ang="0">
                <a:pos x="connsiteX1" y="connsiteY1"/>
              </a:cxn>
            </a:cxnLst>
            <a:rect l="l" t="t" r="r" b="b"/>
            <a:pathLst>
              <a:path w="285750" h="50006">
                <a:moveTo>
                  <a:pt x="285750" y="50006"/>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4" name="Freeform 23"/>
          <p:cNvSpPr/>
          <p:nvPr/>
        </p:nvSpPr>
        <p:spPr>
          <a:xfrm>
            <a:off x="2876550" y="4421981"/>
            <a:ext cx="285750" cy="47625"/>
          </a:xfrm>
          <a:custGeom>
            <a:avLst/>
            <a:gdLst>
              <a:gd name="connsiteX0" fmla="*/ 285750 w 285750"/>
              <a:gd name="connsiteY0" fmla="*/ 0 h 47625"/>
              <a:gd name="connsiteX1" fmla="*/ 0 w 285750"/>
              <a:gd name="connsiteY1" fmla="*/ 47625 h 47625"/>
            </a:gdLst>
            <a:ahLst/>
            <a:cxnLst>
              <a:cxn ang="0">
                <a:pos x="connsiteX0" y="connsiteY0"/>
              </a:cxn>
              <a:cxn ang="0">
                <a:pos x="connsiteX1" y="connsiteY1"/>
              </a:cxn>
            </a:cxnLst>
            <a:rect l="l" t="t" r="r" b="b"/>
            <a:pathLst>
              <a:path w="285750" h="47625">
                <a:moveTo>
                  <a:pt x="285750" y="0"/>
                </a:moveTo>
                <a:lnTo>
                  <a:pt x="0" y="4762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5" name="Freeform 24"/>
          <p:cNvSpPr/>
          <p:nvPr/>
        </p:nvSpPr>
        <p:spPr>
          <a:xfrm>
            <a:off x="3871913" y="3471069"/>
            <a:ext cx="177800" cy="1320800"/>
          </a:xfrm>
          <a:custGeom>
            <a:avLst/>
            <a:gdLst>
              <a:gd name="connsiteX0" fmla="*/ 0 w 177800"/>
              <a:gd name="connsiteY0" fmla="*/ 0 h 1320800"/>
              <a:gd name="connsiteX1" fmla="*/ 177800 w 177800"/>
              <a:gd name="connsiteY1" fmla="*/ 0 h 1320800"/>
              <a:gd name="connsiteX2" fmla="*/ 177800 w 177800"/>
              <a:gd name="connsiteY2" fmla="*/ 1320800 h 1320800"/>
              <a:gd name="connsiteX3" fmla="*/ 6350 w 177800"/>
              <a:gd name="connsiteY3" fmla="*/ 1320800 h 1320800"/>
            </a:gdLst>
            <a:ahLst/>
            <a:cxnLst>
              <a:cxn ang="0">
                <a:pos x="connsiteX0" y="connsiteY0"/>
              </a:cxn>
              <a:cxn ang="0">
                <a:pos x="connsiteX1" y="connsiteY1"/>
              </a:cxn>
              <a:cxn ang="0">
                <a:pos x="connsiteX2" y="connsiteY2"/>
              </a:cxn>
              <a:cxn ang="0">
                <a:pos x="connsiteX3" y="connsiteY3"/>
              </a:cxn>
            </a:cxnLst>
            <a:rect l="l" t="t" r="r" b="b"/>
            <a:pathLst>
              <a:path w="177800" h="1320800">
                <a:moveTo>
                  <a:pt x="0" y="0"/>
                </a:moveTo>
                <a:lnTo>
                  <a:pt x="177800" y="0"/>
                </a:lnTo>
                <a:lnTo>
                  <a:pt x="177800" y="1320800"/>
                </a:lnTo>
                <a:lnTo>
                  <a:pt x="6350" y="132080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6" name="Freeform 25"/>
          <p:cNvSpPr/>
          <p:nvPr/>
        </p:nvSpPr>
        <p:spPr>
          <a:xfrm>
            <a:off x="4054475" y="4133850"/>
            <a:ext cx="158750" cy="0"/>
          </a:xfrm>
          <a:custGeom>
            <a:avLst/>
            <a:gdLst>
              <a:gd name="connsiteX0" fmla="*/ 0 w 158750"/>
              <a:gd name="connsiteY0" fmla="*/ 0 h 0"/>
              <a:gd name="connsiteX1" fmla="*/ 158750 w 158750"/>
              <a:gd name="connsiteY1" fmla="*/ 0 h 0"/>
            </a:gdLst>
            <a:ahLst/>
            <a:cxnLst>
              <a:cxn ang="0">
                <a:pos x="connsiteX0" y="connsiteY0"/>
              </a:cxn>
              <a:cxn ang="0">
                <a:pos x="connsiteX1" y="connsiteY1"/>
              </a:cxn>
            </a:cxnLst>
            <a:rect l="l" t="t" r="r" b="b"/>
            <a:pathLst>
              <a:path w="158750">
                <a:moveTo>
                  <a:pt x="0" y="0"/>
                </a:moveTo>
                <a:lnTo>
                  <a:pt x="1587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7" name="Freeform 26"/>
          <p:cNvSpPr/>
          <p:nvPr/>
        </p:nvSpPr>
        <p:spPr>
          <a:xfrm>
            <a:off x="745331" y="4236244"/>
            <a:ext cx="702469" cy="126206"/>
          </a:xfrm>
          <a:custGeom>
            <a:avLst/>
            <a:gdLst>
              <a:gd name="connsiteX0" fmla="*/ 0 w 702469"/>
              <a:gd name="connsiteY0" fmla="*/ 0 h 126206"/>
              <a:gd name="connsiteX1" fmla="*/ 702469 w 702469"/>
              <a:gd name="connsiteY1" fmla="*/ 126206 h 126206"/>
            </a:gdLst>
            <a:ahLst/>
            <a:cxnLst>
              <a:cxn ang="0">
                <a:pos x="connsiteX0" y="connsiteY0"/>
              </a:cxn>
              <a:cxn ang="0">
                <a:pos x="connsiteX1" y="connsiteY1"/>
              </a:cxn>
            </a:cxnLst>
            <a:rect l="l" t="t" r="r" b="b"/>
            <a:pathLst>
              <a:path w="702469" h="126206">
                <a:moveTo>
                  <a:pt x="0" y="0"/>
                </a:moveTo>
                <a:lnTo>
                  <a:pt x="702469" y="126206"/>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8" name="Freeform 27"/>
          <p:cNvSpPr/>
          <p:nvPr/>
        </p:nvSpPr>
        <p:spPr>
          <a:xfrm>
            <a:off x="5786438" y="4095750"/>
            <a:ext cx="140493" cy="333375"/>
          </a:xfrm>
          <a:custGeom>
            <a:avLst/>
            <a:gdLst>
              <a:gd name="connsiteX0" fmla="*/ 0 w 140493"/>
              <a:gd name="connsiteY0" fmla="*/ 0 h 333375"/>
              <a:gd name="connsiteX1" fmla="*/ 140493 w 140493"/>
              <a:gd name="connsiteY1" fmla="*/ 333375 h 333375"/>
            </a:gdLst>
            <a:ahLst/>
            <a:cxnLst>
              <a:cxn ang="0">
                <a:pos x="connsiteX0" y="connsiteY0"/>
              </a:cxn>
              <a:cxn ang="0">
                <a:pos x="connsiteX1" y="connsiteY1"/>
              </a:cxn>
            </a:cxnLst>
            <a:rect l="l" t="t" r="r" b="b"/>
            <a:pathLst>
              <a:path w="140493" h="333375">
                <a:moveTo>
                  <a:pt x="0" y="0"/>
                </a:moveTo>
                <a:lnTo>
                  <a:pt x="140493" y="33337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9" name="Freeform 28"/>
          <p:cNvSpPr/>
          <p:nvPr/>
        </p:nvSpPr>
        <p:spPr>
          <a:xfrm>
            <a:off x="7191375" y="4067175"/>
            <a:ext cx="350044" cy="166688"/>
          </a:xfrm>
          <a:custGeom>
            <a:avLst/>
            <a:gdLst>
              <a:gd name="connsiteX0" fmla="*/ 0 w 350044"/>
              <a:gd name="connsiteY0" fmla="*/ 2381 h 166688"/>
              <a:gd name="connsiteX1" fmla="*/ 0 w 350044"/>
              <a:gd name="connsiteY1" fmla="*/ 166688 h 166688"/>
              <a:gd name="connsiteX2" fmla="*/ 350044 w 350044"/>
              <a:gd name="connsiteY2" fmla="*/ 166688 h 166688"/>
              <a:gd name="connsiteX3" fmla="*/ 350044 w 350044"/>
              <a:gd name="connsiteY3" fmla="*/ 0 h 166688"/>
            </a:gdLst>
            <a:ahLst/>
            <a:cxnLst>
              <a:cxn ang="0">
                <a:pos x="connsiteX0" y="connsiteY0"/>
              </a:cxn>
              <a:cxn ang="0">
                <a:pos x="connsiteX1" y="connsiteY1"/>
              </a:cxn>
              <a:cxn ang="0">
                <a:pos x="connsiteX2" y="connsiteY2"/>
              </a:cxn>
              <a:cxn ang="0">
                <a:pos x="connsiteX3" y="connsiteY3"/>
              </a:cxn>
            </a:cxnLst>
            <a:rect l="l" t="t" r="r" b="b"/>
            <a:pathLst>
              <a:path w="350044" h="166688">
                <a:moveTo>
                  <a:pt x="0" y="2381"/>
                </a:moveTo>
                <a:lnTo>
                  <a:pt x="0" y="166688"/>
                </a:lnTo>
                <a:lnTo>
                  <a:pt x="350044" y="166688"/>
                </a:lnTo>
                <a:lnTo>
                  <a:pt x="350044"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0" name="Freeform 29"/>
          <p:cNvSpPr/>
          <p:nvPr/>
        </p:nvSpPr>
        <p:spPr>
          <a:xfrm>
            <a:off x="7365206" y="4231481"/>
            <a:ext cx="0" cy="459582"/>
          </a:xfrm>
          <a:custGeom>
            <a:avLst/>
            <a:gdLst>
              <a:gd name="connsiteX0" fmla="*/ 0 w 0"/>
              <a:gd name="connsiteY0" fmla="*/ 0 h 459582"/>
              <a:gd name="connsiteX1" fmla="*/ 0 w 0"/>
              <a:gd name="connsiteY1" fmla="*/ 459582 h 459582"/>
            </a:gdLst>
            <a:ahLst/>
            <a:cxnLst>
              <a:cxn ang="0">
                <a:pos x="connsiteX0" y="connsiteY0"/>
              </a:cxn>
              <a:cxn ang="0">
                <a:pos x="connsiteX1" y="connsiteY1"/>
              </a:cxn>
            </a:cxnLst>
            <a:rect l="l" t="t" r="r" b="b"/>
            <a:pathLst>
              <a:path h="459582">
                <a:moveTo>
                  <a:pt x="0" y="0"/>
                </a:moveTo>
                <a:lnTo>
                  <a:pt x="0" y="45958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2" name="Freeform 31"/>
          <p:cNvSpPr/>
          <p:nvPr/>
        </p:nvSpPr>
        <p:spPr>
          <a:xfrm>
            <a:off x="6796088" y="4067175"/>
            <a:ext cx="350044" cy="166688"/>
          </a:xfrm>
          <a:custGeom>
            <a:avLst/>
            <a:gdLst>
              <a:gd name="connsiteX0" fmla="*/ 0 w 350044"/>
              <a:gd name="connsiteY0" fmla="*/ 2381 h 166688"/>
              <a:gd name="connsiteX1" fmla="*/ 0 w 350044"/>
              <a:gd name="connsiteY1" fmla="*/ 166688 h 166688"/>
              <a:gd name="connsiteX2" fmla="*/ 350044 w 350044"/>
              <a:gd name="connsiteY2" fmla="*/ 166688 h 166688"/>
              <a:gd name="connsiteX3" fmla="*/ 350044 w 350044"/>
              <a:gd name="connsiteY3" fmla="*/ 0 h 166688"/>
            </a:gdLst>
            <a:ahLst/>
            <a:cxnLst>
              <a:cxn ang="0">
                <a:pos x="connsiteX0" y="connsiteY0"/>
              </a:cxn>
              <a:cxn ang="0">
                <a:pos x="connsiteX1" y="connsiteY1"/>
              </a:cxn>
              <a:cxn ang="0">
                <a:pos x="connsiteX2" y="connsiteY2"/>
              </a:cxn>
              <a:cxn ang="0">
                <a:pos x="connsiteX3" y="connsiteY3"/>
              </a:cxn>
            </a:cxnLst>
            <a:rect l="l" t="t" r="r" b="b"/>
            <a:pathLst>
              <a:path w="350044" h="166688">
                <a:moveTo>
                  <a:pt x="0" y="2381"/>
                </a:moveTo>
                <a:lnTo>
                  <a:pt x="0" y="166688"/>
                </a:lnTo>
                <a:lnTo>
                  <a:pt x="350044" y="166688"/>
                </a:lnTo>
                <a:lnTo>
                  <a:pt x="350044"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3" name="Freeform 32"/>
          <p:cNvSpPr/>
          <p:nvPr/>
        </p:nvSpPr>
        <p:spPr>
          <a:xfrm>
            <a:off x="6969919" y="4231481"/>
            <a:ext cx="0" cy="459582"/>
          </a:xfrm>
          <a:custGeom>
            <a:avLst/>
            <a:gdLst>
              <a:gd name="connsiteX0" fmla="*/ 0 w 0"/>
              <a:gd name="connsiteY0" fmla="*/ 0 h 459582"/>
              <a:gd name="connsiteX1" fmla="*/ 0 w 0"/>
              <a:gd name="connsiteY1" fmla="*/ 459582 h 459582"/>
            </a:gdLst>
            <a:ahLst/>
            <a:cxnLst>
              <a:cxn ang="0">
                <a:pos x="connsiteX0" y="connsiteY0"/>
              </a:cxn>
              <a:cxn ang="0">
                <a:pos x="connsiteX1" y="connsiteY1"/>
              </a:cxn>
            </a:cxnLst>
            <a:rect l="l" t="t" r="r" b="b"/>
            <a:pathLst>
              <a:path h="459582">
                <a:moveTo>
                  <a:pt x="0" y="0"/>
                </a:moveTo>
                <a:lnTo>
                  <a:pt x="0" y="45958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1" name="Freeform 30"/>
          <p:cNvSpPr/>
          <p:nvPr/>
        </p:nvSpPr>
        <p:spPr>
          <a:xfrm>
            <a:off x="7389019" y="3498056"/>
            <a:ext cx="700087" cy="0"/>
          </a:xfrm>
          <a:custGeom>
            <a:avLst/>
            <a:gdLst>
              <a:gd name="connsiteX0" fmla="*/ 700087 w 700087"/>
              <a:gd name="connsiteY0" fmla="*/ 0 h 0"/>
              <a:gd name="connsiteX1" fmla="*/ 0 w 700087"/>
              <a:gd name="connsiteY1" fmla="*/ 0 h 0"/>
            </a:gdLst>
            <a:ahLst/>
            <a:cxnLst>
              <a:cxn ang="0">
                <a:pos x="connsiteX0" y="connsiteY0"/>
              </a:cxn>
              <a:cxn ang="0">
                <a:pos x="connsiteX1" y="connsiteY1"/>
              </a:cxn>
            </a:cxnLst>
            <a:rect l="l" t="t" r="r" b="b"/>
            <a:pathLst>
              <a:path w="700087">
                <a:moveTo>
                  <a:pt x="700087" y="0"/>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16" name="Freeform 9215"/>
          <p:cNvSpPr/>
          <p:nvPr/>
        </p:nvSpPr>
        <p:spPr>
          <a:xfrm>
            <a:off x="7477125" y="2228850"/>
            <a:ext cx="266700" cy="440531"/>
          </a:xfrm>
          <a:custGeom>
            <a:avLst/>
            <a:gdLst>
              <a:gd name="connsiteX0" fmla="*/ 266700 w 266700"/>
              <a:gd name="connsiteY0" fmla="*/ 0 h 440531"/>
              <a:gd name="connsiteX1" fmla="*/ 0 w 266700"/>
              <a:gd name="connsiteY1" fmla="*/ 440531 h 440531"/>
            </a:gdLst>
            <a:ahLst/>
            <a:cxnLst>
              <a:cxn ang="0">
                <a:pos x="connsiteX0" y="connsiteY0"/>
              </a:cxn>
              <a:cxn ang="0">
                <a:pos x="connsiteX1" y="connsiteY1"/>
              </a:cxn>
            </a:cxnLst>
            <a:rect l="l" t="t" r="r" b="b"/>
            <a:pathLst>
              <a:path w="266700" h="440531">
                <a:moveTo>
                  <a:pt x="266700" y="0"/>
                </a:moveTo>
                <a:lnTo>
                  <a:pt x="0" y="440531"/>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18" name="Freeform 9217"/>
          <p:cNvSpPr/>
          <p:nvPr/>
        </p:nvSpPr>
        <p:spPr>
          <a:xfrm>
            <a:off x="6467475" y="2731294"/>
            <a:ext cx="388144" cy="0"/>
          </a:xfrm>
          <a:custGeom>
            <a:avLst/>
            <a:gdLst>
              <a:gd name="connsiteX0" fmla="*/ 0 w 388144"/>
              <a:gd name="connsiteY0" fmla="*/ 0 h 0"/>
              <a:gd name="connsiteX1" fmla="*/ 388144 w 388144"/>
              <a:gd name="connsiteY1" fmla="*/ 0 h 0"/>
            </a:gdLst>
            <a:ahLst/>
            <a:cxnLst>
              <a:cxn ang="0">
                <a:pos x="connsiteX0" y="connsiteY0"/>
              </a:cxn>
              <a:cxn ang="0">
                <a:pos x="connsiteX1" y="connsiteY1"/>
              </a:cxn>
            </a:cxnLst>
            <a:rect l="l" t="t" r="r" b="b"/>
            <a:pathLst>
              <a:path w="388144">
                <a:moveTo>
                  <a:pt x="0" y="0"/>
                </a:moveTo>
                <a:lnTo>
                  <a:pt x="388144"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7" name="TextBox 36"/>
          <p:cNvSpPr txBox="1"/>
          <p:nvPr/>
        </p:nvSpPr>
        <p:spPr>
          <a:xfrm>
            <a:off x="1451006" y="1987548"/>
            <a:ext cx="1451038" cy="553998"/>
          </a:xfrm>
          <a:prstGeom prst="rect">
            <a:avLst/>
          </a:prstGeom>
          <a:noFill/>
        </p:spPr>
        <p:txBody>
          <a:bodyPr wrap="none" rtlCol="0">
            <a:spAutoFit/>
          </a:bodyPr>
          <a:lstStyle/>
          <a:p>
            <a:pPr algn="ct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tRNA</a:t>
            </a:r>
          </a:p>
          <a:p>
            <a:pPr algn="ct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binding sites</a:t>
            </a:r>
            <a:endParaRPr lang="en-US" sz="1600" b="1" dirty="0">
              <a:solidFill>
                <a:prstClr val="black"/>
              </a:solidFill>
              <a:latin typeface="Arial" pitchFamily="34" charset="0"/>
              <a:ea typeface="+mn-ea"/>
              <a:cs typeface="Arial" pitchFamily="34" charset="0"/>
            </a:endParaRPr>
          </a:p>
        </p:txBody>
      </p:sp>
      <p:sp>
        <p:nvSpPr>
          <p:cNvPr id="38" name="TextBox 37"/>
          <p:cNvSpPr txBox="1"/>
          <p:nvPr/>
        </p:nvSpPr>
        <p:spPr>
          <a:xfrm>
            <a:off x="241562" y="3625244"/>
            <a:ext cx="925253" cy="784830"/>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mRNA</a:t>
            </a:r>
          </a:p>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binding</a:t>
            </a:r>
          </a:p>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site</a:t>
            </a:r>
            <a:endParaRPr lang="en-US" sz="1600" b="1" dirty="0">
              <a:solidFill>
                <a:prstClr val="black"/>
              </a:solidFill>
              <a:latin typeface="Arial" pitchFamily="34" charset="0"/>
              <a:ea typeface="+mn-ea"/>
              <a:cs typeface="Arial" pitchFamily="34" charset="0"/>
            </a:endParaRPr>
          </a:p>
        </p:txBody>
      </p:sp>
      <p:sp>
        <p:nvSpPr>
          <p:cNvPr id="39" name="TextBox 38"/>
          <p:cNvSpPr txBox="1"/>
          <p:nvPr/>
        </p:nvSpPr>
        <p:spPr>
          <a:xfrm>
            <a:off x="3120648" y="3486814"/>
            <a:ext cx="925253" cy="553998"/>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Large</a:t>
            </a:r>
          </a:p>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subunit</a:t>
            </a:r>
            <a:endParaRPr lang="en-US" sz="1600" b="1" dirty="0">
              <a:solidFill>
                <a:prstClr val="black"/>
              </a:solidFill>
              <a:latin typeface="Arial" pitchFamily="34" charset="0"/>
              <a:ea typeface="+mn-ea"/>
              <a:cs typeface="Arial" pitchFamily="34" charset="0"/>
            </a:endParaRPr>
          </a:p>
        </p:txBody>
      </p:sp>
      <p:sp>
        <p:nvSpPr>
          <p:cNvPr id="40" name="TextBox 39"/>
          <p:cNvSpPr txBox="1"/>
          <p:nvPr/>
        </p:nvSpPr>
        <p:spPr>
          <a:xfrm>
            <a:off x="3117325" y="4225481"/>
            <a:ext cx="925253" cy="553998"/>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Small</a:t>
            </a:r>
          </a:p>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subunit</a:t>
            </a:r>
            <a:endParaRPr lang="en-US" sz="1600" b="1" dirty="0">
              <a:solidFill>
                <a:prstClr val="black"/>
              </a:solidFill>
              <a:latin typeface="Arial" pitchFamily="34" charset="0"/>
              <a:ea typeface="+mn-ea"/>
              <a:cs typeface="Arial" pitchFamily="34" charset="0"/>
            </a:endParaRPr>
          </a:p>
        </p:txBody>
      </p:sp>
      <p:sp>
        <p:nvSpPr>
          <p:cNvPr id="41" name="TextBox 40"/>
          <p:cNvSpPr txBox="1"/>
          <p:nvPr/>
        </p:nvSpPr>
        <p:spPr>
          <a:xfrm>
            <a:off x="4151319" y="3976525"/>
            <a:ext cx="1175322" cy="323165"/>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Ribosome</a:t>
            </a:r>
            <a:endParaRPr lang="en-US" sz="1600" b="1" dirty="0">
              <a:solidFill>
                <a:prstClr val="black"/>
              </a:solidFill>
              <a:latin typeface="Arial" pitchFamily="34" charset="0"/>
              <a:ea typeface="+mn-ea"/>
              <a:cs typeface="Arial" pitchFamily="34" charset="0"/>
            </a:endParaRPr>
          </a:p>
        </p:txBody>
      </p:sp>
      <p:sp>
        <p:nvSpPr>
          <p:cNvPr id="42" name="TextBox 41"/>
          <p:cNvSpPr txBox="1"/>
          <p:nvPr/>
        </p:nvSpPr>
        <p:spPr>
          <a:xfrm>
            <a:off x="5329245" y="3827191"/>
            <a:ext cx="809837" cy="323165"/>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mRNA</a:t>
            </a:r>
            <a:endParaRPr lang="en-US" sz="1600" b="1" dirty="0">
              <a:solidFill>
                <a:prstClr val="black"/>
              </a:solidFill>
              <a:latin typeface="Arial" pitchFamily="34" charset="0"/>
              <a:ea typeface="+mn-ea"/>
              <a:cs typeface="Arial" pitchFamily="34" charset="0"/>
            </a:endParaRPr>
          </a:p>
        </p:txBody>
      </p:sp>
      <p:sp>
        <p:nvSpPr>
          <p:cNvPr id="43" name="TextBox 42"/>
          <p:cNvSpPr txBox="1"/>
          <p:nvPr/>
        </p:nvSpPr>
        <p:spPr>
          <a:xfrm>
            <a:off x="254791" y="5021026"/>
            <a:ext cx="4360937" cy="323165"/>
          </a:xfrm>
          <a:prstGeom prst="rect">
            <a:avLst/>
          </a:prstGeom>
          <a:noFill/>
        </p:spPr>
        <p:txBody>
          <a:bodyPr wrap="none" rtlCol="0">
            <a:spAutoFit/>
          </a:bodyPr>
          <a:lstStyle/>
          <a:p>
            <a:pPr fontAlgn="auto">
              <a:lnSpc>
                <a:spcPts val="1800"/>
              </a:lnSpc>
              <a:spcBef>
                <a:spcPts val="0"/>
              </a:spcBef>
              <a:spcAft>
                <a:spcPts val="0"/>
              </a:spcAft>
            </a:pPr>
            <a:r>
              <a:rPr lang="en-US" sz="1800" b="1" dirty="0" smtClean="0">
                <a:solidFill>
                  <a:prstClr val="black"/>
                </a:solidFill>
                <a:latin typeface="Arial" pitchFamily="34" charset="0"/>
                <a:ea typeface="+mn-ea"/>
                <a:cs typeface="Arial" pitchFamily="34" charset="0"/>
              </a:rPr>
              <a:t>(a) A simplified diagram of a ribosome</a:t>
            </a:r>
            <a:endParaRPr lang="en-US" sz="1800" b="1" dirty="0">
              <a:solidFill>
                <a:prstClr val="black"/>
              </a:solidFill>
              <a:latin typeface="Arial" pitchFamily="34" charset="0"/>
              <a:ea typeface="+mn-ea"/>
              <a:cs typeface="Arial" pitchFamily="34" charset="0"/>
            </a:endParaRPr>
          </a:p>
        </p:txBody>
      </p:sp>
      <p:sp>
        <p:nvSpPr>
          <p:cNvPr id="44" name="TextBox 43"/>
          <p:cNvSpPr txBox="1"/>
          <p:nvPr/>
        </p:nvSpPr>
        <p:spPr>
          <a:xfrm>
            <a:off x="5300658" y="5018409"/>
            <a:ext cx="3583032" cy="323165"/>
          </a:xfrm>
          <a:prstGeom prst="rect">
            <a:avLst/>
          </a:prstGeom>
          <a:noFill/>
        </p:spPr>
        <p:txBody>
          <a:bodyPr wrap="none" rtlCol="0">
            <a:spAutoFit/>
          </a:bodyPr>
          <a:lstStyle/>
          <a:p>
            <a:pPr fontAlgn="auto">
              <a:lnSpc>
                <a:spcPts val="1800"/>
              </a:lnSpc>
              <a:spcBef>
                <a:spcPts val="0"/>
              </a:spcBef>
              <a:spcAft>
                <a:spcPts val="0"/>
              </a:spcAft>
            </a:pPr>
            <a:r>
              <a:rPr lang="en-US" sz="1800" b="1" dirty="0" smtClean="0">
                <a:solidFill>
                  <a:prstClr val="black"/>
                </a:solidFill>
                <a:latin typeface="Arial" pitchFamily="34" charset="0"/>
                <a:ea typeface="+mn-ea"/>
                <a:cs typeface="Arial" pitchFamily="34" charset="0"/>
              </a:rPr>
              <a:t>(b) The “players” of translation</a:t>
            </a:r>
            <a:endParaRPr lang="en-US" sz="1800" b="1" dirty="0">
              <a:solidFill>
                <a:prstClr val="black"/>
              </a:solidFill>
              <a:latin typeface="Arial" pitchFamily="34" charset="0"/>
              <a:ea typeface="+mn-ea"/>
              <a:cs typeface="Arial" pitchFamily="34" charset="0"/>
            </a:endParaRPr>
          </a:p>
        </p:txBody>
      </p:sp>
      <p:sp>
        <p:nvSpPr>
          <p:cNvPr id="45" name="TextBox 44"/>
          <p:cNvSpPr txBox="1"/>
          <p:nvPr/>
        </p:nvSpPr>
        <p:spPr>
          <a:xfrm>
            <a:off x="8057356" y="3334273"/>
            <a:ext cx="696024" cy="323165"/>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tRNA</a:t>
            </a:r>
            <a:endParaRPr lang="en-US" sz="1600" b="1" dirty="0">
              <a:solidFill>
                <a:prstClr val="black"/>
              </a:solidFill>
              <a:latin typeface="Arial" pitchFamily="34" charset="0"/>
              <a:ea typeface="+mn-ea"/>
              <a:cs typeface="Arial" pitchFamily="34" charset="0"/>
            </a:endParaRPr>
          </a:p>
        </p:txBody>
      </p:sp>
      <p:sp>
        <p:nvSpPr>
          <p:cNvPr id="46" name="TextBox 45"/>
          <p:cNvSpPr txBox="1"/>
          <p:nvPr/>
        </p:nvSpPr>
        <p:spPr>
          <a:xfrm>
            <a:off x="6699307" y="4657725"/>
            <a:ext cx="946093" cy="323165"/>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Codons</a:t>
            </a:r>
            <a:endParaRPr lang="en-US" sz="1600" b="1" dirty="0">
              <a:solidFill>
                <a:prstClr val="black"/>
              </a:solidFill>
              <a:latin typeface="Arial" pitchFamily="34" charset="0"/>
              <a:ea typeface="+mn-ea"/>
              <a:cs typeface="Arial" pitchFamily="34" charset="0"/>
            </a:endParaRPr>
          </a:p>
        </p:txBody>
      </p:sp>
      <p:sp>
        <p:nvSpPr>
          <p:cNvPr id="47" name="TextBox 46"/>
          <p:cNvSpPr txBox="1"/>
          <p:nvPr/>
        </p:nvSpPr>
        <p:spPr>
          <a:xfrm>
            <a:off x="5165188" y="2355057"/>
            <a:ext cx="1335622" cy="553998"/>
          </a:xfrm>
          <a:prstGeom prst="rect">
            <a:avLst/>
          </a:prstGeom>
          <a:noFill/>
        </p:spPr>
        <p:txBody>
          <a:bodyPr wrap="none" rtlCol="0">
            <a:spAutoFit/>
          </a:bodyPr>
          <a:lstStyle/>
          <a:p>
            <a:pPr algn="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Growing</a:t>
            </a:r>
          </a:p>
          <a:p>
            <a:pPr algn="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polypeptide</a:t>
            </a:r>
            <a:endParaRPr lang="en-US" sz="1600" b="1" dirty="0">
              <a:solidFill>
                <a:prstClr val="black"/>
              </a:solidFill>
              <a:latin typeface="Arial" pitchFamily="34" charset="0"/>
              <a:ea typeface="+mn-ea"/>
              <a:cs typeface="Arial" pitchFamily="34" charset="0"/>
            </a:endParaRPr>
          </a:p>
        </p:txBody>
      </p:sp>
      <p:sp>
        <p:nvSpPr>
          <p:cNvPr id="48" name="TextBox 47"/>
          <p:cNvSpPr txBox="1"/>
          <p:nvPr/>
        </p:nvSpPr>
        <p:spPr>
          <a:xfrm>
            <a:off x="7072192" y="1494758"/>
            <a:ext cx="1758815" cy="784830"/>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Next amino acid</a:t>
            </a:r>
          </a:p>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to be added to</a:t>
            </a:r>
          </a:p>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polypeptide</a:t>
            </a:r>
            <a:endParaRPr lang="en-US" sz="1600" b="1" dirty="0">
              <a:solidFill>
                <a:prstClr val="black"/>
              </a:solidFill>
              <a:latin typeface="Arial" pitchFamily="34" charset="0"/>
              <a:ea typeface="+mn-ea"/>
              <a:cs typeface="Arial" pitchFamily="34" charset="0"/>
            </a:endParaRPr>
          </a:p>
        </p:txBody>
      </p:sp>
      <p:sp>
        <p:nvSpPr>
          <p:cNvPr id="49" name="TextBox 48"/>
          <p:cNvSpPr txBox="1"/>
          <p:nvPr/>
        </p:nvSpPr>
        <p:spPr>
          <a:xfrm>
            <a:off x="1328734" y="2697953"/>
            <a:ext cx="729174" cy="323165"/>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P site</a:t>
            </a:r>
            <a:endParaRPr lang="en-US" sz="1600" b="1" dirty="0">
              <a:solidFill>
                <a:prstClr val="black"/>
              </a:solidFill>
              <a:latin typeface="Arial" pitchFamily="34" charset="0"/>
              <a:ea typeface="+mn-ea"/>
              <a:cs typeface="Arial" pitchFamily="34" charset="0"/>
            </a:endParaRPr>
          </a:p>
        </p:txBody>
      </p:sp>
      <p:sp>
        <p:nvSpPr>
          <p:cNvPr id="50" name="TextBox 49"/>
          <p:cNvSpPr txBox="1"/>
          <p:nvPr/>
        </p:nvSpPr>
        <p:spPr>
          <a:xfrm>
            <a:off x="2332942" y="2695572"/>
            <a:ext cx="736484" cy="323165"/>
          </a:xfrm>
          <a:prstGeom prst="rect">
            <a:avLst/>
          </a:prstGeom>
          <a:noFill/>
        </p:spPr>
        <p:txBody>
          <a:bodyPr wrap="none" rtlCol="0">
            <a:spAutoFit/>
          </a:bodyPr>
          <a:lstStyle/>
          <a:p>
            <a:pPr fontAlgn="auto">
              <a:lnSpc>
                <a:spcPts val="1800"/>
              </a:lnSpc>
              <a:spcBef>
                <a:spcPts val="0"/>
              </a:spcBef>
              <a:spcAft>
                <a:spcPts val="0"/>
              </a:spcAft>
            </a:pPr>
            <a:r>
              <a:rPr lang="en-US" sz="1600" b="1" dirty="0" smtClean="0">
                <a:solidFill>
                  <a:prstClr val="black"/>
                </a:solidFill>
                <a:latin typeface="Arial" pitchFamily="34" charset="0"/>
                <a:ea typeface="+mn-ea"/>
                <a:cs typeface="Arial" pitchFamily="34" charset="0"/>
              </a:rPr>
              <a:t>A site</a:t>
            </a:r>
            <a:endParaRPr lang="en-US" sz="16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254777135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920" y="1231392"/>
            <a:ext cx="6614160" cy="439521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10.15-1</a:t>
            </a:r>
            <a:endParaRPr lang="en-US" sz="1200" dirty="0">
              <a:latin typeface="Arial" charset="0"/>
            </a:endParaRPr>
          </a:p>
        </p:txBody>
      </p:sp>
      <p:sp>
        <p:nvSpPr>
          <p:cNvPr id="4" name="Freeform 3"/>
          <p:cNvSpPr/>
          <p:nvPr/>
        </p:nvSpPr>
        <p:spPr>
          <a:xfrm>
            <a:off x="2614610" y="2112171"/>
            <a:ext cx="2328865" cy="216692"/>
          </a:xfrm>
          <a:custGeom>
            <a:avLst/>
            <a:gdLst>
              <a:gd name="connsiteX0" fmla="*/ 0 w 1738313"/>
              <a:gd name="connsiteY0" fmla="*/ 161925 h 161925"/>
              <a:gd name="connsiteX1" fmla="*/ 0 w 1738313"/>
              <a:gd name="connsiteY1" fmla="*/ 0 h 161925"/>
              <a:gd name="connsiteX2" fmla="*/ 1738313 w 1738313"/>
              <a:gd name="connsiteY2" fmla="*/ 0 h 161925"/>
              <a:gd name="connsiteX3" fmla="*/ 1738313 w 1738313"/>
              <a:gd name="connsiteY3" fmla="*/ 159544 h 161925"/>
            </a:gdLst>
            <a:ahLst/>
            <a:cxnLst>
              <a:cxn ang="0">
                <a:pos x="connsiteX0" y="connsiteY0"/>
              </a:cxn>
              <a:cxn ang="0">
                <a:pos x="connsiteX1" y="connsiteY1"/>
              </a:cxn>
              <a:cxn ang="0">
                <a:pos x="connsiteX2" y="connsiteY2"/>
              </a:cxn>
              <a:cxn ang="0">
                <a:pos x="connsiteX3" y="connsiteY3"/>
              </a:cxn>
            </a:cxnLst>
            <a:rect l="l" t="t" r="r" b="b"/>
            <a:pathLst>
              <a:path w="1738313" h="161925">
                <a:moveTo>
                  <a:pt x="0" y="161925"/>
                </a:moveTo>
                <a:lnTo>
                  <a:pt x="0" y="0"/>
                </a:lnTo>
                <a:lnTo>
                  <a:pt x="1738313" y="0"/>
                </a:lnTo>
                <a:lnTo>
                  <a:pt x="1738313" y="159544"/>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5" name="Freeform 4"/>
          <p:cNvSpPr/>
          <p:nvPr/>
        </p:nvSpPr>
        <p:spPr>
          <a:xfrm>
            <a:off x="3779042" y="1892293"/>
            <a:ext cx="45719" cy="219878"/>
          </a:xfrm>
          <a:custGeom>
            <a:avLst/>
            <a:gdLst>
              <a:gd name="connsiteX0" fmla="*/ 0 w 0"/>
              <a:gd name="connsiteY0" fmla="*/ 164306 h 164306"/>
              <a:gd name="connsiteX1" fmla="*/ 0 w 0"/>
              <a:gd name="connsiteY1" fmla="*/ 0 h 164306"/>
            </a:gdLst>
            <a:ahLst/>
            <a:cxnLst>
              <a:cxn ang="0">
                <a:pos x="connsiteX0" y="connsiteY0"/>
              </a:cxn>
              <a:cxn ang="0">
                <a:pos x="connsiteX1" y="connsiteY1"/>
              </a:cxn>
            </a:cxnLst>
            <a:rect l="l" t="t" r="r" b="b"/>
            <a:pathLst>
              <a:path h="164306">
                <a:moveTo>
                  <a:pt x="0" y="164306"/>
                </a:moveTo>
                <a:lnTo>
                  <a:pt x="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6" name="Freeform 5"/>
          <p:cNvSpPr/>
          <p:nvPr/>
        </p:nvSpPr>
        <p:spPr>
          <a:xfrm rot="5400000">
            <a:off x="5269703" y="3924300"/>
            <a:ext cx="1754985" cy="211934"/>
          </a:xfrm>
          <a:custGeom>
            <a:avLst/>
            <a:gdLst>
              <a:gd name="connsiteX0" fmla="*/ 0 w 1738313"/>
              <a:gd name="connsiteY0" fmla="*/ 161925 h 161925"/>
              <a:gd name="connsiteX1" fmla="*/ 0 w 1738313"/>
              <a:gd name="connsiteY1" fmla="*/ 0 h 161925"/>
              <a:gd name="connsiteX2" fmla="*/ 1738313 w 1738313"/>
              <a:gd name="connsiteY2" fmla="*/ 0 h 161925"/>
              <a:gd name="connsiteX3" fmla="*/ 1738313 w 1738313"/>
              <a:gd name="connsiteY3" fmla="*/ 159544 h 161925"/>
            </a:gdLst>
            <a:ahLst/>
            <a:cxnLst>
              <a:cxn ang="0">
                <a:pos x="connsiteX0" y="connsiteY0"/>
              </a:cxn>
              <a:cxn ang="0">
                <a:pos x="connsiteX1" y="connsiteY1"/>
              </a:cxn>
              <a:cxn ang="0">
                <a:pos x="connsiteX2" y="connsiteY2"/>
              </a:cxn>
              <a:cxn ang="0">
                <a:pos x="connsiteX3" y="connsiteY3"/>
              </a:cxn>
            </a:cxnLst>
            <a:rect l="l" t="t" r="r" b="b"/>
            <a:pathLst>
              <a:path w="1738313" h="161925">
                <a:moveTo>
                  <a:pt x="0" y="161925"/>
                </a:moveTo>
                <a:lnTo>
                  <a:pt x="0" y="0"/>
                </a:lnTo>
                <a:lnTo>
                  <a:pt x="1738313" y="0"/>
                </a:lnTo>
                <a:lnTo>
                  <a:pt x="1738313" y="159544"/>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 name="Freeform 2"/>
          <p:cNvSpPr/>
          <p:nvPr/>
        </p:nvSpPr>
        <p:spPr>
          <a:xfrm>
            <a:off x="6250781" y="4026687"/>
            <a:ext cx="216694" cy="0"/>
          </a:xfrm>
          <a:custGeom>
            <a:avLst/>
            <a:gdLst>
              <a:gd name="connsiteX0" fmla="*/ 0 w 216694"/>
              <a:gd name="connsiteY0" fmla="*/ 0 h 0"/>
              <a:gd name="connsiteX1" fmla="*/ 216694 w 216694"/>
              <a:gd name="connsiteY1" fmla="*/ 0 h 0"/>
            </a:gdLst>
            <a:ahLst/>
            <a:cxnLst>
              <a:cxn ang="0">
                <a:pos x="connsiteX0" y="connsiteY0"/>
              </a:cxn>
              <a:cxn ang="0">
                <a:pos x="connsiteX1" y="connsiteY1"/>
              </a:cxn>
            </a:cxnLst>
            <a:rect l="l" t="t" r="r" b="b"/>
            <a:pathLst>
              <a:path w="216694">
                <a:moveTo>
                  <a:pt x="0" y="0"/>
                </a:moveTo>
                <a:lnTo>
                  <a:pt x="216694"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8" name="Freeform 7"/>
          <p:cNvSpPr/>
          <p:nvPr/>
        </p:nvSpPr>
        <p:spPr>
          <a:xfrm>
            <a:off x="4705350" y="3333750"/>
            <a:ext cx="381000" cy="76200"/>
          </a:xfrm>
          <a:custGeom>
            <a:avLst/>
            <a:gdLst>
              <a:gd name="connsiteX0" fmla="*/ 381000 w 381000"/>
              <a:gd name="connsiteY0" fmla="*/ 76200 h 76200"/>
              <a:gd name="connsiteX1" fmla="*/ 0 w 381000"/>
              <a:gd name="connsiteY1" fmla="*/ 0 h 76200"/>
            </a:gdLst>
            <a:ahLst/>
            <a:cxnLst>
              <a:cxn ang="0">
                <a:pos x="connsiteX0" y="connsiteY0"/>
              </a:cxn>
              <a:cxn ang="0">
                <a:pos x="connsiteX1" y="connsiteY1"/>
              </a:cxn>
            </a:cxnLst>
            <a:rect l="l" t="t" r="r" b="b"/>
            <a:pathLst>
              <a:path w="381000" h="76200">
                <a:moveTo>
                  <a:pt x="381000" y="76200"/>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 name="Freeform 8"/>
          <p:cNvSpPr/>
          <p:nvPr/>
        </p:nvSpPr>
        <p:spPr>
          <a:xfrm>
            <a:off x="4062413" y="2476500"/>
            <a:ext cx="314325" cy="890588"/>
          </a:xfrm>
          <a:custGeom>
            <a:avLst/>
            <a:gdLst>
              <a:gd name="connsiteX0" fmla="*/ 314325 w 314325"/>
              <a:gd name="connsiteY0" fmla="*/ 0 h 890588"/>
              <a:gd name="connsiteX1" fmla="*/ 0 w 314325"/>
              <a:gd name="connsiteY1" fmla="*/ 890588 h 890588"/>
            </a:gdLst>
            <a:ahLst/>
            <a:cxnLst>
              <a:cxn ang="0">
                <a:pos x="connsiteX0" y="connsiteY0"/>
              </a:cxn>
              <a:cxn ang="0">
                <a:pos x="connsiteX1" y="connsiteY1"/>
              </a:cxn>
            </a:cxnLst>
            <a:rect l="l" t="t" r="r" b="b"/>
            <a:pathLst>
              <a:path w="314325" h="890588">
                <a:moveTo>
                  <a:pt x="314325" y="0"/>
                </a:moveTo>
                <a:lnTo>
                  <a:pt x="0" y="890588"/>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0" name="Freeform 9"/>
          <p:cNvSpPr/>
          <p:nvPr/>
        </p:nvSpPr>
        <p:spPr>
          <a:xfrm>
            <a:off x="4686300" y="4405313"/>
            <a:ext cx="385763" cy="76200"/>
          </a:xfrm>
          <a:custGeom>
            <a:avLst/>
            <a:gdLst>
              <a:gd name="connsiteX0" fmla="*/ 385763 w 385763"/>
              <a:gd name="connsiteY0" fmla="*/ 0 h 76200"/>
              <a:gd name="connsiteX1" fmla="*/ 0 w 385763"/>
              <a:gd name="connsiteY1" fmla="*/ 76200 h 76200"/>
            </a:gdLst>
            <a:ahLst/>
            <a:cxnLst>
              <a:cxn ang="0">
                <a:pos x="connsiteX0" y="connsiteY0"/>
              </a:cxn>
              <a:cxn ang="0">
                <a:pos x="connsiteX1" y="connsiteY1"/>
              </a:cxn>
            </a:cxnLst>
            <a:rect l="l" t="t" r="r" b="b"/>
            <a:pathLst>
              <a:path w="385763" h="76200">
                <a:moveTo>
                  <a:pt x="385763" y="0"/>
                </a:moveTo>
                <a:lnTo>
                  <a:pt x="0" y="7620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2" name="Freeform 11"/>
          <p:cNvSpPr/>
          <p:nvPr/>
        </p:nvSpPr>
        <p:spPr>
          <a:xfrm>
            <a:off x="3214688" y="2481263"/>
            <a:ext cx="266700" cy="900112"/>
          </a:xfrm>
          <a:custGeom>
            <a:avLst/>
            <a:gdLst>
              <a:gd name="connsiteX0" fmla="*/ 0 w 266700"/>
              <a:gd name="connsiteY0" fmla="*/ 0 h 900112"/>
              <a:gd name="connsiteX1" fmla="*/ 266700 w 266700"/>
              <a:gd name="connsiteY1" fmla="*/ 900112 h 900112"/>
            </a:gdLst>
            <a:ahLst/>
            <a:cxnLst>
              <a:cxn ang="0">
                <a:pos x="connsiteX0" y="connsiteY0"/>
              </a:cxn>
              <a:cxn ang="0">
                <a:pos x="connsiteX1" y="connsiteY1"/>
              </a:cxn>
            </a:cxnLst>
            <a:rect l="l" t="t" r="r" b="b"/>
            <a:pathLst>
              <a:path w="266700" h="900112">
                <a:moveTo>
                  <a:pt x="0" y="0"/>
                </a:moveTo>
                <a:lnTo>
                  <a:pt x="266700" y="900112"/>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3" name="Freeform 12"/>
          <p:cNvSpPr/>
          <p:nvPr/>
        </p:nvSpPr>
        <p:spPr>
          <a:xfrm>
            <a:off x="1852613" y="4167188"/>
            <a:ext cx="914400" cy="157162"/>
          </a:xfrm>
          <a:custGeom>
            <a:avLst/>
            <a:gdLst>
              <a:gd name="connsiteX0" fmla="*/ 0 w 914400"/>
              <a:gd name="connsiteY0" fmla="*/ 0 h 157162"/>
              <a:gd name="connsiteX1" fmla="*/ 914400 w 914400"/>
              <a:gd name="connsiteY1" fmla="*/ 157162 h 157162"/>
            </a:gdLst>
            <a:ahLst/>
            <a:cxnLst>
              <a:cxn ang="0">
                <a:pos x="connsiteX0" y="connsiteY0"/>
              </a:cxn>
              <a:cxn ang="0">
                <a:pos x="connsiteX1" y="connsiteY1"/>
              </a:cxn>
            </a:cxnLst>
            <a:rect l="l" t="t" r="r" b="b"/>
            <a:pathLst>
              <a:path w="914400" h="157162">
                <a:moveTo>
                  <a:pt x="0" y="0"/>
                </a:moveTo>
                <a:lnTo>
                  <a:pt x="914400" y="157162"/>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 name="TextBox 14"/>
          <p:cNvSpPr txBox="1"/>
          <p:nvPr/>
        </p:nvSpPr>
        <p:spPr>
          <a:xfrm>
            <a:off x="2817640" y="1185406"/>
            <a:ext cx="1867819" cy="707886"/>
          </a:xfrm>
          <a:prstGeom prst="rect">
            <a:avLst/>
          </a:prstGeom>
          <a:noFill/>
        </p:spPr>
        <p:txBody>
          <a:bodyPr wrap="none" rtlCol="0">
            <a:spAutoFit/>
          </a:bodyPr>
          <a:lstStyle/>
          <a:p>
            <a:pPr algn="ct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tRNA</a:t>
            </a:r>
          </a:p>
          <a:p>
            <a:pPr algn="ct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binding sites</a:t>
            </a:r>
            <a:endParaRPr lang="en-US" sz="2133" b="1" dirty="0">
              <a:solidFill>
                <a:prstClr val="black"/>
              </a:solidFill>
              <a:latin typeface="Arial" pitchFamily="34" charset="0"/>
              <a:ea typeface="+mn-ea"/>
              <a:cs typeface="Arial" pitchFamily="34" charset="0"/>
            </a:endParaRPr>
          </a:p>
        </p:txBody>
      </p:sp>
      <p:sp>
        <p:nvSpPr>
          <p:cNvPr id="16" name="TextBox 15"/>
          <p:cNvSpPr txBox="1"/>
          <p:nvPr/>
        </p:nvSpPr>
        <p:spPr>
          <a:xfrm>
            <a:off x="1219200" y="3357563"/>
            <a:ext cx="1168910" cy="1015663"/>
          </a:xfrm>
          <a:prstGeom prst="rect">
            <a:avLst/>
          </a:prstGeom>
          <a:noFill/>
        </p:spPr>
        <p:txBody>
          <a:bodyPr wrap="none" rtlCol="0">
            <a:spAutoFit/>
          </a:bodyPr>
          <a:lstStyle/>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mRNA</a:t>
            </a:r>
          </a:p>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binding</a:t>
            </a:r>
          </a:p>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site</a:t>
            </a:r>
            <a:endParaRPr lang="en-US" sz="2133" b="1" dirty="0">
              <a:solidFill>
                <a:prstClr val="black"/>
              </a:solidFill>
              <a:latin typeface="Arial" pitchFamily="34" charset="0"/>
              <a:ea typeface="+mn-ea"/>
              <a:cs typeface="Arial" pitchFamily="34" charset="0"/>
            </a:endParaRPr>
          </a:p>
        </p:txBody>
      </p:sp>
      <p:sp>
        <p:nvSpPr>
          <p:cNvPr id="17" name="TextBox 16"/>
          <p:cNvSpPr txBox="1"/>
          <p:nvPr/>
        </p:nvSpPr>
        <p:spPr>
          <a:xfrm>
            <a:off x="5051583" y="3195638"/>
            <a:ext cx="1170513" cy="707886"/>
          </a:xfrm>
          <a:prstGeom prst="rect">
            <a:avLst/>
          </a:prstGeom>
          <a:noFill/>
        </p:spPr>
        <p:txBody>
          <a:bodyPr wrap="none" rtlCol="0">
            <a:spAutoFit/>
          </a:bodyPr>
          <a:lstStyle/>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Large</a:t>
            </a:r>
          </a:p>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subunit</a:t>
            </a:r>
            <a:endParaRPr lang="en-US" sz="2133" b="1" dirty="0">
              <a:solidFill>
                <a:prstClr val="black"/>
              </a:solidFill>
              <a:latin typeface="Arial" pitchFamily="34" charset="0"/>
              <a:ea typeface="+mn-ea"/>
              <a:cs typeface="Arial" pitchFamily="34" charset="0"/>
            </a:endParaRPr>
          </a:p>
        </p:txBody>
      </p:sp>
      <p:sp>
        <p:nvSpPr>
          <p:cNvPr id="18" name="TextBox 17"/>
          <p:cNvSpPr txBox="1"/>
          <p:nvPr/>
        </p:nvSpPr>
        <p:spPr>
          <a:xfrm>
            <a:off x="5047402" y="4174669"/>
            <a:ext cx="1147450" cy="489861"/>
          </a:xfrm>
          <a:prstGeom prst="rect">
            <a:avLst/>
          </a:prstGeom>
          <a:noFill/>
        </p:spPr>
        <p:txBody>
          <a:bodyPr wrap="none" rtlCol="0">
            <a:spAutoFit/>
          </a:bodyPr>
          <a:lstStyle/>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Small</a:t>
            </a:r>
          </a:p>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subunit</a:t>
            </a:r>
            <a:endParaRPr lang="en-US" sz="2133" b="1" dirty="0">
              <a:solidFill>
                <a:prstClr val="black"/>
              </a:solidFill>
              <a:latin typeface="Arial" pitchFamily="34" charset="0"/>
              <a:ea typeface="+mn-ea"/>
              <a:cs typeface="Arial" pitchFamily="34" charset="0"/>
            </a:endParaRPr>
          </a:p>
        </p:txBody>
      </p:sp>
      <p:sp>
        <p:nvSpPr>
          <p:cNvPr id="19" name="TextBox 18"/>
          <p:cNvSpPr txBox="1"/>
          <p:nvPr/>
        </p:nvSpPr>
        <p:spPr>
          <a:xfrm>
            <a:off x="6429257" y="3908940"/>
            <a:ext cx="1505540" cy="327718"/>
          </a:xfrm>
          <a:prstGeom prst="rect">
            <a:avLst/>
          </a:prstGeom>
          <a:noFill/>
        </p:spPr>
        <p:txBody>
          <a:bodyPr wrap="none" rtlCol="0">
            <a:spAutoFit/>
          </a:bodyPr>
          <a:lstStyle/>
          <a:p>
            <a:pPr fontAlgn="auto">
              <a:lnSpc>
                <a:spcPts val="1800"/>
              </a:lnSpc>
              <a:spcBef>
                <a:spcPts val="0"/>
              </a:spcBef>
              <a:spcAft>
                <a:spcPts val="0"/>
              </a:spcAft>
            </a:pPr>
            <a:r>
              <a:rPr lang="en-US" sz="2133" b="1" dirty="0" smtClean="0">
                <a:solidFill>
                  <a:prstClr val="black"/>
                </a:solidFill>
                <a:latin typeface="Arial" pitchFamily="34" charset="0"/>
                <a:ea typeface="+mn-ea"/>
                <a:cs typeface="Arial" pitchFamily="34" charset="0"/>
              </a:rPr>
              <a:t>Ribosome</a:t>
            </a:r>
            <a:endParaRPr lang="en-US" sz="2133" b="1" dirty="0">
              <a:solidFill>
                <a:prstClr val="black"/>
              </a:solidFill>
              <a:latin typeface="Arial" pitchFamily="34" charset="0"/>
              <a:ea typeface="+mn-ea"/>
              <a:cs typeface="Arial" pitchFamily="34" charset="0"/>
            </a:endParaRPr>
          </a:p>
        </p:txBody>
      </p:sp>
      <p:sp>
        <p:nvSpPr>
          <p:cNvPr id="20" name="TextBox 19"/>
          <p:cNvSpPr txBox="1"/>
          <p:nvPr/>
        </p:nvSpPr>
        <p:spPr>
          <a:xfrm>
            <a:off x="1222393" y="5287323"/>
            <a:ext cx="5749907" cy="335476"/>
          </a:xfrm>
          <a:prstGeom prst="rect">
            <a:avLst/>
          </a:prstGeom>
          <a:noFill/>
        </p:spPr>
        <p:txBody>
          <a:bodyPr wrap="none" rtlCol="0">
            <a:spAutoFit/>
          </a:bodyPr>
          <a:lstStyle/>
          <a:p>
            <a:pPr fontAlgn="auto">
              <a:lnSpc>
                <a:spcPts val="1800"/>
              </a:lnSpc>
              <a:spcBef>
                <a:spcPts val="0"/>
              </a:spcBef>
              <a:spcAft>
                <a:spcPts val="0"/>
              </a:spcAft>
            </a:pPr>
            <a:r>
              <a:rPr lang="en-US" sz="2410" b="1" dirty="0" smtClean="0">
                <a:solidFill>
                  <a:prstClr val="black"/>
                </a:solidFill>
                <a:latin typeface="Arial" pitchFamily="34" charset="0"/>
                <a:ea typeface="+mn-ea"/>
                <a:cs typeface="Arial" pitchFamily="34" charset="0"/>
              </a:rPr>
              <a:t>(a) A simplified diagram of a ribosome</a:t>
            </a:r>
            <a:endParaRPr lang="en-US" sz="2410" b="1" dirty="0">
              <a:solidFill>
                <a:prstClr val="black"/>
              </a:solidFill>
              <a:latin typeface="Arial" pitchFamily="34" charset="0"/>
              <a:ea typeface="+mn-ea"/>
              <a:cs typeface="Arial" pitchFamily="34" charset="0"/>
            </a:endParaRPr>
          </a:p>
        </p:txBody>
      </p:sp>
      <p:sp>
        <p:nvSpPr>
          <p:cNvPr id="21" name="TextBox 20"/>
          <p:cNvSpPr txBox="1"/>
          <p:nvPr/>
        </p:nvSpPr>
        <p:spPr>
          <a:xfrm>
            <a:off x="2647948" y="2205934"/>
            <a:ext cx="909095" cy="327718"/>
          </a:xfrm>
          <a:prstGeom prst="rect">
            <a:avLst/>
          </a:prstGeom>
          <a:noFill/>
        </p:spPr>
        <p:txBody>
          <a:bodyPr wrap="none" rtlCol="0">
            <a:spAutoFit/>
          </a:bodyPr>
          <a:lstStyle/>
          <a:p>
            <a:pPr fontAlgn="auto">
              <a:lnSpc>
                <a:spcPts val="1800"/>
              </a:lnSpc>
              <a:spcBef>
                <a:spcPts val="0"/>
              </a:spcBef>
              <a:spcAft>
                <a:spcPts val="0"/>
              </a:spcAft>
            </a:pPr>
            <a:r>
              <a:rPr lang="en-US" sz="2133" b="1" dirty="0" smtClean="0">
                <a:solidFill>
                  <a:prstClr val="black"/>
                </a:solidFill>
                <a:latin typeface="Arial" pitchFamily="34" charset="0"/>
                <a:ea typeface="+mn-ea"/>
                <a:cs typeface="Arial" pitchFamily="34" charset="0"/>
              </a:rPr>
              <a:t>P site</a:t>
            </a:r>
            <a:endParaRPr lang="en-US" sz="2133" b="1" dirty="0">
              <a:solidFill>
                <a:prstClr val="black"/>
              </a:solidFill>
              <a:latin typeface="Arial" pitchFamily="34" charset="0"/>
              <a:ea typeface="+mn-ea"/>
              <a:cs typeface="Arial" pitchFamily="34" charset="0"/>
            </a:endParaRPr>
          </a:p>
        </p:txBody>
      </p:sp>
      <p:sp>
        <p:nvSpPr>
          <p:cNvPr id="22" name="TextBox 21"/>
          <p:cNvSpPr txBox="1"/>
          <p:nvPr/>
        </p:nvSpPr>
        <p:spPr>
          <a:xfrm>
            <a:off x="3985566" y="2213079"/>
            <a:ext cx="918328" cy="327718"/>
          </a:xfrm>
          <a:prstGeom prst="rect">
            <a:avLst/>
          </a:prstGeom>
          <a:noFill/>
        </p:spPr>
        <p:txBody>
          <a:bodyPr wrap="none" rtlCol="0">
            <a:spAutoFit/>
          </a:bodyPr>
          <a:lstStyle/>
          <a:p>
            <a:pPr fontAlgn="auto">
              <a:lnSpc>
                <a:spcPts val="1800"/>
              </a:lnSpc>
              <a:spcBef>
                <a:spcPts val="0"/>
              </a:spcBef>
              <a:spcAft>
                <a:spcPts val="0"/>
              </a:spcAft>
            </a:pPr>
            <a:r>
              <a:rPr lang="en-US" sz="2133" b="1" dirty="0" smtClean="0">
                <a:solidFill>
                  <a:prstClr val="black"/>
                </a:solidFill>
                <a:latin typeface="Arial" pitchFamily="34" charset="0"/>
                <a:ea typeface="+mn-ea"/>
                <a:cs typeface="Arial" pitchFamily="34" charset="0"/>
              </a:rPr>
              <a:t>A site</a:t>
            </a:r>
            <a:endParaRPr lang="en-US" sz="2133"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98835565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368" y="893064"/>
            <a:ext cx="4779264" cy="5071872"/>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10.15-2</a:t>
            </a:r>
            <a:endParaRPr lang="en-US" sz="1200" dirty="0">
              <a:latin typeface="Arial" charset="0"/>
            </a:endParaRPr>
          </a:p>
        </p:txBody>
      </p:sp>
      <p:sp>
        <p:nvSpPr>
          <p:cNvPr id="4" name="Freeform 3"/>
          <p:cNvSpPr/>
          <p:nvPr/>
        </p:nvSpPr>
        <p:spPr>
          <a:xfrm>
            <a:off x="5162550" y="1824038"/>
            <a:ext cx="352425" cy="590550"/>
          </a:xfrm>
          <a:custGeom>
            <a:avLst/>
            <a:gdLst>
              <a:gd name="connsiteX0" fmla="*/ 352425 w 352425"/>
              <a:gd name="connsiteY0" fmla="*/ 0 h 590550"/>
              <a:gd name="connsiteX1" fmla="*/ 0 w 352425"/>
              <a:gd name="connsiteY1" fmla="*/ 590550 h 590550"/>
            </a:gdLst>
            <a:ahLst/>
            <a:cxnLst>
              <a:cxn ang="0">
                <a:pos x="connsiteX0" y="connsiteY0"/>
              </a:cxn>
              <a:cxn ang="0">
                <a:pos x="connsiteX1" y="connsiteY1"/>
              </a:cxn>
            </a:cxnLst>
            <a:rect l="l" t="t" r="r" b="b"/>
            <a:pathLst>
              <a:path w="352425" h="590550">
                <a:moveTo>
                  <a:pt x="352425" y="0"/>
                </a:moveTo>
                <a:lnTo>
                  <a:pt x="0" y="5905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5" name="Freeform 4"/>
          <p:cNvSpPr/>
          <p:nvPr/>
        </p:nvSpPr>
        <p:spPr>
          <a:xfrm>
            <a:off x="3819525" y="2505075"/>
            <a:ext cx="490538" cy="0"/>
          </a:xfrm>
          <a:custGeom>
            <a:avLst/>
            <a:gdLst>
              <a:gd name="connsiteX0" fmla="*/ 0 w 490538"/>
              <a:gd name="connsiteY0" fmla="*/ 0 h 0"/>
              <a:gd name="connsiteX1" fmla="*/ 490538 w 490538"/>
              <a:gd name="connsiteY1" fmla="*/ 0 h 0"/>
            </a:gdLst>
            <a:ahLst/>
            <a:cxnLst>
              <a:cxn ang="0">
                <a:pos x="connsiteX0" y="connsiteY0"/>
              </a:cxn>
              <a:cxn ang="0">
                <a:pos x="connsiteX1" y="connsiteY1"/>
              </a:cxn>
            </a:cxnLst>
            <a:rect l="l" t="t" r="r" b="b"/>
            <a:pathLst>
              <a:path w="490538">
                <a:moveTo>
                  <a:pt x="0" y="0"/>
                </a:moveTo>
                <a:lnTo>
                  <a:pt x="490538"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6" name="Freeform 5"/>
          <p:cNvSpPr/>
          <p:nvPr/>
        </p:nvSpPr>
        <p:spPr>
          <a:xfrm>
            <a:off x="5057775" y="3524250"/>
            <a:ext cx="914400" cy="0"/>
          </a:xfrm>
          <a:custGeom>
            <a:avLst/>
            <a:gdLst>
              <a:gd name="connsiteX0" fmla="*/ 914400 w 914400"/>
              <a:gd name="connsiteY0" fmla="*/ 0 h 0"/>
              <a:gd name="connsiteX1" fmla="*/ 0 w 914400"/>
              <a:gd name="connsiteY1" fmla="*/ 0 h 0"/>
            </a:gdLst>
            <a:ahLst/>
            <a:cxnLst>
              <a:cxn ang="0">
                <a:pos x="connsiteX0" y="connsiteY0"/>
              </a:cxn>
              <a:cxn ang="0">
                <a:pos x="connsiteX1" y="connsiteY1"/>
              </a:cxn>
            </a:cxnLst>
            <a:rect l="l" t="t" r="r" b="b"/>
            <a:pathLst>
              <a:path w="914400">
                <a:moveTo>
                  <a:pt x="914400" y="0"/>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7" name="Freeform 6"/>
          <p:cNvSpPr/>
          <p:nvPr/>
        </p:nvSpPr>
        <p:spPr>
          <a:xfrm>
            <a:off x="2900363" y="4310063"/>
            <a:ext cx="190500" cy="461962"/>
          </a:xfrm>
          <a:custGeom>
            <a:avLst/>
            <a:gdLst>
              <a:gd name="connsiteX0" fmla="*/ 0 w 190500"/>
              <a:gd name="connsiteY0" fmla="*/ 0 h 461962"/>
              <a:gd name="connsiteX1" fmla="*/ 190500 w 190500"/>
              <a:gd name="connsiteY1" fmla="*/ 461962 h 461962"/>
            </a:gdLst>
            <a:ahLst/>
            <a:cxnLst>
              <a:cxn ang="0">
                <a:pos x="connsiteX0" y="connsiteY0"/>
              </a:cxn>
              <a:cxn ang="0">
                <a:pos x="connsiteX1" y="connsiteY1"/>
              </a:cxn>
            </a:cxnLst>
            <a:rect l="l" t="t" r="r" b="b"/>
            <a:pathLst>
              <a:path w="190500" h="461962">
                <a:moveTo>
                  <a:pt x="0" y="0"/>
                </a:moveTo>
                <a:lnTo>
                  <a:pt x="190500" y="461962"/>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8" name="Freeform 7"/>
          <p:cNvSpPr/>
          <p:nvPr/>
        </p:nvSpPr>
        <p:spPr>
          <a:xfrm>
            <a:off x="4241005" y="4276725"/>
            <a:ext cx="473869" cy="216694"/>
          </a:xfrm>
          <a:custGeom>
            <a:avLst/>
            <a:gdLst>
              <a:gd name="connsiteX0" fmla="*/ 0 w 459582"/>
              <a:gd name="connsiteY0" fmla="*/ 0 h 216694"/>
              <a:gd name="connsiteX1" fmla="*/ 0 w 459582"/>
              <a:gd name="connsiteY1" fmla="*/ 216694 h 216694"/>
              <a:gd name="connsiteX2" fmla="*/ 459582 w 459582"/>
              <a:gd name="connsiteY2" fmla="*/ 216694 h 216694"/>
              <a:gd name="connsiteX3" fmla="*/ 459582 w 459582"/>
              <a:gd name="connsiteY3" fmla="*/ 4763 h 216694"/>
            </a:gdLst>
            <a:ahLst/>
            <a:cxnLst>
              <a:cxn ang="0">
                <a:pos x="connsiteX0" y="connsiteY0"/>
              </a:cxn>
              <a:cxn ang="0">
                <a:pos x="connsiteX1" y="connsiteY1"/>
              </a:cxn>
              <a:cxn ang="0">
                <a:pos x="connsiteX2" y="connsiteY2"/>
              </a:cxn>
              <a:cxn ang="0">
                <a:pos x="connsiteX3" y="connsiteY3"/>
              </a:cxn>
            </a:cxnLst>
            <a:rect l="l" t="t" r="r" b="b"/>
            <a:pathLst>
              <a:path w="459582" h="216694">
                <a:moveTo>
                  <a:pt x="0" y="0"/>
                </a:moveTo>
                <a:lnTo>
                  <a:pt x="0" y="216694"/>
                </a:lnTo>
                <a:lnTo>
                  <a:pt x="459582" y="216694"/>
                </a:lnTo>
                <a:lnTo>
                  <a:pt x="459582" y="4763"/>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 name="Freeform 8"/>
          <p:cNvSpPr/>
          <p:nvPr/>
        </p:nvSpPr>
        <p:spPr>
          <a:xfrm>
            <a:off x="4476750" y="4491038"/>
            <a:ext cx="0" cy="623887"/>
          </a:xfrm>
          <a:custGeom>
            <a:avLst/>
            <a:gdLst>
              <a:gd name="connsiteX0" fmla="*/ 0 w 0"/>
              <a:gd name="connsiteY0" fmla="*/ 0 h 623887"/>
              <a:gd name="connsiteX1" fmla="*/ 0 w 0"/>
              <a:gd name="connsiteY1" fmla="*/ 623887 h 623887"/>
            </a:gdLst>
            <a:ahLst/>
            <a:cxnLst>
              <a:cxn ang="0">
                <a:pos x="connsiteX0" y="connsiteY0"/>
              </a:cxn>
              <a:cxn ang="0">
                <a:pos x="connsiteX1" y="connsiteY1"/>
              </a:cxn>
            </a:cxnLst>
            <a:rect l="l" t="t" r="r" b="b"/>
            <a:pathLst>
              <a:path h="623887">
                <a:moveTo>
                  <a:pt x="0" y="0"/>
                </a:moveTo>
                <a:lnTo>
                  <a:pt x="0" y="623887"/>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1" name="Freeform 10"/>
          <p:cNvSpPr/>
          <p:nvPr/>
        </p:nvSpPr>
        <p:spPr>
          <a:xfrm>
            <a:off x="4769643" y="4276725"/>
            <a:ext cx="473869" cy="216694"/>
          </a:xfrm>
          <a:custGeom>
            <a:avLst/>
            <a:gdLst>
              <a:gd name="connsiteX0" fmla="*/ 0 w 459582"/>
              <a:gd name="connsiteY0" fmla="*/ 0 h 216694"/>
              <a:gd name="connsiteX1" fmla="*/ 0 w 459582"/>
              <a:gd name="connsiteY1" fmla="*/ 216694 h 216694"/>
              <a:gd name="connsiteX2" fmla="*/ 459582 w 459582"/>
              <a:gd name="connsiteY2" fmla="*/ 216694 h 216694"/>
              <a:gd name="connsiteX3" fmla="*/ 459582 w 459582"/>
              <a:gd name="connsiteY3" fmla="*/ 4763 h 216694"/>
            </a:gdLst>
            <a:ahLst/>
            <a:cxnLst>
              <a:cxn ang="0">
                <a:pos x="connsiteX0" y="connsiteY0"/>
              </a:cxn>
              <a:cxn ang="0">
                <a:pos x="connsiteX1" y="connsiteY1"/>
              </a:cxn>
              <a:cxn ang="0">
                <a:pos x="connsiteX2" y="connsiteY2"/>
              </a:cxn>
              <a:cxn ang="0">
                <a:pos x="connsiteX3" y="connsiteY3"/>
              </a:cxn>
            </a:cxnLst>
            <a:rect l="l" t="t" r="r" b="b"/>
            <a:pathLst>
              <a:path w="459582" h="216694">
                <a:moveTo>
                  <a:pt x="0" y="0"/>
                </a:moveTo>
                <a:lnTo>
                  <a:pt x="0" y="216694"/>
                </a:lnTo>
                <a:lnTo>
                  <a:pt x="459582" y="216694"/>
                </a:lnTo>
                <a:lnTo>
                  <a:pt x="459582" y="4763"/>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2" name="Freeform 11"/>
          <p:cNvSpPr/>
          <p:nvPr/>
        </p:nvSpPr>
        <p:spPr>
          <a:xfrm>
            <a:off x="5005388" y="4491038"/>
            <a:ext cx="0" cy="623887"/>
          </a:xfrm>
          <a:custGeom>
            <a:avLst/>
            <a:gdLst>
              <a:gd name="connsiteX0" fmla="*/ 0 w 0"/>
              <a:gd name="connsiteY0" fmla="*/ 0 h 623887"/>
              <a:gd name="connsiteX1" fmla="*/ 0 w 0"/>
              <a:gd name="connsiteY1" fmla="*/ 623887 h 623887"/>
            </a:gdLst>
            <a:ahLst/>
            <a:cxnLst>
              <a:cxn ang="0">
                <a:pos x="connsiteX0" y="connsiteY0"/>
              </a:cxn>
              <a:cxn ang="0">
                <a:pos x="connsiteX1" y="connsiteY1"/>
              </a:cxn>
            </a:cxnLst>
            <a:rect l="l" t="t" r="r" b="b"/>
            <a:pathLst>
              <a:path h="623887">
                <a:moveTo>
                  <a:pt x="0" y="0"/>
                </a:moveTo>
                <a:lnTo>
                  <a:pt x="0" y="623887"/>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3" name="TextBox 12"/>
          <p:cNvSpPr txBox="1"/>
          <p:nvPr/>
        </p:nvSpPr>
        <p:spPr>
          <a:xfrm>
            <a:off x="2323765" y="4041295"/>
            <a:ext cx="1019831" cy="327718"/>
          </a:xfrm>
          <a:prstGeom prst="rect">
            <a:avLst/>
          </a:prstGeom>
          <a:noFill/>
        </p:spPr>
        <p:txBody>
          <a:bodyPr wrap="none" rtlCol="0">
            <a:spAutoFit/>
          </a:bodyPr>
          <a:lstStyle/>
          <a:p>
            <a:pPr fontAlgn="auto">
              <a:lnSpc>
                <a:spcPts val="1800"/>
              </a:lnSpc>
              <a:spcBef>
                <a:spcPts val="0"/>
              </a:spcBef>
              <a:spcAft>
                <a:spcPts val="0"/>
              </a:spcAft>
            </a:pPr>
            <a:r>
              <a:rPr lang="en-US" sz="2133" b="1" dirty="0" smtClean="0">
                <a:solidFill>
                  <a:prstClr val="black"/>
                </a:solidFill>
                <a:latin typeface="Arial" pitchFamily="34" charset="0"/>
                <a:ea typeface="+mn-ea"/>
                <a:cs typeface="Arial" pitchFamily="34" charset="0"/>
              </a:rPr>
              <a:t>mRNA</a:t>
            </a:r>
            <a:endParaRPr lang="en-US" sz="2133" b="1" dirty="0">
              <a:solidFill>
                <a:prstClr val="black"/>
              </a:solidFill>
              <a:latin typeface="Arial" pitchFamily="34" charset="0"/>
              <a:ea typeface="+mn-ea"/>
              <a:cs typeface="Arial" pitchFamily="34" charset="0"/>
            </a:endParaRPr>
          </a:p>
        </p:txBody>
      </p:sp>
      <p:sp>
        <p:nvSpPr>
          <p:cNvPr id="14" name="TextBox 13"/>
          <p:cNvSpPr txBox="1"/>
          <p:nvPr/>
        </p:nvSpPr>
        <p:spPr>
          <a:xfrm>
            <a:off x="2124657" y="5633524"/>
            <a:ext cx="4713150" cy="335476"/>
          </a:xfrm>
          <a:prstGeom prst="rect">
            <a:avLst/>
          </a:prstGeom>
          <a:noFill/>
        </p:spPr>
        <p:txBody>
          <a:bodyPr wrap="none" rtlCol="0">
            <a:spAutoFit/>
          </a:bodyPr>
          <a:lstStyle/>
          <a:p>
            <a:pPr fontAlgn="auto">
              <a:lnSpc>
                <a:spcPts val="1800"/>
              </a:lnSpc>
              <a:spcBef>
                <a:spcPts val="0"/>
              </a:spcBef>
              <a:spcAft>
                <a:spcPts val="0"/>
              </a:spcAft>
            </a:pPr>
            <a:r>
              <a:rPr lang="en-US" b="1" dirty="0" smtClean="0">
                <a:solidFill>
                  <a:prstClr val="black"/>
                </a:solidFill>
                <a:latin typeface="Arial" pitchFamily="34" charset="0"/>
                <a:ea typeface="+mn-ea"/>
                <a:cs typeface="Arial" pitchFamily="34" charset="0"/>
              </a:rPr>
              <a:t>(b) The “players” of translation</a:t>
            </a:r>
            <a:endParaRPr lang="en-US" b="1" dirty="0">
              <a:solidFill>
                <a:prstClr val="black"/>
              </a:solidFill>
              <a:latin typeface="Arial" pitchFamily="34" charset="0"/>
              <a:ea typeface="+mn-ea"/>
              <a:cs typeface="Arial" pitchFamily="34" charset="0"/>
            </a:endParaRPr>
          </a:p>
        </p:txBody>
      </p:sp>
      <p:sp>
        <p:nvSpPr>
          <p:cNvPr id="15" name="TextBox 14"/>
          <p:cNvSpPr txBox="1"/>
          <p:nvPr/>
        </p:nvSpPr>
        <p:spPr>
          <a:xfrm>
            <a:off x="5957889" y="3390904"/>
            <a:ext cx="867545" cy="327718"/>
          </a:xfrm>
          <a:prstGeom prst="rect">
            <a:avLst/>
          </a:prstGeom>
          <a:noFill/>
        </p:spPr>
        <p:txBody>
          <a:bodyPr wrap="none" rtlCol="0">
            <a:spAutoFit/>
          </a:bodyPr>
          <a:lstStyle/>
          <a:p>
            <a:pPr fontAlgn="auto">
              <a:lnSpc>
                <a:spcPts val="1800"/>
              </a:lnSpc>
              <a:spcBef>
                <a:spcPts val="0"/>
              </a:spcBef>
              <a:spcAft>
                <a:spcPts val="0"/>
              </a:spcAft>
            </a:pPr>
            <a:r>
              <a:rPr lang="en-US" sz="2133" b="1" dirty="0" smtClean="0">
                <a:solidFill>
                  <a:prstClr val="black"/>
                </a:solidFill>
                <a:latin typeface="Arial" pitchFamily="34" charset="0"/>
                <a:ea typeface="+mn-ea"/>
                <a:cs typeface="Arial" pitchFamily="34" charset="0"/>
              </a:rPr>
              <a:t>tRNA</a:t>
            </a:r>
            <a:endParaRPr lang="en-US" sz="2133" b="1" dirty="0">
              <a:solidFill>
                <a:prstClr val="black"/>
              </a:solidFill>
              <a:latin typeface="Arial" pitchFamily="34" charset="0"/>
              <a:ea typeface="+mn-ea"/>
              <a:cs typeface="Arial" pitchFamily="34" charset="0"/>
            </a:endParaRPr>
          </a:p>
        </p:txBody>
      </p:sp>
      <p:sp>
        <p:nvSpPr>
          <p:cNvPr id="16" name="TextBox 15"/>
          <p:cNvSpPr txBox="1"/>
          <p:nvPr/>
        </p:nvSpPr>
        <p:spPr>
          <a:xfrm>
            <a:off x="4147317" y="5149158"/>
            <a:ext cx="1200970" cy="327718"/>
          </a:xfrm>
          <a:prstGeom prst="rect">
            <a:avLst/>
          </a:prstGeom>
          <a:noFill/>
        </p:spPr>
        <p:txBody>
          <a:bodyPr wrap="none" rtlCol="0">
            <a:spAutoFit/>
          </a:bodyPr>
          <a:lstStyle/>
          <a:p>
            <a:pPr fontAlgn="auto">
              <a:lnSpc>
                <a:spcPts val="1800"/>
              </a:lnSpc>
              <a:spcBef>
                <a:spcPts val="0"/>
              </a:spcBef>
              <a:spcAft>
                <a:spcPts val="0"/>
              </a:spcAft>
            </a:pPr>
            <a:r>
              <a:rPr lang="en-US" sz="2133" b="1" dirty="0" smtClean="0">
                <a:solidFill>
                  <a:prstClr val="black"/>
                </a:solidFill>
                <a:latin typeface="Arial" pitchFamily="34" charset="0"/>
                <a:ea typeface="+mn-ea"/>
                <a:cs typeface="Arial" pitchFamily="34" charset="0"/>
              </a:rPr>
              <a:t>Codons</a:t>
            </a:r>
            <a:endParaRPr lang="en-US" sz="2133" b="1" dirty="0">
              <a:solidFill>
                <a:prstClr val="black"/>
              </a:solidFill>
              <a:latin typeface="Arial" pitchFamily="34" charset="0"/>
              <a:ea typeface="+mn-ea"/>
              <a:cs typeface="Arial" pitchFamily="34" charset="0"/>
            </a:endParaRPr>
          </a:p>
        </p:txBody>
      </p:sp>
      <p:sp>
        <p:nvSpPr>
          <p:cNvPr id="17" name="TextBox 16"/>
          <p:cNvSpPr txBox="1"/>
          <p:nvPr/>
        </p:nvSpPr>
        <p:spPr>
          <a:xfrm>
            <a:off x="2107154" y="2009778"/>
            <a:ext cx="1717137" cy="707886"/>
          </a:xfrm>
          <a:prstGeom prst="rect">
            <a:avLst/>
          </a:prstGeom>
          <a:noFill/>
        </p:spPr>
        <p:txBody>
          <a:bodyPr wrap="none" rtlCol="0">
            <a:spAutoFit/>
          </a:bodyPr>
          <a:lstStyle/>
          <a:p>
            <a:pPr algn="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Growing</a:t>
            </a:r>
          </a:p>
          <a:p>
            <a:pPr algn="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polypeptide</a:t>
            </a:r>
            <a:endParaRPr lang="en-US" sz="2133" b="1" dirty="0">
              <a:solidFill>
                <a:prstClr val="black"/>
              </a:solidFill>
              <a:latin typeface="Arial" pitchFamily="34" charset="0"/>
              <a:ea typeface="+mn-ea"/>
              <a:cs typeface="Arial" pitchFamily="34" charset="0"/>
            </a:endParaRPr>
          </a:p>
        </p:txBody>
      </p:sp>
      <p:sp>
        <p:nvSpPr>
          <p:cNvPr id="18" name="TextBox 17"/>
          <p:cNvSpPr txBox="1"/>
          <p:nvPr/>
        </p:nvSpPr>
        <p:spPr>
          <a:xfrm>
            <a:off x="4654112" y="860227"/>
            <a:ext cx="2279791" cy="1015663"/>
          </a:xfrm>
          <a:prstGeom prst="rect">
            <a:avLst/>
          </a:prstGeom>
          <a:noFill/>
        </p:spPr>
        <p:txBody>
          <a:bodyPr wrap="none" rtlCol="0">
            <a:spAutoFit/>
          </a:bodyPr>
          <a:lstStyle/>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Next amino acid</a:t>
            </a:r>
          </a:p>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to be added to</a:t>
            </a:r>
          </a:p>
          <a:p>
            <a:pPr fontAlgn="auto">
              <a:lnSpc>
                <a:spcPts val="2400"/>
              </a:lnSpc>
              <a:spcBef>
                <a:spcPts val="0"/>
              </a:spcBef>
              <a:spcAft>
                <a:spcPts val="0"/>
              </a:spcAft>
            </a:pPr>
            <a:r>
              <a:rPr lang="en-US" sz="2133" b="1" dirty="0" smtClean="0">
                <a:solidFill>
                  <a:prstClr val="black"/>
                </a:solidFill>
                <a:latin typeface="Arial" pitchFamily="34" charset="0"/>
                <a:ea typeface="+mn-ea"/>
                <a:cs typeface="Arial" pitchFamily="34" charset="0"/>
              </a:rPr>
              <a:t>polypeptide</a:t>
            </a:r>
            <a:endParaRPr lang="en-US" sz="2133"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86669302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smtClean="0"/>
              <a:t>Translation: The Process</a:t>
            </a:r>
            <a:endParaRPr lang="en-US" dirty="0"/>
          </a:p>
        </p:txBody>
      </p:sp>
      <p:sp>
        <p:nvSpPr>
          <p:cNvPr id="153603" name="Rectangle 3"/>
          <p:cNvSpPr>
            <a:spLocks noGrp="1" noChangeArrowheads="1"/>
          </p:cNvSpPr>
          <p:nvPr>
            <p:ph idx="1"/>
          </p:nvPr>
        </p:nvSpPr>
        <p:spPr/>
        <p:txBody>
          <a:bodyPr/>
          <a:lstStyle/>
          <a:p>
            <a:r>
              <a:rPr lang="en-US" dirty="0" smtClean="0"/>
              <a:t>Translation is divided into the same three phases as transcription:</a:t>
            </a:r>
          </a:p>
          <a:p>
            <a:pPr marL="971550" lvl="1" indent="-514350">
              <a:buFont typeface="+mj-lt"/>
              <a:buAutoNum type="arabicPeriod"/>
            </a:pPr>
            <a:r>
              <a:rPr lang="en-US" dirty="0" smtClean="0"/>
              <a:t>initiation,</a:t>
            </a:r>
          </a:p>
          <a:p>
            <a:pPr marL="971550" lvl="1" indent="-514350">
              <a:buFont typeface="+mj-lt"/>
              <a:buAutoNum type="arabicPeriod"/>
            </a:pPr>
            <a:r>
              <a:rPr lang="en-US" dirty="0" smtClean="0"/>
              <a:t>elongation, and</a:t>
            </a:r>
          </a:p>
          <a:p>
            <a:pPr marL="971550" lvl="1" indent="-514350">
              <a:buFont typeface="+mj-lt"/>
              <a:buAutoNum type="arabicPeriod"/>
            </a:pPr>
            <a:r>
              <a:rPr lang="en-US" dirty="0" smtClean="0"/>
              <a:t>termination.</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4042002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smtClean="0"/>
              <a:t>Initiation</a:t>
            </a:r>
            <a:endParaRPr lang="en-US" dirty="0" smtClean="0"/>
          </a:p>
        </p:txBody>
      </p:sp>
      <p:sp>
        <p:nvSpPr>
          <p:cNvPr id="155651" name="Rectangle 3"/>
          <p:cNvSpPr>
            <a:spLocks noGrp="1" noChangeArrowheads="1"/>
          </p:cNvSpPr>
          <p:nvPr>
            <p:ph idx="1"/>
          </p:nvPr>
        </p:nvSpPr>
        <p:spPr/>
        <p:txBody>
          <a:bodyPr/>
          <a:lstStyle/>
          <a:p>
            <a:r>
              <a:rPr lang="en-US" dirty="0" smtClean="0"/>
              <a:t>Initiation brings together</a:t>
            </a:r>
          </a:p>
          <a:p>
            <a:pPr lvl="1"/>
            <a:r>
              <a:rPr lang="en-US" dirty="0" smtClean="0"/>
              <a:t>mRNA,</a:t>
            </a:r>
          </a:p>
          <a:p>
            <a:pPr lvl="1"/>
            <a:r>
              <a:rPr lang="en-US" dirty="0" smtClean="0"/>
              <a:t>the first amino acid with its attached </a:t>
            </a:r>
            <a:r>
              <a:rPr lang="en-US" dirty="0" err="1" smtClean="0"/>
              <a:t>tRNA</a:t>
            </a:r>
            <a:r>
              <a:rPr lang="en-US" dirty="0" smtClean="0"/>
              <a:t>, and</a:t>
            </a:r>
          </a:p>
          <a:p>
            <a:pPr lvl="1"/>
            <a:r>
              <a:rPr lang="en-US" dirty="0" smtClean="0"/>
              <a:t>two subunits of the ribosome.</a:t>
            </a:r>
          </a:p>
          <a:p>
            <a:r>
              <a:rPr lang="en-US" dirty="0" smtClean="0"/>
              <a:t>The mRNA molecule has </a:t>
            </a:r>
            <a:r>
              <a:rPr lang="en-US" b="1" dirty="0" smtClean="0"/>
              <a:t>a cap and tail that </a:t>
            </a:r>
            <a:r>
              <a:rPr lang="en-US" dirty="0" smtClean="0"/>
              <a:t>help the mRNA bind to the ribosome.</a:t>
            </a:r>
          </a:p>
        </p:txBody>
      </p:sp>
    </p:spTree>
    <p:extLst>
      <p:ext uri="{BB962C8B-B14F-4D97-AF65-F5344CB8AC3E}">
        <p14:creationId xmlns:p14="http://schemas.microsoft.com/office/powerpoint/2010/main" val="37824574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Nucleotide has three molecules</a:t>
            </a:r>
            <a:endParaRPr lang="en-US" dirty="0"/>
          </a:p>
        </p:txBody>
      </p:sp>
      <p:sp>
        <p:nvSpPr>
          <p:cNvPr id="3" name="Content Placeholder 2"/>
          <p:cNvSpPr>
            <a:spLocks noGrp="1"/>
          </p:cNvSpPr>
          <p:nvPr>
            <p:ph idx="1"/>
          </p:nvPr>
        </p:nvSpPr>
        <p:spPr>
          <a:xfrm>
            <a:off x="6172200" y="1143000"/>
            <a:ext cx="2971800" cy="4525963"/>
          </a:xfrm>
        </p:spPr>
        <p:txBody>
          <a:bodyPr>
            <a:normAutofit/>
          </a:bodyPr>
          <a:lstStyle/>
          <a:p>
            <a:r>
              <a:rPr lang="en-US" sz="2000" dirty="0" smtClean="0"/>
              <a:t>Phosphate (P, acidic)</a:t>
            </a:r>
          </a:p>
          <a:p>
            <a:r>
              <a:rPr lang="en-US" sz="2000" dirty="0" smtClean="0"/>
              <a:t>Sugar (ribose or </a:t>
            </a:r>
            <a:r>
              <a:rPr lang="en-US" sz="2000" dirty="0" err="1" smtClean="0"/>
              <a:t>deoxy</a:t>
            </a:r>
            <a:r>
              <a:rPr lang="en-US" sz="2000" dirty="0"/>
              <a:t>-</a:t>
            </a:r>
            <a:r>
              <a:rPr lang="en-US" sz="2000" dirty="0" smtClean="0"/>
              <a:t>ribose)</a:t>
            </a:r>
          </a:p>
          <a:p>
            <a:r>
              <a:rPr lang="en-US" sz="2000" dirty="0" smtClean="0"/>
              <a:t>Nitrogenous base</a:t>
            </a:r>
            <a:endParaRPr lang="en-US" sz="2000" dirty="0"/>
          </a:p>
        </p:txBody>
      </p:sp>
      <p:pic>
        <p:nvPicPr>
          <p:cNvPr id="4" name="Picture 3" descr="10_01bDNANucleotid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066800"/>
            <a:ext cx="5484716" cy="5257800"/>
          </a:xfrm>
          <a:prstGeom prst="rect">
            <a:avLst/>
          </a:prstGeom>
        </p:spPr>
      </p:pic>
    </p:spTree>
    <p:extLst>
      <p:ext uri="{BB962C8B-B14F-4D97-AF65-F5344CB8AC3E}">
        <p14:creationId xmlns:p14="http://schemas.microsoft.com/office/powerpoint/2010/main" val="271367388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184" y="210312"/>
            <a:ext cx="3913632"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10.16</a:t>
            </a:r>
            <a:endParaRPr lang="en-US" sz="1200" dirty="0">
              <a:latin typeface="Arial" charset="0"/>
            </a:endParaRPr>
          </a:p>
        </p:txBody>
      </p:sp>
      <p:sp>
        <p:nvSpPr>
          <p:cNvPr id="4" name="Freeform 3"/>
          <p:cNvSpPr/>
          <p:nvPr/>
        </p:nvSpPr>
        <p:spPr>
          <a:xfrm>
            <a:off x="3768725" y="400050"/>
            <a:ext cx="307975" cy="215900"/>
          </a:xfrm>
          <a:custGeom>
            <a:avLst/>
            <a:gdLst>
              <a:gd name="connsiteX0" fmla="*/ 307975 w 307975"/>
              <a:gd name="connsiteY0" fmla="*/ 0 h 215900"/>
              <a:gd name="connsiteX1" fmla="*/ 0 w 307975"/>
              <a:gd name="connsiteY1" fmla="*/ 215900 h 215900"/>
            </a:gdLst>
            <a:ahLst/>
            <a:cxnLst>
              <a:cxn ang="0">
                <a:pos x="connsiteX0" y="connsiteY0"/>
              </a:cxn>
              <a:cxn ang="0">
                <a:pos x="connsiteX1" y="connsiteY1"/>
              </a:cxn>
            </a:cxnLst>
            <a:rect l="l" t="t" r="r" b="b"/>
            <a:pathLst>
              <a:path w="307975" h="215900">
                <a:moveTo>
                  <a:pt x="307975" y="0"/>
                </a:moveTo>
                <a:lnTo>
                  <a:pt x="0" y="21590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5" name="Freeform 4"/>
          <p:cNvSpPr/>
          <p:nvPr/>
        </p:nvSpPr>
        <p:spPr>
          <a:xfrm>
            <a:off x="4098925" y="1085850"/>
            <a:ext cx="663575" cy="311150"/>
          </a:xfrm>
          <a:custGeom>
            <a:avLst/>
            <a:gdLst>
              <a:gd name="connsiteX0" fmla="*/ 663575 w 663575"/>
              <a:gd name="connsiteY0" fmla="*/ 0 h 311150"/>
              <a:gd name="connsiteX1" fmla="*/ 0 w 663575"/>
              <a:gd name="connsiteY1" fmla="*/ 311150 h 311150"/>
            </a:gdLst>
            <a:ahLst/>
            <a:cxnLst>
              <a:cxn ang="0">
                <a:pos x="connsiteX0" y="connsiteY0"/>
              </a:cxn>
              <a:cxn ang="0">
                <a:pos x="connsiteX1" y="connsiteY1"/>
              </a:cxn>
            </a:cxnLst>
            <a:rect l="l" t="t" r="r" b="b"/>
            <a:pathLst>
              <a:path w="663575" h="311150">
                <a:moveTo>
                  <a:pt x="663575" y="0"/>
                </a:moveTo>
                <a:lnTo>
                  <a:pt x="0" y="3111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6" name="Freeform 5"/>
          <p:cNvSpPr/>
          <p:nvPr/>
        </p:nvSpPr>
        <p:spPr>
          <a:xfrm>
            <a:off x="5006975" y="5016500"/>
            <a:ext cx="530225" cy="314325"/>
          </a:xfrm>
          <a:custGeom>
            <a:avLst/>
            <a:gdLst>
              <a:gd name="connsiteX0" fmla="*/ 530225 w 530225"/>
              <a:gd name="connsiteY0" fmla="*/ 0 h 314325"/>
              <a:gd name="connsiteX1" fmla="*/ 0 w 530225"/>
              <a:gd name="connsiteY1" fmla="*/ 314325 h 314325"/>
            </a:gdLst>
            <a:ahLst/>
            <a:cxnLst>
              <a:cxn ang="0">
                <a:pos x="connsiteX0" y="connsiteY0"/>
              </a:cxn>
              <a:cxn ang="0">
                <a:pos x="connsiteX1" y="connsiteY1"/>
              </a:cxn>
            </a:cxnLst>
            <a:rect l="l" t="t" r="r" b="b"/>
            <a:pathLst>
              <a:path w="530225" h="314325">
                <a:moveTo>
                  <a:pt x="530225" y="0"/>
                </a:moveTo>
                <a:lnTo>
                  <a:pt x="0" y="31432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7" name="Freeform 6"/>
          <p:cNvSpPr/>
          <p:nvPr/>
        </p:nvSpPr>
        <p:spPr>
          <a:xfrm>
            <a:off x="4635500" y="6194425"/>
            <a:ext cx="549275" cy="53975"/>
          </a:xfrm>
          <a:custGeom>
            <a:avLst/>
            <a:gdLst>
              <a:gd name="connsiteX0" fmla="*/ 0 w 549275"/>
              <a:gd name="connsiteY0" fmla="*/ 0 h 53975"/>
              <a:gd name="connsiteX1" fmla="*/ 549275 w 549275"/>
              <a:gd name="connsiteY1" fmla="*/ 53975 h 53975"/>
            </a:gdLst>
            <a:ahLst/>
            <a:cxnLst>
              <a:cxn ang="0">
                <a:pos x="connsiteX0" y="connsiteY0"/>
              </a:cxn>
              <a:cxn ang="0">
                <a:pos x="connsiteX1" y="connsiteY1"/>
              </a:cxn>
            </a:cxnLst>
            <a:rect l="l" t="t" r="r" b="b"/>
            <a:pathLst>
              <a:path w="549275" h="53975">
                <a:moveTo>
                  <a:pt x="0" y="0"/>
                </a:moveTo>
                <a:lnTo>
                  <a:pt x="549275" y="5397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 name="TextBox 8"/>
          <p:cNvSpPr txBox="1"/>
          <p:nvPr/>
        </p:nvSpPr>
        <p:spPr>
          <a:xfrm>
            <a:off x="4733926" y="842506"/>
            <a:ext cx="1864613" cy="60529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Start of genetic</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message</a:t>
            </a:r>
            <a:endParaRPr lang="en-US" sz="1800" b="1" dirty="0">
              <a:solidFill>
                <a:prstClr val="black"/>
              </a:solidFill>
              <a:latin typeface="Arial" pitchFamily="34" charset="0"/>
              <a:ea typeface="+mn-ea"/>
              <a:cs typeface="Arial" pitchFamily="34" charset="0"/>
            </a:endParaRPr>
          </a:p>
        </p:txBody>
      </p:sp>
      <p:sp>
        <p:nvSpPr>
          <p:cNvPr id="10" name="TextBox 9"/>
          <p:cNvSpPr txBox="1"/>
          <p:nvPr/>
        </p:nvSpPr>
        <p:spPr>
          <a:xfrm>
            <a:off x="4013216" y="173476"/>
            <a:ext cx="620683"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Cap</a:t>
            </a:r>
            <a:endParaRPr lang="en-US" sz="1800" b="1" dirty="0">
              <a:solidFill>
                <a:prstClr val="black"/>
              </a:solidFill>
              <a:latin typeface="Arial" pitchFamily="34" charset="0"/>
              <a:ea typeface="+mn-ea"/>
              <a:cs typeface="Arial" pitchFamily="34" charset="0"/>
            </a:endParaRPr>
          </a:p>
        </p:txBody>
      </p:sp>
      <p:sp>
        <p:nvSpPr>
          <p:cNvPr id="11" name="TextBox 10"/>
          <p:cNvSpPr txBox="1"/>
          <p:nvPr/>
        </p:nvSpPr>
        <p:spPr>
          <a:xfrm>
            <a:off x="5495925" y="4803775"/>
            <a:ext cx="620683"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End</a:t>
            </a:r>
            <a:endParaRPr lang="en-US" sz="1800" b="1" dirty="0">
              <a:solidFill>
                <a:prstClr val="black"/>
              </a:solidFill>
              <a:latin typeface="Arial" pitchFamily="34" charset="0"/>
              <a:ea typeface="+mn-ea"/>
              <a:cs typeface="Arial" pitchFamily="34" charset="0"/>
            </a:endParaRPr>
          </a:p>
        </p:txBody>
      </p:sp>
      <p:sp>
        <p:nvSpPr>
          <p:cNvPr id="12" name="TextBox 11"/>
          <p:cNvSpPr txBox="1"/>
          <p:nvPr/>
        </p:nvSpPr>
        <p:spPr>
          <a:xfrm>
            <a:off x="4109308" y="6025792"/>
            <a:ext cx="565091"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Tail</a:t>
            </a:r>
            <a:endParaRPr lang="en-US" sz="18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83544787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Times New Roman" pitchFamily="-108" charset="0"/>
              </a:rPr>
              <a:t>Initiation</a:t>
            </a:r>
            <a:endParaRPr lang="en-US" dirty="0"/>
          </a:p>
        </p:txBody>
      </p:sp>
      <p:sp>
        <p:nvSpPr>
          <p:cNvPr id="159746" name="Rectangle 2"/>
          <p:cNvSpPr>
            <a:spLocks noGrp="1" noChangeArrowheads="1"/>
          </p:cNvSpPr>
          <p:nvPr>
            <p:ph idx="1"/>
          </p:nvPr>
        </p:nvSpPr>
        <p:spPr/>
        <p:txBody>
          <a:bodyPr/>
          <a:lstStyle/>
          <a:p>
            <a:r>
              <a:rPr lang="en-US" dirty="0" smtClean="0"/>
              <a:t>Initiation occurs in two steps.</a:t>
            </a:r>
          </a:p>
          <a:p>
            <a:pPr marL="971550" lvl="1" indent="-514350">
              <a:buFont typeface="+mj-lt"/>
              <a:buAutoNum type="arabicPeriod"/>
            </a:pPr>
            <a:r>
              <a:rPr lang="en-US" dirty="0" smtClean="0"/>
              <a:t>An mRNA molecule binds to a small ribosomal subunit, then a special initiator </a:t>
            </a:r>
            <a:r>
              <a:rPr lang="en-US" dirty="0" err="1" smtClean="0"/>
              <a:t>tRNA</a:t>
            </a:r>
            <a:r>
              <a:rPr lang="en-US" dirty="0" smtClean="0"/>
              <a:t> binds to the </a:t>
            </a:r>
            <a:r>
              <a:rPr lang="en-US" b="1" dirty="0" smtClean="0"/>
              <a:t>start codon</a:t>
            </a:r>
            <a:r>
              <a:rPr lang="en-US" dirty="0" smtClean="0"/>
              <a:t>, where translation is to begin on the mRNA.</a:t>
            </a:r>
          </a:p>
          <a:p>
            <a:pPr marL="971550" lvl="1" indent="-514350">
              <a:buFont typeface="+mj-lt"/>
              <a:buAutoNum type="arabicPeriod"/>
            </a:pPr>
            <a:r>
              <a:rPr lang="en-US" dirty="0" smtClean="0"/>
              <a:t>A large ribosomal subunit binds to the small one, creating a functional ribosome.</a:t>
            </a:r>
            <a:endParaRPr lang="en-US" dirty="0"/>
          </a:p>
        </p:txBody>
      </p:sp>
    </p:spTree>
    <p:extLst>
      <p:ext uri="{BB962C8B-B14F-4D97-AF65-F5344CB8AC3E}">
        <p14:creationId xmlns:p14="http://schemas.microsoft.com/office/powerpoint/2010/main" val="250416311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560576"/>
            <a:ext cx="8546592" cy="3736848"/>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10.17</a:t>
            </a:r>
            <a:endParaRPr lang="en-US" sz="1200" dirty="0">
              <a:latin typeface="Arial" charset="0"/>
            </a:endParaRPr>
          </a:p>
        </p:txBody>
      </p:sp>
      <p:sp>
        <p:nvSpPr>
          <p:cNvPr id="4" name="TextBox 3"/>
          <p:cNvSpPr txBox="1"/>
          <p:nvPr/>
        </p:nvSpPr>
        <p:spPr>
          <a:xfrm>
            <a:off x="250031" y="2362200"/>
            <a:ext cx="1031051" cy="605294"/>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Initiator</a:t>
            </a:r>
          </a:p>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tRNA</a:t>
            </a:r>
            <a:endParaRPr lang="en-US" sz="1800" b="1" dirty="0">
              <a:solidFill>
                <a:prstClr val="black"/>
              </a:solidFill>
              <a:latin typeface="Arial" pitchFamily="34" charset="0"/>
              <a:ea typeface="+mn-ea"/>
              <a:cs typeface="Arial" pitchFamily="34" charset="0"/>
            </a:endParaRPr>
          </a:p>
        </p:txBody>
      </p:sp>
      <p:sp>
        <p:nvSpPr>
          <p:cNvPr id="5" name="TextBox 4"/>
          <p:cNvSpPr txBox="1"/>
          <p:nvPr/>
        </p:nvSpPr>
        <p:spPr>
          <a:xfrm>
            <a:off x="5009437" y="2752726"/>
            <a:ext cx="796052"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P site</a:t>
            </a:r>
            <a:endParaRPr lang="en-US" sz="1800" b="1" dirty="0">
              <a:solidFill>
                <a:prstClr val="black"/>
              </a:solidFill>
              <a:latin typeface="Arial" pitchFamily="34" charset="0"/>
              <a:ea typeface="+mn-ea"/>
              <a:cs typeface="Arial" pitchFamily="34" charset="0"/>
            </a:endParaRPr>
          </a:p>
        </p:txBody>
      </p:sp>
      <p:sp>
        <p:nvSpPr>
          <p:cNvPr id="6" name="TextBox 5"/>
          <p:cNvSpPr txBox="1"/>
          <p:nvPr/>
        </p:nvSpPr>
        <p:spPr>
          <a:xfrm>
            <a:off x="2032000" y="1524000"/>
            <a:ext cx="582211"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Met</a:t>
            </a:r>
            <a:endParaRPr lang="en-US" sz="1800" b="1" dirty="0">
              <a:solidFill>
                <a:prstClr val="black"/>
              </a:solidFill>
              <a:latin typeface="Arial" pitchFamily="34" charset="0"/>
              <a:ea typeface="+mn-ea"/>
              <a:cs typeface="Arial" pitchFamily="34" charset="0"/>
            </a:endParaRPr>
          </a:p>
        </p:txBody>
      </p:sp>
      <p:sp>
        <p:nvSpPr>
          <p:cNvPr id="7" name="TextBox 6"/>
          <p:cNvSpPr txBox="1"/>
          <p:nvPr/>
        </p:nvSpPr>
        <p:spPr>
          <a:xfrm>
            <a:off x="256157" y="3169437"/>
            <a:ext cx="889987"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mRNA</a:t>
            </a:r>
            <a:endParaRPr lang="en-US" sz="1800" b="1" dirty="0">
              <a:solidFill>
                <a:prstClr val="black"/>
              </a:solidFill>
              <a:latin typeface="Arial" pitchFamily="34" charset="0"/>
              <a:ea typeface="+mn-ea"/>
              <a:cs typeface="Arial" pitchFamily="34" charset="0"/>
            </a:endParaRPr>
          </a:p>
        </p:txBody>
      </p:sp>
      <p:sp>
        <p:nvSpPr>
          <p:cNvPr id="8" name="TextBox 7"/>
          <p:cNvSpPr txBox="1"/>
          <p:nvPr/>
        </p:nvSpPr>
        <p:spPr>
          <a:xfrm>
            <a:off x="7977600" y="2771774"/>
            <a:ext cx="804451"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 site</a:t>
            </a:r>
            <a:endParaRPr lang="en-US" sz="1800" b="1" dirty="0">
              <a:solidFill>
                <a:prstClr val="black"/>
              </a:solidFill>
              <a:latin typeface="Arial" pitchFamily="34" charset="0"/>
              <a:ea typeface="+mn-ea"/>
              <a:cs typeface="Arial" pitchFamily="34" charset="0"/>
            </a:endParaRPr>
          </a:p>
        </p:txBody>
      </p:sp>
      <p:sp>
        <p:nvSpPr>
          <p:cNvPr id="9" name="TextBox 8"/>
          <p:cNvSpPr txBox="1"/>
          <p:nvPr/>
        </p:nvSpPr>
        <p:spPr>
          <a:xfrm>
            <a:off x="7623105" y="1803073"/>
            <a:ext cx="1287532" cy="86177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Large</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ribosomal</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subunit</a:t>
            </a:r>
            <a:endParaRPr lang="en-US" sz="1800" b="1" dirty="0">
              <a:solidFill>
                <a:prstClr val="black"/>
              </a:solidFill>
              <a:latin typeface="Arial" pitchFamily="34" charset="0"/>
              <a:ea typeface="+mn-ea"/>
              <a:cs typeface="Arial" pitchFamily="34" charset="0"/>
            </a:endParaRPr>
          </a:p>
        </p:txBody>
      </p:sp>
      <p:sp>
        <p:nvSpPr>
          <p:cNvPr id="10" name="TextBox 9"/>
          <p:cNvSpPr txBox="1"/>
          <p:nvPr/>
        </p:nvSpPr>
        <p:spPr>
          <a:xfrm>
            <a:off x="2809876" y="4488893"/>
            <a:ext cx="1287532" cy="86177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Small</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ribosomal</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subunit</a:t>
            </a:r>
            <a:endParaRPr lang="en-US" sz="1800" b="1" dirty="0">
              <a:solidFill>
                <a:prstClr val="black"/>
              </a:solidFill>
              <a:latin typeface="Arial" pitchFamily="34" charset="0"/>
              <a:ea typeface="+mn-ea"/>
              <a:cs typeface="Arial" pitchFamily="34" charset="0"/>
            </a:endParaRPr>
          </a:p>
        </p:txBody>
      </p:sp>
      <p:sp>
        <p:nvSpPr>
          <p:cNvPr id="11" name="TextBox 10"/>
          <p:cNvSpPr txBox="1"/>
          <p:nvPr/>
        </p:nvSpPr>
        <p:spPr>
          <a:xfrm>
            <a:off x="1052511" y="4500563"/>
            <a:ext cx="1467068"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Start codon</a:t>
            </a:r>
            <a:endParaRPr lang="en-US" sz="1800" b="1" dirty="0">
              <a:solidFill>
                <a:prstClr val="black"/>
              </a:solidFill>
              <a:latin typeface="Arial" pitchFamily="34" charset="0"/>
              <a:ea typeface="+mn-ea"/>
              <a:cs typeface="Arial" pitchFamily="34" charset="0"/>
            </a:endParaRPr>
          </a:p>
        </p:txBody>
      </p:sp>
      <p:sp>
        <p:nvSpPr>
          <p:cNvPr id="13" name="Oval 12"/>
          <p:cNvSpPr/>
          <p:nvPr/>
        </p:nvSpPr>
        <p:spPr>
          <a:xfrm>
            <a:off x="5243267" y="4152242"/>
            <a:ext cx="367751" cy="352838"/>
          </a:xfrm>
          <a:prstGeom prst="ellipse">
            <a:avLst/>
          </a:prstGeom>
          <a:solidFill>
            <a:srgbClr val="58595B"/>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14" name="TextBox 13"/>
          <p:cNvSpPr txBox="1"/>
          <p:nvPr/>
        </p:nvSpPr>
        <p:spPr>
          <a:xfrm>
            <a:off x="5276037" y="4214810"/>
            <a:ext cx="401662" cy="304635"/>
          </a:xfrm>
          <a:prstGeom prst="rect">
            <a:avLst/>
          </a:prstGeom>
          <a:noFill/>
        </p:spPr>
        <p:txBody>
          <a:bodyPr wrap="square" rtlCol="0">
            <a:spAutoFit/>
          </a:bodyPr>
          <a:lstStyle/>
          <a:p>
            <a:pPr fontAlgn="auto">
              <a:lnSpc>
                <a:spcPts val="1600"/>
              </a:lnSpc>
              <a:spcBef>
                <a:spcPts val="0"/>
              </a:spcBef>
              <a:spcAft>
                <a:spcPts val="0"/>
              </a:spcAft>
            </a:pPr>
            <a:r>
              <a:rPr lang="en-US" sz="2000" b="1" dirty="0" smtClean="0">
                <a:solidFill>
                  <a:prstClr val="white"/>
                </a:solidFill>
                <a:latin typeface="Arial" pitchFamily="34" charset="0"/>
                <a:ea typeface="+mn-ea"/>
                <a:cs typeface="Arial" pitchFamily="34" charset="0"/>
              </a:rPr>
              <a:t>2</a:t>
            </a:r>
            <a:endParaRPr lang="en-US" sz="2000" b="1" dirty="0">
              <a:solidFill>
                <a:prstClr val="white"/>
              </a:solidFill>
              <a:latin typeface="Arial" pitchFamily="34" charset="0"/>
              <a:ea typeface="+mn-ea"/>
              <a:cs typeface="Arial" pitchFamily="34" charset="0"/>
            </a:endParaRPr>
          </a:p>
        </p:txBody>
      </p:sp>
      <p:sp>
        <p:nvSpPr>
          <p:cNvPr id="16" name="Oval 15"/>
          <p:cNvSpPr/>
          <p:nvPr/>
        </p:nvSpPr>
        <p:spPr>
          <a:xfrm>
            <a:off x="340268" y="4157659"/>
            <a:ext cx="367751" cy="352838"/>
          </a:xfrm>
          <a:prstGeom prst="ellipse">
            <a:avLst/>
          </a:prstGeom>
          <a:solidFill>
            <a:srgbClr val="58595B"/>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17" name="TextBox 16"/>
          <p:cNvSpPr txBox="1"/>
          <p:nvPr/>
        </p:nvSpPr>
        <p:spPr>
          <a:xfrm>
            <a:off x="360338" y="4220227"/>
            <a:ext cx="401662" cy="304635"/>
          </a:xfrm>
          <a:prstGeom prst="rect">
            <a:avLst/>
          </a:prstGeom>
          <a:noFill/>
        </p:spPr>
        <p:txBody>
          <a:bodyPr wrap="square" rtlCol="0">
            <a:spAutoFit/>
          </a:bodyPr>
          <a:lstStyle/>
          <a:p>
            <a:pPr fontAlgn="auto">
              <a:lnSpc>
                <a:spcPts val="1600"/>
              </a:lnSpc>
              <a:spcBef>
                <a:spcPts val="0"/>
              </a:spcBef>
              <a:spcAft>
                <a:spcPts val="0"/>
              </a:spcAft>
            </a:pPr>
            <a:r>
              <a:rPr lang="en-US" sz="2000" b="1" dirty="0" smtClean="0">
                <a:solidFill>
                  <a:prstClr val="white"/>
                </a:solidFill>
                <a:latin typeface="Arial" pitchFamily="34" charset="0"/>
                <a:ea typeface="+mn-ea"/>
                <a:cs typeface="Arial" pitchFamily="34" charset="0"/>
              </a:rPr>
              <a:t>1</a:t>
            </a:r>
            <a:endParaRPr lang="en-US" sz="2000" b="1" dirty="0">
              <a:solidFill>
                <a:prstClr val="white"/>
              </a:solidFill>
              <a:latin typeface="Arial" pitchFamily="34" charset="0"/>
              <a:ea typeface="+mn-ea"/>
              <a:cs typeface="Arial" pitchFamily="34" charset="0"/>
            </a:endParaRPr>
          </a:p>
        </p:txBody>
      </p:sp>
      <p:sp>
        <p:nvSpPr>
          <p:cNvPr id="3" name="Freeform 2"/>
          <p:cNvSpPr/>
          <p:nvPr/>
        </p:nvSpPr>
        <p:spPr>
          <a:xfrm>
            <a:off x="1240631" y="2812256"/>
            <a:ext cx="304800" cy="102394"/>
          </a:xfrm>
          <a:custGeom>
            <a:avLst/>
            <a:gdLst>
              <a:gd name="connsiteX0" fmla="*/ 0 w 304800"/>
              <a:gd name="connsiteY0" fmla="*/ 0 h 102394"/>
              <a:gd name="connsiteX1" fmla="*/ 304800 w 304800"/>
              <a:gd name="connsiteY1" fmla="*/ 102394 h 102394"/>
            </a:gdLst>
            <a:ahLst/>
            <a:cxnLst>
              <a:cxn ang="0">
                <a:pos x="connsiteX0" y="connsiteY0"/>
              </a:cxn>
              <a:cxn ang="0">
                <a:pos x="connsiteX1" y="connsiteY1"/>
              </a:cxn>
            </a:cxnLst>
            <a:rect l="l" t="t" r="r" b="b"/>
            <a:pathLst>
              <a:path w="304800" h="102394">
                <a:moveTo>
                  <a:pt x="0" y="0"/>
                </a:moveTo>
                <a:lnTo>
                  <a:pt x="304800" y="102394"/>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 name="Freeform 17"/>
          <p:cNvSpPr/>
          <p:nvPr/>
        </p:nvSpPr>
        <p:spPr>
          <a:xfrm>
            <a:off x="800100" y="3469481"/>
            <a:ext cx="173831" cy="438150"/>
          </a:xfrm>
          <a:custGeom>
            <a:avLst/>
            <a:gdLst>
              <a:gd name="connsiteX0" fmla="*/ 0 w 173831"/>
              <a:gd name="connsiteY0" fmla="*/ 0 h 438150"/>
              <a:gd name="connsiteX1" fmla="*/ 173831 w 173831"/>
              <a:gd name="connsiteY1" fmla="*/ 438150 h 438150"/>
            </a:gdLst>
            <a:ahLst/>
            <a:cxnLst>
              <a:cxn ang="0">
                <a:pos x="connsiteX0" y="connsiteY0"/>
              </a:cxn>
              <a:cxn ang="0">
                <a:pos x="connsiteX1" y="connsiteY1"/>
              </a:cxn>
            </a:cxnLst>
            <a:rect l="l" t="t" r="r" b="b"/>
            <a:pathLst>
              <a:path w="173831" h="438150">
                <a:moveTo>
                  <a:pt x="0" y="0"/>
                </a:moveTo>
                <a:lnTo>
                  <a:pt x="173831" y="4381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9" name="Freeform 18"/>
          <p:cNvSpPr/>
          <p:nvPr/>
        </p:nvSpPr>
        <p:spPr>
          <a:xfrm>
            <a:off x="1807369" y="1774031"/>
            <a:ext cx="307181" cy="333375"/>
          </a:xfrm>
          <a:custGeom>
            <a:avLst/>
            <a:gdLst>
              <a:gd name="connsiteX0" fmla="*/ 307181 w 307181"/>
              <a:gd name="connsiteY0" fmla="*/ 0 h 333375"/>
              <a:gd name="connsiteX1" fmla="*/ 0 w 307181"/>
              <a:gd name="connsiteY1" fmla="*/ 333375 h 333375"/>
            </a:gdLst>
            <a:ahLst/>
            <a:cxnLst>
              <a:cxn ang="0">
                <a:pos x="connsiteX0" y="connsiteY0"/>
              </a:cxn>
              <a:cxn ang="0">
                <a:pos x="connsiteX1" y="connsiteY1"/>
              </a:cxn>
            </a:cxnLst>
            <a:rect l="l" t="t" r="r" b="b"/>
            <a:pathLst>
              <a:path w="307181" h="333375">
                <a:moveTo>
                  <a:pt x="307181" y="0"/>
                </a:moveTo>
                <a:lnTo>
                  <a:pt x="0" y="33337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0" name="Freeform 19"/>
          <p:cNvSpPr/>
          <p:nvPr/>
        </p:nvSpPr>
        <p:spPr>
          <a:xfrm>
            <a:off x="2566988" y="4412456"/>
            <a:ext cx="273843" cy="230982"/>
          </a:xfrm>
          <a:custGeom>
            <a:avLst/>
            <a:gdLst>
              <a:gd name="connsiteX0" fmla="*/ 273843 w 273843"/>
              <a:gd name="connsiteY0" fmla="*/ 230982 h 230982"/>
              <a:gd name="connsiteX1" fmla="*/ 0 w 273843"/>
              <a:gd name="connsiteY1" fmla="*/ 0 h 230982"/>
            </a:gdLst>
            <a:ahLst/>
            <a:cxnLst>
              <a:cxn ang="0">
                <a:pos x="connsiteX0" y="connsiteY0"/>
              </a:cxn>
              <a:cxn ang="0">
                <a:pos x="connsiteX1" y="connsiteY1"/>
              </a:cxn>
            </a:cxnLst>
            <a:rect l="l" t="t" r="r" b="b"/>
            <a:pathLst>
              <a:path w="273843" h="230982">
                <a:moveTo>
                  <a:pt x="273843" y="230982"/>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1" name="Freeform 20"/>
          <p:cNvSpPr/>
          <p:nvPr/>
        </p:nvSpPr>
        <p:spPr>
          <a:xfrm>
            <a:off x="1576388" y="3764756"/>
            <a:ext cx="400050" cy="235744"/>
          </a:xfrm>
          <a:custGeom>
            <a:avLst/>
            <a:gdLst>
              <a:gd name="connsiteX0" fmla="*/ 0 w 400050"/>
              <a:gd name="connsiteY0" fmla="*/ 4763 h 235744"/>
              <a:gd name="connsiteX1" fmla="*/ 0 w 400050"/>
              <a:gd name="connsiteY1" fmla="*/ 235744 h 235744"/>
              <a:gd name="connsiteX2" fmla="*/ 400050 w 400050"/>
              <a:gd name="connsiteY2" fmla="*/ 235744 h 235744"/>
              <a:gd name="connsiteX3" fmla="*/ 400050 w 400050"/>
              <a:gd name="connsiteY3" fmla="*/ 0 h 235744"/>
            </a:gdLst>
            <a:ahLst/>
            <a:cxnLst>
              <a:cxn ang="0">
                <a:pos x="connsiteX0" y="connsiteY0"/>
              </a:cxn>
              <a:cxn ang="0">
                <a:pos x="connsiteX1" y="connsiteY1"/>
              </a:cxn>
              <a:cxn ang="0">
                <a:pos x="connsiteX2" y="connsiteY2"/>
              </a:cxn>
              <a:cxn ang="0">
                <a:pos x="connsiteX3" y="connsiteY3"/>
              </a:cxn>
            </a:cxnLst>
            <a:rect l="l" t="t" r="r" b="b"/>
            <a:pathLst>
              <a:path w="400050" h="235744">
                <a:moveTo>
                  <a:pt x="0" y="4763"/>
                </a:moveTo>
                <a:lnTo>
                  <a:pt x="0" y="235744"/>
                </a:lnTo>
                <a:lnTo>
                  <a:pt x="400050" y="235744"/>
                </a:lnTo>
                <a:lnTo>
                  <a:pt x="4000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2" name="Freeform 21"/>
          <p:cNvSpPr/>
          <p:nvPr/>
        </p:nvSpPr>
        <p:spPr>
          <a:xfrm>
            <a:off x="1776413" y="4000500"/>
            <a:ext cx="0" cy="557213"/>
          </a:xfrm>
          <a:custGeom>
            <a:avLst/>
            <a:gdLst>
              <a:gd name="connsiteX0" fmla="*/ 0 w 0"/>
              <a:gd name="connsiteY0" fmla="*/ 0 h 557213"/>
              <a:gd name="connsiteX1" fmla="*/ 0 w 0"/>
              <a:gd name="connsiteY1" fmla="*/ 557213 h 557213"/>
            </a:gdLst>
            <a:ahLst/>
            <a:cxnLst>
              <a:cxn ang="0">
                <a:pos x="connsiteX0" y="connsiteY0"/>
              </a:cxn>
              <a:cxn ang="0">
                <a:pos x="connsiteX1" y="connsiteY1"/>
              </a:cxn>
            </a:cxnLst>
            <a:rect l="l" t="t" r="r" b="b"/>
            <a:pathLst>
              <a:path h="557213">
                <a:moveTo>
                  <a:pt x="0" y="0"/>
                </a:moveTo>
                <a:lnTo>
                  <a:pt x="0" y="557213"/>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3" name="Freeform 22"/>
          <p:cNvSpPr/>
          <p:nvPr/>
        </p:nvSpPr>
        <p:spPr>
          <a:xfrm>
            <a:off x="7177088" y="2038350"/>
            <a:ext cx="500062" cy="395288"/>
          </a:xfrm>
          <a:custGeom>
            <a:avLst/>
            <a:gdLst>
              <a:gd name="connsiteX0" fmla="*/ 500062 w 500062"/>
              <a:gd name="connsiteY0" fmla="*/ 0 h 395288"/>
              <a:gd name="connsiteX1" fmla="*/ 0 w 500062"/>
              <a:gd name="connsiteY1" fmla="*/ 395288 h 395288"/>
            </a:gdLst>
            <a:ahLst/>
            <a:cxnLst>
              <a:cxn ang="0">
                <a:pos x="connsiteX0" y="connsiteY0"/>
              </a:cxn>
              <a:cxn ang="0">
                <a:pos x="connsiteX1" y="connsiteY1"/>
              </a:cxn>
            </a:cxnLst>
            <a:rect l="l" t="t" r="r" b="b"/>
            <a:pathLst>
              <a:path w="500062" h="395288">
                <a:moveTo>
                  <a:pt x="500062" y="0"/>
                </a:moveTo>
                <a:lnTo>
                  <a:pt x="0" y="395288"/>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4" name="Freeform 23"/>
          <p:cNvSpPr/>
          <p:nvPr/>
        </p:nvSpPr>
        <p:spPr>
          <a:xfrm>
            <a:off x="7265194" y="2950369"/>
            <a:ext cx="740569" cy="178594"/>
          </a:xfrm>
          <a:custGeom>
            <a:avLst/>
            <a:gdLst>
              <a:gd name="connsiteX0" fmla="*/ 740569 w 740569"/>
              <a:gd name="connsiteY0" fmla="*/ 0 h 178594"/>
              <a:gd name="connsiteX1" fmla="*/ 0 w 740569"/>
              <a:gd name="connsiteY1" fmla="*/ 178594 h 178594"/>
            </a:gdLst>
            <a:ahLst/>
            <a:cxnLst>
              <a:cxn ang="0">
                <a:pos x="connsiteX0" y="connsiteY0"/>
              </a:cxn>
              <a:cxn ang="0">
                <a:pos x="connsiteX1" y="connsiteY1"/>
              </a:cxn>
            </a:cxnLst>
            <a:rect l="l" t="t" r="r" b="b"/>
            <a:pathLst>
              <a:path w="740569" h="178594">
                <a:moveTo>
                  <a:pt x="740569" y="0"/>
                </a:moveTo>
                <a:lnTo>
                  <a:pt x="0" y="178594"/>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5" name="Freeform 24"/>
          <p:cNvSpPr/>
          <p:nvPr/>
        </p:nvSpPr>
        <p:spPr>
          <a:xfrm>
            <a:off x="5774531" y="2950369"/>
            <a:ext cx="709613" cy="171450"/>
          </a:xfrm>
          <a:custGeom>
            <a:avLst/>
            <a:gdLst>
              <a:gd name="connsiteX0" fmla="*/ 0 w 709613"/>
              <a:gd name="connsiteY0" fmla="*/ 0 h 171450"/>
              <a:gd name="connsiteX1" fmla="*/ 709613 w 709613"/>
              <a:gd name="connsiteY1" fmla="*/ 171450 h 171450"/>
            </a:gdLst>
            <a:ahLst/>
            <a:cxnLst>
              <a:cxn ang="0">
                <a:pos x="connsiteX0" y="connsiteY0"/>
              </a:cxn>
              <a:cxn ang="0">
                <a:pos x="connsiteX1" y="connsiteY1"/>
              </a:cxn>
            </a:cxnLst>
            <a:rect l="l" t="t" r="r" b="b"/>
            <a:pathLst>
              <a:path w="709613" h="171450">
                <a:moveTo>
                  <a:pt x="0" y="0"/>
                </a:moveTo>
                <a:lnTo>
                  <a:pt x="709613" y="1714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266722583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mtClean="0"/>
              <a:t>Elongation</a:t>
            </a:r>
            <a:endParaRPr lang="en-US" dirty="0"/>
          </a:p>
        </p:txBody>
      </p:sp>
      <p:sp>
        <p:nvSpPr>
          <p:cNvPr id="163843" name="Rectangle 3"/>
          <p:cNvSpPr>
            <a:spLocks noGrp="1" noChangeArrowheads="1"/>
          </p:cNvSpPr>
          <p:nvPr>
            <p:ph idx="1"/>
          </p:nvPr>
        </p:nvSpPr>
        <p:spPr/>
        <p:txBody>
          <a:bodyPr/>
          <a:lstStyle/>
          <a:p>
            <a:r>
              <a:rPr lang="en-US" dirty="0" smtClean="0"/>
              <a:t>Once initiation is complete, amino acids are added one by one to the first amino acid. Each addition occurs in the three-step elongation process. </a:t>
            </a:r>
          </a:p>
          <a:p>
            <a:pPr lvl="1">
              <a:tabLst>
                <a:tab pos="2511425" algn="l"/>
              </a:tabLst>
            </a:pPr>
            <a:r>
              <a:rPr lang="en-US" b="1" dirty="0" smtClean="0"/>
              <a:t>Step 1</a:t>
            </a:r>
            <a:r>
              <a:rPr lang="en-US" dirty="0" smtClean="0"/>
              <a:t>:</a:t>
            </a:r>
            <a:r>
              <a:rPr lang="en-US" b="1" dirty="0" smtClean="0"/>
              <a:t> Codon recognition</a:t>
            </a:r>
            <a:r>
              <a:rPr lang="en-US" dirty="0" smtClean="0"/>
              <a:t>. The anticodon of an incoming </a:t>
            </a:r>
            <a:r>
              <a:rPr lang="en-US" dirty="0" err="1" smtClean="0"/>
              <a:t>tRNA</a:t>
            </a:r>
            <a:r>
              <a:rPr lang="en-US" dirty="0" smtClean="0"/>
              <a:t> molecule, carrying its amino acid, pairs with the mRNA codon in the A site of the ribosome.</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3109475829"/>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92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704" y="210312"/>
            <a:ext cx="7022592"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smtClean="0">
                <a:latin typeface="Arial" charset="0"/>
              </a:rPr>
              <a:t>Figure 10.18</a:t>
            </a:r>
            <a:endParaRPr lang="en-US" sz="1200" dirty="0">
              <a:latin typeface="Arial" charset="0"/>
            </a:endParaRPr>
          </a:p>
        </p:txBody>
      </p:sp>
      <p:sp>
        <p:nvSpPr>
          <p:cNvPr id="4" name="Freeform 3"/>
          <p:cNvSpPr/>
          <p:nvPr/>
        </p:nvSpPr>
        <p:spPr>
          <a:xfrm>
            <a:off x="3609975" y="1914525"/>
            <a:ext cx="498475" cy="222250"/>
          </a:xfrm>
          <a:custGeom>
            <a:avLst/>
            <a:gdLst>
              <a:gd name="connsiteX0" fmla="*/ 0 w 498475"/>
              <a:gd name="connsiteY0" fmla="*/ 0 h 222250"/>
              <a:gd name="connsiteX1" fmla="*/ 498475 w 498475"/>
              <a:gd name="connsiteY1" fmla="*/ 222250 h 222250"/>
            </a:gdLst>
            <a:ahLst/>
            <a:cxnLst>
              <a:cxn ang="0">
                <a:pos x="connsiteX0" y="connsiteY0"/>
              </a:cxn>
              <a:cxn ang="0">
                <a:pos x="connsiteX1" y="connsiteY1"/>
              </a:cxn>
            </a:cxnLst>
            <a:rect l="l" t="t" r="r" b="b"/>
            <a:pathLst>
              <a:path w="498475" h="222250">
                <a:moveTo>
                  <a:pt x="0" y="0"/>
                </a:moveTo>
                <a:lnTo>
                  <a:pt x="498475" y="2222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5" name="Freeform 4"/>
          <p:cNvSpPr/>
          <p:nvPr/>
        </p:nvSpPr>
        <p:spPr>
          <a:xfrm>
            <a:off x="4908550" y="1746250"/>
            <a:ext cx="720725" cy="396875"/>
          </a:xfrm>
          <a:custGeom>
            <a:avLst/>
            <a:gdLst>
              <a:gd name="connsiteX0" fmla="*/ 720725 w 720725"/>
              <a:gd name="connsiteY0" fmla="*/ 396875 h 396875"/>
              <a:gd name="connsiteX1" fmla="*/ 0 w 720725"/>
              <a:gd name="connsiteY1" fmla="*/ 0 h 396875"/>
            </a:gdLst>
            <a:ahLst/>
            <a:cxnLst>
              <a:cxn ang="0">
                <a:pos x="connsiteX0" y="connsiteY0"/>
              </a:cxn>
              <a:cxn ang="0">
                <a:pos x="connsiteX1" y="connsiteY1"/>
              </a:cxn>
            </a:cxnLst>
            <a:rect l="l" t="t" r="r" b="b"/>
            <a:pathLst>
              <a:path w="720725" h="396875">
                <a:moveTo>
                  <a:pt x="720725" y="396875"/>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6" name="Freeform 5"/>
          <p:cNvSpPr/>
          <p:nvPr/>
        </p:nvSpPr>
        <p:spPr>
          <a:xfrm>
            <a:off x="4017169" y="1500188"/>
            <a:ext cx="464344" cy="178593"/>
          </a:xfrm>
          <a:custGeom>
            <a:avLst/>
            <a:gdLst>
              <a:gd name="connsiteX0" fmla="*/ 0 w 464344"/>
              <a:gd name="connsiteY0" fmla="*/ 0 h 178593"/>
              <a:gd name="connsiteX1" fmla="*/ 464344 w 464344"/>
              <a:gd name="connsiteY1" fmla="*/ 178593 h 178593"/>
            </a:gdLst>
            <a:ahLst/>
            <a:cxnLst>
              <a:cxn ang="0">
                <a:pos x="connsiteX0" y="connsiteY0"/>
              </a:cxn>
              <a:cxn ang="0">
                <a:pos x="connsiteX1" y="connsiteY1"/>
              </a:cxn>
            </a:cxnLst>
            <a:rect l="l" t="t" r="r" b="b"/>
            <a:pathLst>
              <a:path w="464344" h="178593">
                <a:moveTo>
                  <a:pt x="0" y="0"/>
                </a:moveTo>
                <a:lnTo>
                  <a:pt x="464344" y="178593"/>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7" name="Freeform 6"/>
          <p:cNvSpPr/>
          <p:nvPr/>
        </p:nvSpPr>
        <p:spPr>
          <a:xfrm>
            <a:off x="5726906" y="1262063"/>
            <a:ext cx="304800" cy="280987"/>
          </a:xfrm>
          <a:custGeom>
            <a:avLst/>
            <a:gdLst>
              <a:gd name="connsiteX0" fmla="*/ 88107 w 304800"/>
              <a:gd name="connsiteY0" fmla="*/ 0 h 280987"/>
              <a:gd name="connsiteX1" fmla="*/ 0 w 304800"/>
              <a:gd name="connsiteY1" fmla="*/ 123825 h 280987"/>
              <a:gd name="connsiteX2" fmla="*/ 216694 w 304800"/>
              <a:gd name="connsiteY2" fmla="*/ 280987 h 280987"/>
              <a:gd name="connsiteX3" fmla="*/ 304800 w 304800"/>
              <a:gd name="connsiteY3" fmla="*/ 161925 h 280987"/>
            </a:gdLst>
            <a:ahLst/>
            <a:cxnLst>
              <a:cxn ang="0">
                <a:pos x="connsiteX0" y="connsiteY0"/>
              </a:cxn>
              <a:cxn ang="0">
                <a:pos x="connsiteX1" y="connsiteY1"/>
              </a:cxn>
              <a:cxn ang="0">
                <a:pos x="connsiteX2" y="connsiteY2"/>
              </a:cxn>
              <a:cxn ang="0">
                <a:pos x="connsiteX3" y="connsiteY3"/>
              </a:cxn>
            </a:cxnLst>
            <a:rect l="l" t="t" r="r" b="b"/>
            <a:pathLst>
              <a:path w="304800" h="280987">
                <a:moveTo>
                  <a:pt x="88107" y="0"/>
                </a:moveTo>
                <a:lnTo>
                  <a:pt x="0" y="123825"/>
                </a:lnTo>
                <a:lnTo>
                  <a:pt x="216694" y="280987"/>
                </a:lnTo>
                <a:lnTo>
                  <a:pt x="304800" y="161925"/>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8" name="Freeform 7"/>
          <p:cNvSpPr/>
          <p:nvPr/>
        </p:nvSpPr>
        <p:spPr>
          <a:xfrm>
            <a:off x="5650706" y="1462088"/>
            <a:ext cx="190500" cy="235743"/>
          </a:xfrm>
          <a:custGeom>
            <a:avLst/>
            <a:gdLst>
              <a:gd name="connsiteX0" fmla="*/ 190500 w 190500"/>
              <a:gd name="connsiteY0" fmla="*/ 0 h 235743"/>
              <a:gd name="connsiteX1" fmla="*/ 0 w 190500"/>
              <a:gd name="connsiteY1" fmla="*/ 235743 h 235743"/>
            </a:gdLst>
            <a:ahLst/>
            <a:cxnLst>
              <a:cxn ang="0">
                <a:pos x="connsiteX0" y="connsiteY0"/>
              </a:cxn>
              <a:cxn ang="0">
                <a:pos x="connsiteX1" y="connsiteY1"/>
              </a:cxn>
            </a:cxnLst>
            <a:rect l="l" t="t" r="r" b="b"/>
            <a:pathLst>
              <a:path w="190500" h="235743">
                <a:moveTo>
                  <a:pt x="190500" y="0"/>
                </a:moveTo>
                <a:lnTo>
                  <a:pt x="0" y="235743"/>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 name="Freeform 8"/>
          <p:cNvSpPr/>
          <p:nvPr/>
        </p:nvSpPr>
        <p:spPr>
          <a:xfrm>
            <a:off x="6429375" y="433388"/>
            <a:ext cx="288131" cy="133350"/>
          </a:xfrm>
          <a:custGeom>
            <a:avLst/>
            <a:gdLst>
              <a:gd name="connsiteX0" fmla="*/ 288131 w 288131"/>
              <a:gd name="connsiteY0" fmla="*/ 0 h 133350"/>
              <a:gd name="connsiteX1" fmla="*/ 0 w 288131"/>
              <a:gd name="connsiteY1" fmla="*/ 133350 h 133350"/>
            </a:gdLst>
            <a:ahLst/>
            <a:cxnLst>
              <a:cxn ang="0">
                <a:pos x="connsiteX0" y="connsiteY0"/>
              </a:cxn>
              <a:cxn ang="0">
                <a:pos x="connsiteX1" y="connsiteY1"/>
              </a:cxn>
            </a:cxnLst>
            <a:rect l="l" t="t" r="r" b="b"/>
            <a:pathLst>
              <a:path w="288131" h="133350">
                <a:moveTo>
                  <a:pt x="288131" y="0"/>
                </a:moveTo>
                <a:lnTo>
                  <a:pt x="0" y="1333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0" name="Freeform 9"/>
          <p:cNvSpPr/>
          <p:nvPr/>
        </p:nvSpPr>
        <p:spPr>
          <a:xfrm>
            <a:off x="6065044" y="588169"/>
            <a:ext cx="683419" cy="1078706"/>
          </a:xfrm>
          <a:custGeom>
            <a:avLst/>
            <a:gdLst>
              <a:gd name="connsiteX0" fmla="*/ 550069 w 683419"/>
              <a:gd name="connsiteY0" fmla="*/ 0 h 1078706"/>
              <a:gd name="connsiteX1" fmla="*/ 683419 w 683419"/>
              <a:gd name="connsiteY1" fmla="*/ 73819 h 1078706"/>
              <a:gd name="connsiteX2" fmla="*/ 130969 w 683419"/>
              <a:gd name="connsiteY2" fmla="*/ 1078706 h 1078706"/>
              <a:gd name="connsiteX3" fmla="*/ 0 w 683419"/>
              <a:gd name="connsiteY3" fmla="*/ 1004887 h 1078706"/>
            </a:gdLst>
            <a:ahLst/>
            <a:cxnLst>
              <a:cxn ang="0">
                <a:pos x="connsiteX0" y="connsiteY0"/>
              </a:cxn>
              <a:cxn ang="0">
                <a:pos x="connsiteX1" y="connsiteY1"/>
              </a:cxn>
              <a:cxn ang="0">
                <a:pos x="connsiteX2" y="connsiteY2"/>
              </a:cxn>
              <a:cxn ang="0">
                <a:pos x="connsiteX3" y="connsiteY3"/>
              </a:cxn>
            </a:cxnLst>
            <a:rect l="l" t="t" r="r" b="b"/>
            <a:pathLst>
              <a:path w="683419" h="1078706">
                <a:moveTo>
                  <a:pt x="550069" y="0"/>
                </a:moveTo>
                <a:lnTo>
                  <a:pt x="683419" y="73819"/>
                </a:lnTo>
                <a:lnTo>
                  <a:pt x="130969" y="1078706"/>
                </a:lnTo>
                <a:lnTo>
                  <a:pt x="0" y="100488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1" name="Freeform 10"/>
          <p:cNvSpPr/>
          <p:nvPr/>
        </p:nvSpPr>
        <p:spPr>
          <a:xfrm>
            <a:off x="6472238" y="1162050"/>
            <a:ext cx="126206" cy="73819"/>
          </a:xfrm>
          <a:custGeom>
            <a:avLst/>
            <a:gdLst>
              <a:gd name="connsiteX0" fmla="*/ 0 w 126206"/>
              <a:gd name="connsiteY0" fmla="*/ 0 h 73819"/>
              <a:gd name="connsiteX1" fmla="*/ 126206 w 126206"/>
              <a:gd name="connsiteY1" fmla="*/ 73819 h 73819"/>
            </a:gdLst>
            <a:ahLst/>
            <a:cxnLst>
              <a:cxn ang="0">
                <a:pos x="connsiteX0" y="connsiteY0"/>
              </a:cxn>
              <a:cxn ang="0">
                <a:pos x="connsiteX1" y="connsiteY1"/>
              </a:cxn>
            </a:cxnLst>
            <a:rect l="l" t="t" r="r" b="b"/>
            <a:pathLst>
              <a:path w="126206" h="73819">
                <a:moveTo>
                  <a:pt x="0" y="0"/>
                </a:moveTo>
                <a:lnTo>
                  <a:pt x="126206" y="73819"/>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2" name="Freeform 11"/>
          <p:cNvSpPr/>
          <p:nvPr/>
        </p:nvSpPr>
        <p:spPr>
          <a:xfrm>
            <a:off x="4469606" y="2028825"/>
            <a:ext cx="264319" cy="142875"/>
          </a:xfrm>
          <a:custGeom>
            <a:avLst/>
            <a:gdLst>
              <a:gd name="connsiteX0" fmla="*/ 0 w 264319"/>
              <a:gd name="connsiteY0" fmla="*/ 4762 h 147637"/>
              <a:gd name="connsiteX1" fmla="*/ 0 w 264319"/>
              <a:gd name="connsiteY1" fmla="*/ 147637 h 147637"/>
              <a:gd name="connsiteX2" fmla="*/ 264319 w 264319"/>
              <a:gd name="connsiteY2" fmla="*/ 147637 h 147637"/>
              <a:gd name="connsiteX3" fmla="*/ 264319 w 264319"/>
              <a:gd name="connsiteY3" fmla="*/ 0 h 147637"/>
              <a:gd name="connsiteX0" fmla="*/ 0 w 264319"/>
              <a:gd name="connsiteY0" fmla="*/ 0 h 142875"/>
              <a:gd name="connsiteX1" fmla="*/ 0 w 264319"/>
              <a:gd name="connsiteY1" fmla="*/ 142875 h 142875"/>
              <a:gd name="connsiteX2" fmla="*/ 264319 w 264319"/>
              <a:gd name="connsiteY2" fmla="*/ 142875 h 142875"/>
              <a:gd name="connsiteX3" fmla="*/ 264319 w 264319"/>
              <a:gd name="connsiteY3" fmla="*/ 7144 h 142875"/>
            </a:gdLst>
            <a:ahLst/>
            <a:cxnLst>
              <a:cxn ang="0">
                <a:pos x="connsiteX0" y="connsiteY0"/>
              </a:cxn>
              <a:cxn ang="0">
                <a:pos x="connsiteX1" y="connsiteY1"/>
              </a:cxn>
              <a:cxn ang="0">
                <a:pos x="connsiteX2" y="connsiteY2"/>
              </a:cxn>
              <a:cxn ang="0">
                <a:pos x="connsiteX3" y="connsiteY3"/>
              </a:cxn>
            </a:cxnLst>
            <a:rect l="l" t="t" r="r" b="b"/>
            <a:pathLst>
              <a:path w="264319" h="142875">
                <a:moveTo>
                  <a:pt x="0" y="0"/>
                </a:moveTo>
                <a:lnTo>
                  <a:pt x="0" y="142875"/>
                </a:lnTo>
                <a:lnTo>
                  <a:pt x="264319" y="142875"/>
                </a:lnTo>
                <a:lnTo>
                  <a:pt x="264319" y="7144"/>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3" name="Freeform 12"/>
          <p:cNvSpPr/>
          <p:nvPr/>
        </p:nvSpPr>
        <p:spPr>
          <a:xfrm>
            <a:off x="4600575" y="2166938"/>
            <a:ext cx="0" cy="326231"/>
          </a:xfrm>
          <a:custGeom>
            <a:avLst/>
            <a:gdLst>
              <a:gd name="connsiteX0" fmla="*/ 0 w 0"/>
              <a:gd name="connsiteY0" fmla="*/ 0 h 326231"/>
              <a:gd name="connsiteX1" fmla="*/ 0 w 0"/>
              <a:gd name="connsiteY1" fmla="*/ 326231 h 326231"/>
            </a:gdLst>
            <a:ahLst/>
            <a:cxnLst>
              <a:cxn ang="0">
                <a:pos x="connsiteX0" y="connsiteY0"/>
              </a:cxn>
              <a:cxn ang="0">
                <a:pos x="connsiteX1" y="connsiteY1"/>
              </a:cxn>
            </a:cxnLst>
            <a:rect l="l" t="t" r="r" b="b"/>
            <a:pathLst>
              <a:path h="326231">
                <a:moveTo>
                  <a:pt x="0" y="0"/>
                </a:moveTo>
                <a:lnTo>
                  <a:pt x="0" y="32623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 name="Freeform 15"/>
          <p:cNvSpPr/>
          <p:nvPr/>
        </p:nvSpPr>
        <p:spPr>
          <a:xfrm>
            <a:off x="4876801" y="2166938"/>
            <a:ext cx="0" cy="326231"/>
          </a:xfrm>
          <a:custGeom>
            <a:avLst/>
            <a:gdLst>
              <a:gd name="connsiteX0" fmla="*/ 0 w 0"/>
              <a:gd name="connsiteY0" fmla="*/ 0 h 326231"/>
              <a:gd name="connsiteX1" fmla="*/ 0 w 0"/>
              <a:gd name="connsiteY1" fmla="*/ 326231 h 326231"/>
            </a:gdLst>
            <a:ahLst/>
            <a:cxnLst>
              <a:cxn ang="0">
                <a:pos x="connsiteX0" y="connsiteY0"/>
              </a:cxn>
              <a:cxn ang="0">
                <a:pos x="connsiteX1" y="connsiteY1"/>
              </a:cxn>
            </a:cxnLst>
            <a:rect l="l" t="t" r="r" b="b"/>
            <a:pathLst>
              <a:path h="326231">
                <a:moveTo>
                  <a:pt x="0" y="0"/>
                </a:moveTo>
                <a:lnTo>
                  <a:pt x="0" y="32623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 name="Freeform 16"/>
          <p:cNvSpPr/>
          <p:nvPr/>
        </p:nvSpPr>
        <p:spPr>
          <a:xfrm>
            <a:off x="4741069" y="2035969"/>
            <a:ext cx="264319" cy="135731"/>
          </a:xfrm>
          <a:custGeom>
            <a:avLst/>
            <a:gdLst>
              <a:gd name="connsiteX0" fmla="*/ 0 w 264319"/>
              <a:gd name="connsiteY0" fmla="*/ 4762 h 147637"/>
              <a:gd name="connsiteX1" fmla="*/ 0 w 264319"/>
              <a:gd name="connsiteY1" fmla="*/ 147637 h 147637"/>
              <a:gd name="connsiteX2" fmla="*/ 264319 w 264319"/>
              <a:gd name="connsiteY2" fmla="*/ 147637 h 147637"/>
              <a:gd name="connsiteX3" fmla="*/ 264319 w 264319"/>
              <a:gd name="connsiteY3" fmla="*/ 0 h 147637"/>
              <a:gd name="connsiteX0" fmla="*/ 0 w 264319"/>
              <a:gd name="connsiteY0" fmla="*/ 0 h 142875"/>
              <a:gd name="connsiteX1" fmla="*/ 0 w 264319"/>
              <a:gd name="connsiteY1" fmla="*/ 142875 h 142875"/>
              <a:gd name="connsiteX2" fmla="*/ 264319 w 264319"/>
              <a:gd name="connsiteY2" fmla="*/ 142875 h 142875"/>
              <a:gd name="connsiteX3" fmla="*/ 264319 w 264319"/>
              <a:gd name="connsiteY3" fmla="*/ 7144 h 142875"/>
              <a:gd name="connsiteX0" fmla="*/ 0 w 264319"/>
              <a:gd name="connsiteY0" fmla="*/ 0 h 135731"/>
              <a:gd name="connsiteX1" fmla="*/ 0 w 264319"/>
              <a:gd name="connsiteY1" fmla="*/ 135731 h 135731"/>
              <a:gd name="connsiteX2" fmla="*/ 264319 w 264319"/>
              <a:gd name="connsiteY2" fmla="*/ 135731 h 135731"/>
              <a:gd name="connsiteX3" fmla="*/ 264319 w 264319"/>
              <a:gd name="connsiteY3" fmla="*/ 0 h 135731"/>
            </a:gdLst>
            <a:ahLst/>
            <a:cxnLst>
              <a:cxn ang="0">
                <a:pos x="connsiteX0" y="connsiteY0"/>
              </a:cxn>
              <a:cxn ang="0">
                <a:pos x="connsiteX1" y="connsiteY1"/>
              </a:cxn>
              <a:cxn ang="0">
                <a:pos x="connsiteX2" y="connsiteY2"/>
              </a:cxn>
              <a:cxn ang="0">
                <a:pos x="connsiteX3" y="connsiteY3"/>
              </a:cxn>
            </a:cxnLst>
            <a:rect l="l" t="t" r="r" b="b"/>
            <a:pathLst>
              <a:path w="264319" h="135731">
                <a:moveTo>
                  <a:pt x="0" y="0"/>
                </a:moveTo>
                <a:lnTo>
                  <a:pt x="0" y="135731"/>
                </a:lnTo>
                <a:lnTo>
                  <a:pt x="264319" y="135731"/>
                </a:lnTo>
                <a:lnTo>
                  <a:pt x="26431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4" name="Freeform 13"/>
          <p:cNvSpPr/>
          <p:nvPr/>
        </p:nvSpPr>
        <p:spPr>
          <a:xfrm>
            <a:off x="3305175" y="4462463"/>
            <a:ext cx="290513" cy="119062"/>
          </a:xfrm>
          <a:custGeom>
            <a:avLst/>
            <a:gdLst>
              <a:gd name="connsiteX0" fmla="*/ 290513 w 290513"/>
              <a:gd name="connsiteY0" fmla="*/ 119062 h 119062"/>
              <a:gd name="connsiteX1" fmla="*/ 0 w 290513"/>
              <a:gd name="connsiteY1" fmla="*/ 0 h 119062"/>
            </a:gdLst>
            <a:ahLst/>
            <a:cxnLst>
              <a:cxn ang="0">
                <a:pos x="connsiteX0" y="connsiteY0"/>
              </a:cxn>
              <a:cxn ang="0">
                <a:pos x="connsiteX1" y="connsiteY1"/>
              </a:cxn>
            </a:cxnLst>
            <a:rect l="l" t="t" r="r" b="b"/>
            <a:pathLst>
              <a:path w="290513" h="119062">
                <a:moveTo>
                  <a:pt x="290513" y="119062"/>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 name="Rectangle 17"/>
          <p:cNvSpPr/>
          <p:nvPr/>
        </p:nvSpPr>
        <p:spPr>
          <a:xfrm>
            <a:off x="3771901" y="3833812"/>
            <a:ext cx="1866899" cy="321469"/>
          </a:xfrm>
          <a:prstGeom prst="rec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20" name="TextBox 19"/>
          <p:cNvSpPr txBox="1"/>
          <p:nvPr/>
        </p:nvSpPr>
        <p:spPr>
          <a:xfrm>
            <a:off x="2869732" y="468528"/>
            <a:ext cx="1492716"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Polypeptide</a:t>
            </a:r>
            <a:endParaRPr lang="en-US" sz="1800" b="1" dirty="0">
              <a:solidFill>
                <a:prstClr val="black"/>
              </a:solidFill>
              <a:latin typeface="Arial" pitchFamily="34" charset="0"/>
              <a:ea typeface="+mn-ea"/>
              <a:cs typeface="Arial" pitchFamily="34" charset="0"/>
            </a:endParaRPr>
          </a:p>
        </p:txBody>
      </p:sp>
      <p:sp>
        <p:nvSpPr>
          <p:cNvPr id="21" name="TextBox 20"/>
          <p:cNvSpPr txBox="1"/>
          <p:nvPr/>
        </p:nvSpPr>
        <p:spPr>
          <a:xfrm>
            <a:off x="3252075" y="1279965"/>
            <a:ext cx="796051"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P site</a:t>
            </a:r>
            <a:endParaRPr lang="en-US" sz="1800" b="1" dirty="0">
              <a:solidFill>
                <a:prstClr val="black"/>
              </a:solidFill>
              <a:latin typeface="Arial" pitchFamily="34" charset="0"/>
              <a:ea typeface="+mn-ea"/>
              <a:cs typeface="Arial" pitchFamily="34" charset="0"/>
            </a:endParaRPr>
          </a:p>
        </p:txBody>
      </p:sp>
      <p:sp>
        <p:nvSpPr>
          <p:cNvPr id="22" name="TextBox 21"/>
          <p:cNvSpPr txBox="1"/>
          <p:nvPr/>
        </p:nvSpPr>
        <p:spPr>
          <a:xfrm>
            <a:off x="5285933" y="1663700"/>
            <a:ext cx="1326004"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Anticodon</a:t>
            </a:r>
            <a:endParaRPr lang="en-US" sz="1800" b="1" dirty="0">
              <a:solidFill>
                <a:prstClr val="black"/>
              </a:solidFill>
              <a:latin typeface="Arial" pitchFamily="34" charset="0"/>
              <a:ea typeface="+mn-ea"/>
              <a:cs typeface="Arial" pitchFamily="34" charset="0"/>
            </a:endParaRPr>
          </a:p>
        </p:txBody>
      </p:sp>
      <p:sp>
        <p:nvSpPr>
          <p:cNvPr id="23" name="TextBox 22"/>
          <p:cNvSpPr txBox="1"/>
          <p:nvPr/>
        </p:nvSpPr>
        <p:spPr>
          <a:xfrm>
            <a:off x="6553200" y="1073150"/>
            <a:ext cx="761747"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tRNA</a:t>
            </a:r>
            <a:endParaRPr lang="en-US" sz="1800" b="1" dirty="0">
              <a:solidFill>
                <a:prstClr val="black"/>
              </a:solidFill>
              <a:latin typeface="Arial" pitchFamily="34" charset="0"/>
              <a:ea typeface="+mn-ea"/>
              <a:cs typeface="Arial" pitchFamily="34" charset="0"/>
            </a:endParaRPr>
          </a:p>
        </p:txBody>
      </p:sp>
      <p:sp>
        <p:nvSpPr>
          <p:cNvPr id="24" name="TextBox 23"/>
          <p:cNvSpPr txBox="1"/>
          <p:nvPr/>
        </p:nvSpPr>
        <p:spPr>
          <a:xfrm>
            <a:off x="5473700" y="1999813"/>
            <a:ext cx="582211" cy="605294"/>
          </a:xfrm>
          <a:prstGeom prst="rect">
            <a:avLst/>
          </a:prstGeom>
          <a:noFill/>
        </p:spPr>
        <p:txBody>
          <a:bodyPr wrap="none" rtlCol="0">
            <a:spAutoFit/>
          </a:bodyPr>
          <a:lstStyle/>
          <a:p>
            <a:pPr algn="ct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a:t>
            </a:r>
          </a:p>
          <a:p>
            <a:pPr algn="ct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site</a:t>
            </a:r>
            <a:endParaRPr lang="en-US" sz="1800" b="1" dirty="0">
              <a:solidFill>
                <a:prstClr val="black"/>
              </a:solidFill>
              <a:latin typeface="Arial" pitchFamily="34" charset="0"/>
              <a:ea typeface="+mn-ea"/>
              <a:cs typeface="Arial" pitchFamily="34" charset="0"/>
            </a:endParaRPr>
          </a:p>
        </p:txBody>
      </p:sp>
      <p:sp>
        <p:nvSpPr>
          <p:cNvPr id="25" name="TextBox 24"/>
          <p:cNvSpPr txBox="1"/>
          <p:nvPr/>
        </p:nvSpPr>
        <p:spPr>
          <a:xfrm>
            <a:off x="2743800" y="1734565"/>
            <a:ext cx="889987"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mRNA</a:t>
            </a:r>
            <a:endParaRPr lang="en-US" sz="1800" b="1" dirty="0">
              <a:solidFill>
                <a:prstClr val="black"/>
              </a:solidFill>
              <a:latin typeface="Arial" pitchFamily="34" charset="0"/>
              <a:ea typeface="+mn-ea"/>
              <a:cs typeface="Arial" pitchFamily="34" charset="0"/>
            </a:endParaRPr>
          </a:p>
        </p:txBody>
      </p:sp>
      <p:sp>
        <p:nvSpPr>
          <p:cNvPr id="26" name="TextBox 25"/>
          <p:cNvSpPr txBox="1"/>
          <p:nvPr/>
        </p:nvSpPr>
        <p:spPr>
          <a:xfrm>
            <a:off x="4227416" y="2464815"/>
            <a:ext cx="1043876"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Codons</a:t>
            </a:r>
            <a:endParaRPr lang="en-US" sz="1800" b="1" dirty="0">
              <a:solidFill>
                <a:prstClr val="black"/>
              </a:solidFill>
              <a:latin typeface="Arial" pitchFamily="34" charset="0"/>
              <a:ea typeface="+mn-ea"/>
              <a:cs typeface="Arial" pitchFamily="34" charset="0"/>
            </a:endParaRPr>
          </a:p>
        </p:txBody>
      </p:sp>
      <p:sp>
        <p:nvSpPr>
          <p:cNvPr id="27" name="TextBox 26"/>
          <p:cNvSpPr txBox="1"/>
          <p:nvPr/>
        </p:nvSpPr>
        <p:spPr>
          <a:xfrm>
            <a:off x="6651625" y="260350"/>
            <a:ext cx="1428596"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Amino acid</a:t>
            </a:r>
            <a:endParaRPr lang="en-US" sz="1800" b="1" dirty="0">
              <a:solidFill>
                <a:prstClr val="black"/>
              </a:solidFill>
              <a:latin typeface="Arial" pitchFamily="34" charset="0"/>
              <a:ea typeface="+mn-ea"/>
              <a:cs typeface="Arial" pitchFamily="34" charset="0"/>
            </a:endParaRPr>
          </a:p>
        </p:txBody>
      </p:sp>
      <p:sp>
        <p:nvSpPr>
          <p:cNvPr id="28" name="TextBox 27"/>
          <p:cNvSpPr txBox="1"/>
          <p:nvPr/>
        </p:nvSpPr>
        <p:spPr>
          <a:xfrm>
            <a:off x="3745136" y="2848770"/>
            <a:ext cx="2236510" cy="348813"/>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Codon recognition</a:t>
            </a:r>
            <a:endParaRPr lang="en-US" sz="1800" b="1" dirty="0">
              <a:solidFill>
                <a:prstClr val="black"/>
              </a:solidFill>
              <a:latin typeface="Arial" pitchFamily="34" charset="0"/>
              <a:ea typeface="+mn-ea"/>
              <a:cs typeface="Arial" pitchFamily="34" charset="0"/>
            </a:endParaRPr>
          </a:p>
        </p:txBody>
      </p:sp>
      <p:sp>
        <p:nvSpPr>
          <p:cNvPr id="29" name="TextBox 28"/>
          <p:cNvSpPr txBox="1"/>
          <p:nvPr/>
        </p:nvSpPr>
        <p:spPr>
          <a:xfrm>
            <a:off x="3715993" y="3842187"/>
            <a:ext cx="1936299" cy="348813"/>
          </a:xfrm>
          <a:prstGeom prst="rect">
            <a:avLst/>
          </a:prstGeom>
          <a:noFill/>
        </p:spPr>
        <p:txBody>
          <a:bodyPr wrap="none" rtlCol="0">
            <a:spAutoFit/>
          </a:bodyPr>
          <a:lstStyle/>
          <a:p>
            <a:pPr algn="r" fontAlgn="auto">
              <a:lnSpc>
                <a:spcPts val="2000"/>
              </a:lnSpc>
              <a:spcBef>
                <a:spcPts val="0"/>
              </a:spcBef>
              <a:spcAft>
                <a:spcPts val="0"/>
              </a:spcAft>
            </a:pPr>
            <a:r>
              <a:rPr lang="en-US" sz="2080" b="1" dirty="0" smtClean="0">
                <a:solidFill>
                  <a:prstClr val="black"/>
                </a:solidFill>
                <a:latin typeface="Arial" pitchFamily="34" charset="0"/>
                <a:ea typeface="+mn-ea"/>
                <a:cs typeface="Arial" pitchFamily="34" charset="0"/>
              </a:rPr>
              <a:t>ELONGATION</a:t>
            </a:r>
            <a:endParaRPr lang="en-US" sz="2080" b="1" dirty="0">
              <a:solidFill>
                <a:prstClr val="black"/>
              </a:solidFill>
              <a:latin typeface="Arial" pitchFamily="34" charset="0"/>
              <a:ea typeface="+mn-ea"/>
              <a:cs typeface="Arial" pitchFamily="34" charset="0"/>
            </a:endParaRPr>
          </a:p>
        </p:txBody>
      </p:sp>
      <p:sp>
        <p:nvSpPr>
          <p:cNvPr id="30" name="TextBox 29"/>
          <p:cNvSpPr txBox="1"/>
          <p:nvPr/>
        </p:nvSpPr>
        <p:spPr>
          <a:xfrm>
            <a:off x="3541707" y="4414380"/>
            <a:ext cx="1544012" cy="605294"/>
          </a:xfrm>
          <a:prstGeom prst="rect">
            <a:avLst/>
          </a:prstGeom>
          <a:noFill/>
        </p:spPr>
        <p:txBody>
          <a:bodyPr wrap="none" rtlCol="0">
            <a:spAutoFit/>
          </a:bodyPr>
          <a:lstStyle/>
          <a:p>
            <a:pPr algn="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New peptide</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bond</a:t>
            </a:r>
            <a:endParaRPr lang="en-US" sz="1800" b="1" dirty="0">
              <a:solidFill>
                <a:prstClr val="black"/>
              </a:solidFill>
              <a:latin typeface="Arial" pitchFamily="34" charset="0"/>
              <a:ea typeface="+mn-ea"/>
              <a:cs typeface="Arial" pitchFamily="34" charset="0"/>
            </a:endParaRPr>
          </a:p>
        </p:txBody>
      </p:sp>
      <p:sp>
        <p:nvSpPr>
          <p:cNvPr id="31" name="TextBox 30"/>
          <p:cNvSpPr txBox="1"/>
          <p:nvPr/>
        </p:nvSpPr>
        <p:spPr>
          <a:xfrm>
            <a:off x="1019089" y="5174455"/>
            <a:ext cx="1338828" cy="60529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mRNA</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movement</a:t>
            </a:r>
            <a:endParaRPr lang="en-US" sz="1800" b="1" dirty="0">
              <a:solidFill>
                <a:prstClr val="black"/>
              </a:solidFill>
              <a:latin typeface="Arial" pitchFamily="34" charset="0"/>
              <a:ea typeface="+mn-ea"/>
              <a:cs typeface="Arial" pitchFamily="34" charset="0"/>
            </a:endParaRPr>
          </a:p>
        </p:txBody>
      </p:sp>
      <p:sp>
        <p:nvSpPr>
          <p:cNvPr id="32" name="TextBox 31"/>
          <p:cNvSpPr txBox="1"/>
          <p:nvPr/>
        </p:nvSpPr>
        <p:spPr>
          <a:xfrm>
            <a:off x="2139145" y="6236492"/>
            <a:ext cx="1685141"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Translocation</a:t>
            </a:r>
            <a:endParaRPr lang="en-US" sz="1800" b="1" dirty="0">
              <a:solidFill>
                <a:prstClr val="black"/>
              </a:solidFill>
              <a:latin typeface="Arial" pitchFamily="34" charset="0"/>
              <a:ea typeface="+mn-ea"/>
              <a:cs typeface="Arial" pitchFamily="34" charset="0"/>
            </a:endParaRPr>
          </a:p>
        </p:txBody>
      </p:sp>
      <p:sp>
        <p:nvSpPr>
          <p:cNvPr id="33" name="TextBox 32"/>
          <p:cNvSpPr txBox="1"/>
          <p:nvPr/>
        </p:nvSpPr>
        <p:spPr>
          <a:xfrm>
            <a:off x="5383044" y="5781195"/>
            <a:ext cx="2775119"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Peptide bond formation</a:t>
            </a:r>
            <a:endParaRPr lang="en-US" sz="1800" b="1" dirty="0">
              <a:solidFill>
                <a:prstClr val="black"/>
              </a:solidFill>
              <a:latin typeface="Arial" pitchFamily="34" charset="0"/>
              <a:ea typeface="+mn-ea"/>
              <a:cs typeface="Arial" pitchFamily="34" charset="0"/>
            </a:endParaRPr>
          </a:p>
        </p:txBody>
      </p:sp>
      <p:grpSp>
        <p:nvGrpSpPr>
          <p:cNvPr id="9218" name="Group 9217"/>
          <p:cNvGrpSpPr/>
          <p:nvPr/>
        </p:nvGrpSpPr>
        <p:grpSpPr>
          <a:xfrm>
            <a:off x="5094832" y="5806289"/>
            <a:ext cx="403476" cy="337834"/>
            <a:chOff x="5094832" y="5825337"/>
            <a:chExt cx="403476" cy="337834"/>
          </a:xfrm>
        </p:grpSpPr>
        <p:sp>
          <p:nvSpPr>
            <p:cNvPr id="36" name="Oval 35"/>
            <p:cNvSpPr/>
            <p:nvPr/>
          </p:nvSpPr>
          <p:spPr>
            <a:xfrm>
              <a:off x="5094832" y="5825337"/>
              <a:ext cx="305052" cy="292682"/>
            </a:xfrm>
            <a:prstGeom prst="ellipse">
              <a:avLst/>
            </a:prstGeom>
            <a:solidFill>
              <a:srgbClr val="00AEEF"/>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37" name="TextBox 36"/>
            <p:cNvSpPr txBox="1"/>
            <p:nvPr/>
          </p:nvSpPr>
          <p:spPr>
            <a:xfrm>
              <a:off x="5096646" y="5858536"/>
              <a:ext cx="401662" cy="304635"/>
            </a:xfrm>
            <a:prstGeom prst="rect">
              <a:avLst/>
            </a:prstGeom>
            <a:noFill/>
          </p:spPr>
          <p:txBody>
            <a:bodyPr wrap="square" rtlCol="0">
              <a:spAutoFit/>
            </a:bodyPr>
            <a:lstStyle/>
            <a:p>
              <a:pPr fontAlgn="auto">
                <a:lnSpc>
                  <a:spcPts val="1600"/>
                </a:lnSpc>
                <a:spcBef>
                  <a:spcPts val="0"/>
                </a:spcBef>
                <a:spcAft>
                  <a:spcPts val="0"/>
                </a:spcAft>
              </a:pPr>
              <a:r>
                <a:rPr lang="en-US" sz="2000" b="1" dirty="0" smtClean="0">
                  <a:solidFill>
                    <a:prstClr val="white"/>
                  </a:solidFill>
                  <a:latin typeface="Arial" pitchFamily="34" charset="0"/>
                  <a:ea typeface="+mn-ea"/>
                  <a:cs typeface="Arial" pitchFamily="34" charset="0"/>
                </a:rPr>
                <a:t>2</a:t>
              </a:r>
              <a:endParaRPr lang="en-US" sz="2000" b="1" dirty="0">
                <a:solidFill>
                  <a:prstClr val="white"/>
                </a:solidFill>
                <a:latin typeface="Arial" pitchFamily="34" charset="0"/>
                <a:ea typeface="+mn-ea"/>
                <a:cs typeface="Arial" pitchFamily="34" charset="0"/>
              </a:endParaRPr>
            </a:p>
          </p:txBody>
        </p:sp>
      </p:grpSp>
      <p:grpSp>
        <p:nvGrpSpPr>
          <p:cNvPr id="9219" name="Group 9218"/>
          <p:cNvGrpSpPr/>
          <p:nvPr/>
        </p:nvGrpSpPr>
        <p:grpSpPr>
          <a:xfrm>
            <a:off x="1829036" y="6258237"/>
            <a:ext cx="401662" cy="342597"/>
            <a:chOff x="1829036" y="6279666"/>
            <a:chExt cx="401662" cy="342597"/>
          </a:xfrm>
        </p:grpSpPr>
        <p:sp>
          <p:nvSpPr>
            <p:cNvPr id="38" name="Oval 37"/>
            <p:cNvSpPr/>
            <p:nvPr/>
          </p:nvSpPr>
          <p:spPr>
            <a:xfrm>
              <a:off x="1829604" y="6279666"/>
              <a:ext cx="305052" cy="292682"/>
            </a:xfrm>
            <a:prstGeom prst="ellipse">
              <a:avLst/>
            </a:prstGeom>
            <a:solidFill>
              <a:srgbClr val="00AEEF"/>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39" name="TextBox 38"/>
            <p:cNvSpPr txBox="1"/>
            <p:nvPr/>
          </p:nvSpPr>
          <p:spPr>
            <a:xfrm>
              <a:off x="1829036" y="6317628"/>
              <a:ext cx="401662" cy="304635"/>
            </a:xfrm>
            <a:prstGeom prst="rect">
              <a:avLst/>
            </a:prstGeom>
            <a:noFill/>
          </p:spPr>
          <p:txBody>
            <a:bodyPr wrap="square" rtlCol="0">
              <a:spAutoFit/>
            </a:bodyPr>
            <a:lstStyle/>
            <a:p>
              <a:pPr fontAlgn="auto">
                <a:lnSpc>
                  <a:spcPts val="1600"/>
                </a:lnSpc>
                <a:spcBef>
                  <a:spcPts val="0"/>
                </a:spcBef>
                <a:spcAft>
                  <a:spcPts val="0"/>
                </a:spcAft>
              </a:pPr>
              <a:r>
                <a:rPr lang="en-US" sz="2000" b="1" dirty="0" smtClean="0">
                  <a:solidFill>
                    <a:prstClr val="white"/>
                  </a:solidFill>
                  <a:latin typeface="Arial" pitchFamily="34" charset="0"/>
                  <a:ea typeface="+mn-ea"/>
                  <a:cs typeface="Arial" pitchFamily="34" charset="0"/>
                </a:rPr>
                <a:t>3</a:t>
              </a:r>
              <a:endParaRPr lang="en-US" sz="2000" b="1" dirty="0">
                <a:solidFill>
                  <a:prstClr val="white"/>
                </a:solidFill>
                <a:latin typeface="Arial" pitchFamily="34" charset="0"/>
                <a:ea typeface="+mn-ea"/>
                <a:cs typeface="Arial" pitchFamily="34" charset="0"/>
              </a:endParaRPr>
            </a:p>
          </p:txBody>
        </p:sp>
      </p:grpSp>
      <p:grpSp>
        <p:nvGrpSpPr>
          <p:cNvPr id="43" name="Group 42"/>
          <p:cNvGrpSpPr/>
          <p:nvPr/>
        </p:nvGrpSpPr>
        <p:grpSpPr>
          <a:xfrm>
            <a:off x="3468438" y="2871433"/>
            <a:ext cx="403476" cy="337834"/>
            <a:chOff x="5094832" y="5825337"/>
            <a:chExt cx="403476" cy="337834"/>
          </a:xfrm>
        </p:grpSpPr>
        <p:sp>
          <p:nvSpPr>
            <p:cNvPr id="44" name="Oval 43"/>
            <p:cNvSpPr/>
            <p:nvPr/>
          </p:nvSpPr>
          <p:spPr>
            <a:xfrm>
              <a:off x="5094832" y="5825337"/>
              <a:ext cx="305052" cy="292682"/>
            </a:xfrm>
            <a:prstGeom prst="ellipse">
              <a:avLst/>
            </a:prstGeom>
            <a:solidFill>
              <a:srgbClr val="00AEEF"/>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45" name="TextBox 44"/>
            <p:cNvSpPr txBox="1"/>
            <p:nvPr/>
          </p:nvSpPr>
          <p:spPr>
            <a:xfrm>
              <a:off x="5096646" y="5858536"/>
              <a:ext cx="401662" cy="304635"/>
            </a:xfrm>
            <a:prstGeom prst="rect">
              <a:avLst/>
            </a:prstGeom>
            <a:noFill/>
          </p:spPr>
          <p:txBody>
            <a:bodyPr wrap="square" rtlCol="0">
              <a:spAutoFit/>
            </a:bodyPr>
            <a:lstStyle/>
            <a:p>
              <a:pPr fontAlgn="auto">
                <a:lnSpc>
                  <a:spcPts val="1600"/>
                </a:lnSpc>
                <a:spcBef>
                  <a:spcPts val="0"/>
                </a:spcBef>
                <a:spcAft>
                  <a:spcPts val="0"/>
                </a:spcAft>
              </a:pPr>
              <a:r>
                <a:rPr lang="en-US" sz="2000" b="1" dirty="0" smtClean="0">
                  <a:solidFill>
                    <a:prstClr val="white"/>
                  </a:solidFill>
                  <a:latin typeface="Arial" pitchFamily="34" charset="0"/>
                  <a:ea typeface="+mn-ea"/>
                  <a:cs typeface="Arial" pitchFamily="34" charset="0"/>
                </a:rPr>
                <a:t>1</a:t>
              </a:r>
              <a:endParaRPr lang="en-US" sz="2000" b="1" dirty="0">
                <a:solidFill>
                  <a:prstClr val="white"/>
                </a:solidFill>
                <a:latin typeface="Arial" pitchFamily="34" charset="0"/>
                <a:ea typeface="+mn-ea"/>
                <a:cs typeface="Arial" pitchFamily="34" charset="0"/>
              </a:endParaRPr>
            </a:p>
          </p:txBody>
        </p:sp>
      </p:grpSp>
    </p:spTree>
    <p:extLst>
      <p:ext uri="{BB962C8B-B14F-4D97-AF65-F5344CB8AC3E}">
        <p14:creationId xmlns:p14="http://schemas.microsoft.com/office/powerpoint/2010/main" val="507193966"/>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mtClean="0"/>
              <a:t>Elongation</a:t>
            </a:r>
            <a:endParaRPr lang="en-US" dirty="0"/>
          </a:p>
        </p:txBody>
      </p:sp>
      <p:sp>
        <p:nvSpPr>
          <p:cNvPr id="163843" name="Rectangle 3"/>
          <p:cNvSpPr>
            <a:spLocks noGrp="1" noChangeArrowheads="1"/>
          </p:cNvSpPr>
          <p:nvPr>
            <p:ph idx="1"/>
          </p:nvPr>
        </p:nvSpPr>
        <p:spPr/>
        <p:txBody>
          <a:bodyPr/>
          <a:lstStyle/>
          <a:p>
            <a:r>
              <a:rPr lang="en-US" b="1" dirty="0" smtClean="0"/>
              <a:t>Step 2</a:t>
            </a:r>
            <a:r>
              <a:rPr lang="en-US" dirty="0" smtClean="0"/>
              <a:t>:</a:t>
            </a:r>
            <a:r>
              <a:rPr lang="en-US" b="1" dirty="0" smtClean="0"/>
              <a:t> Peptide bond formation</a:t>
            </a:r>
            <a:r>
              <a:rPr lang="en-US" dirty="0" smtClean="0"/>
              <a:t>.</a:t>
            </a:r>
          </a:p>
          <a:p>
            <a:pPr lvl="1"/>
            <a:r>
              <a:rPr lang="en-US" dirty="0" smtClean="0"/>
              <a:t>The polypeptide leaves the </a:t>
            </a:r>
            <a:r>
              <a:rPr lang="en-US" dirty="0" err="1" smtClean="0"/>
              <a:t>tRNA</a:t>
            </a:r>
            <a:r>
              <a:rPr lang="en-US" dirty="0" smtClean="0"/>
              <a:t> in the P site and attaches to the amino acid on the </a:t>
            </a:r>
            <a:r>
              <a:rPr lang="en-US" dirty="0" err="1" smtClean="0"/>
              <a:t>tRNA</a:t>
            </a:r>
            <a:r>
              <a:rPr lang="en-US" dirty="0" smtClean="0"/>
              <a:t> in the A site.</a:t>
            </a:r>
          </a:p>
          <a:p>
            <a:pPr lvl="1"/>
            <a:r>
              <a:rPr lang="en-US" dirty="0" smtClean="0"/>
              <a:t>The ribosome creates a new peptide bond. </a:t>
            </a:r>
          </a:p>
          <a:p>
            <a:pPr lvl="1"/>
            <a:r>
              <a:rPr lang="en-US" dirty="0" smtClean="0"/>
              <a:t>Now the chain has one more amino acid.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410179639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mtClean="0"/>
              <a:t>Elongation</a:t>
            </a:r>
            <a:endParaRPr lang="en-US" dirty="0"/>
          </a:p>
        </p:txBody>
      </p:sp>
      <p:sp>
        <p:nvSpPr>
          <p:cNvPr id="163843" name="Rectangle 3"/>
          <p:cNvSpPr>
            <a:spLocks noGrp="1" noChangeArrowheads="1"/>
          </p:cNvSpPr>
          <p:nvPr>
            <p:ph idx="1"/>
          </p:nvPr>
        </p:nvSpPr>
        <p:spPr/>
        <p:txBody>
          <a:bodyPr/>
          <a:lstStyle/>
          <a:p>
            <a:r>
              <a:rPr lang="en-US" b="1" dirty="0" smtClean="0"/>
              <a:t>Step 3</a:t>
            </a:r>
            <a:r>
              <a:rPr lang="en-US" dirty="0" smtClean="0"/>
              <a:t>:</a:t>
            </a:r>
            <a:r>
              <a:rPr lang="en-US" b="1" dirty="0" smtClean="0"/>
              <a:t> Translocation</a:t>
            </a:r>
            <a:r>
              <a:rPr lang="en-US" dirty="0" smtClean="0"/>
              <a:t>.</a:t>
            </a:r>
          </a:p>
          <a:p>
            <a:pPr lvl="1"/>
            <a:r>
              <a:rPr lang="en-US" dirty="0" smtClean="0"/>
              <a:t>The P site </a:t>
            </a:r>
            <a:r>
              <a:rPr lang="en-US" dirty="0" err="1" smtClean="0"/>
              <a:t>tRNA</a:t>
            </a:r>
            <a:r>
              <a:rPr lang="en-US" dirty="0" smtClean="0"/>
              <a:t> now leaves the ribosome, and the ribosome moves the remaining </a:t>
            </a:r>
            <a:r>
              <a:rPr lang="en-US" dirty="0" err="1" smtClean="0"/>
              <a:t>tRNA</a:t>
            </a:r>
            <a:r>
              <a:rPr lang="en-US" dirty="0" smtClean="0"/>
              <a:t>, carrying the growing polypeptide, to the P site.</a:t>
            </a:r>
          </a:p>
          <a:p>
            <a:pPr lvl="1"/>
            <a:r>
              <a:rPr lang="en-US" dirty="0" smtClean="0"/>
              <a:t>The mRNA and </a:t>
            </a:r>
            <a:r>
              <a:rPr lang="en-US" dirty="0" err="1" smtClean="0"/>
              <a:t>tRNA</a:t>
            </a:r>
            <a:r>
              <a:rPr lang="en-US" dirty="0" smtClean="0"/>
              <a:t> move as a unit. </a:t>
            </a:r>
          </a:p>
          <a:p>
            <a:pPr lvl="1"/>
            <a:r>
              <a:rPr lang="en-US" dirty="0" smtClean="0"/>
              <a:t>This movement brings into the A site the next mRNA codon to be translated, and the process can start again with step 1.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13220889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16" y="371856"/>
            <a:ext cx="7516368" cy="6114288"/>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kern="1200" dirty="0">
                <a:solidFill>
                  <a:schemeClr val="tx1"/>
                </a:solidFill>
                <a:latin typeface="Arial" pitchFamily="34" charset="0"/>
                <a:cs typeface="Arial" pitchFamily="34" charset="0"/>
              </a:rPr>
              <a:t>Figure 10.UN06</a:t>
            </a:r>
            <a:endParaRPr lang="en-US" sz="1200" dirty="0">
              <a:latin typeface="Arial" charset="0"/>
            </a:endParaRPr>
          </a:p>
        </p:txBody>
      </p:sp>
      <p:sp>
        <p:nvSpPr>
          <p:cNvPr id="10" name="TextBox 19"/>
          <p:cNvSpPr txBox="1">
            <a:spLocks noChangeArrowheads="1"/>
          </p:cNvSpPr>
          <p:nvPr/>
        </p:nvSpPr>
        <p:spPr bwMode="auto">
          <a:xfrm>
            <a:off x="4452146" y="5872955"/>
            <a:ext cx="90569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500" b="1" dirty="0">
                <a:solidFill>
                  <a:srgbClr val="FFFFFF"/>
                </a:solidFill>
                <a:latin typeface="Arial"/>
                <a:ea typeface="+mn-ea"/>
                <a:cs typeface="+mn-cs"/>
              </a:rPr>
              <a:t>MEIOSIS I</a:t>
            </a:r>
          </a:p>
        </p:txBody>
      </p:sp>
      <p:sp>
        <p:nvSpPr>
          <p:cNvPr id="2" name="TextBox 1"/>
          <p:cNvSpPr txBox="1"/>
          <p:nvPr/>
        </p:nvSpPr>
        <p:spPr>
          <a:xfrm>
            <a:off x="4071259" y="302988"/>
            <a:ext cx="1479892" cy="646331"/>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Growing</a:t>
            </a:r>
          </a:p>
          <a:p>
            <a:pPr fontAlgn="auto">
              <a:spcBef>
                <a:spcPts val="0"/>
              </a:spcBef>
              <a:spcAft>
                <a:spcPts val="0"/>
              </a:spcAft>
            </a:pPr>
            <a:r>
              <a:rPr lang="en-US" sz="1800" b="1" dirty="0" smtClean="0">
                <a:solidFill>
                  <a:prstClr val="black"/>
                </a:solidFill>
                <a:latin typeface="Arial" pitchFamily="34" charset="0"/>
                <a:ea typeface="+mn-ea"/>
                <a:cs typeface="Arial" pitchFamily="34" charset="0"/>
              </a:rPr>
              <a:t>polypeptide</a:t>
            </a:r>
            <a:endParaRPr lang="en-US" sz="1800" b="1" dirty="0">
              <a:solidFill>
                <a:prstClr val="black"/>
              </a:solidFill>
              <a:latin typeface="Arial" pitchFamily="34" charset="0"/>
              <a:ea typeface="+mn-ea"/>
              <a:cs typeface="Arial" pitchFamily="34" charset="0"/>
            </a:endParaRPr>
          </a:p>
        </p:txBody>
      </p:sp>
      <p:sp>
        <p:nvSpPr>
          <p:cNvPr id="7" name="TextBox 6"/>
          <p:cNvSpPr txBox="1"/>
          <p:nvPr/>
        </p:nvSpPr>
        <p:spPr>
          <a:xfrm>
            <a:off x="6419742" y="1407888"/>
            <a:ext cx="1428596"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ea typeface="+mn-ea"/>
                <a:cs typeface="Arial" pitchFamily="34" charset="0"/>
              </a:rPr>
              <a:t>Amino acid</a:t>
            </a:r>
          </a:p>
        </p:txBody>
      </p:sp>
      <p:sp>
        <p:nvSpPr>
          <p:cNvPr id="8" name="TextBox 7"/>
          <p:cNvSpPr txBox="1"/>
          <p:nvPr/>
        </p:nvSpPr>
        <p:spPr>
          <a:xfrm>
            <a:off x="6310104" y="2946473"/>
            <a:ext cx="761747" cy="369332"/>
          </a:xfrm>
          <a:prstGeom prst="rect">
            <a:avLst/>
          </a:prstGeom>
          <a:noFill/>
        </p:spPr>
        <p:txBody>
          <a:bodyPr wrap="none" rtlCol="0">
            <a:spAutoFit/>
          </a:bodyPr>
          <a:lstStyle/>
          <a:p>
            <a:pPr fontAlgn="auto">
              <a:spcBef>
                <a:spcPts val="0"/>
              </a:spcBef>
              <a:spcAft>
                <a:spcPts val="0"/>
              </a:spcAft>
            </a:pPr>
            <a:r>
              <a:rPr lang="en-US" sz="1800" b="1" dirty="0" err="1">
                <a:solidFill>
                  <a:prstClr val="black"/>
                </a:solidFill>
                <a:latin typeface="Arial" pitchFamily="34" charset="0"/>
                <a:ea typeface="+mn-ea"/>
                <a:cs typeface="Arial" pitchFamily="34" charset="0"/>
              </a:rPr>
              <a:t>tRNA</a:t>
            </a:r>
            <a:endParaRPr lang="en-US" sz="1800" b="1" dirty="0">
              <a:solidFill>
                <a:prstClr val="black"/>
              </a:solidFill>
              <a:latin typeface="Arial" pitchFamily="34" charset="0"/>
              <a:ea typeface="+mn-ea"/>
              <a:cs typeface="Arial" pitchFamily="34" charset="0"/>
            </a:endParaRPr>
          </a:p>
        </p:txBody>
      </p:sp>
      <p:sp>
        <p:nvSpPr>
          <p:cNvPr id="11" name="TextBox 10"/>
          <p:cNvSpPr txBox="1"/>
          <p:nvPr/>
        </p:nvSpPr>
        <p:spPr>
          <a:xfrm>
            <a:off x="5775016" y="4434258"/>
            <a:ext cx="1326004"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ea typeface="+mn-ea"/>
                <a:cs typeface="Arial" pitchFamily="34" charset="0"/>
              </a:rPr>
              <a:t>Anticodon</a:t>
            </a:r>
          </a:p>
        </p:txBody>
      </p:sp>
      <p:sp>
        <p:nvSpPr>
          <p:cNvPr id="12" name="TextBox 11"/>
          <p:cNvSpPr txBox="1"/>
          <p:nvPr/>
        </p:nvSpPr>
        <p:spPr>
          <a:xfrm>
            <a:off x="5858768" y="5720038"/>
            <a:ext cx="1967205" cy="646331"/>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ea typeface="+mn-ea"/>
                <a:cs typeface="Arial" pitchFamily="34" charset="0"/>
              </a:rPr>
              <a:t>Small </a:t>
            </a:r>
            <a:r>
              <a:rPr lang="en-US" sz="1800" b="1" dirty="0" smtClean="0">
                <a:solidFill>
                  <a:prstClr val="black"/>
                </a:solidFill>
                <a:latin typeface="Arial" pitchFamily="34" charset="0"/>
                <a:ea typeface="+mn-ea"/>
                <a:cs typeface="Arial" pitchFamily="34" charset="0"/>
              </a:rPr>
              <a:t>ribosomal</a:t>
            </a:r>
          </a:p>
          <a:p>
            <a:pPr fontAlgn="auto">
              <a:spcBef>
                <a:spcPts val="0"/>
              </a:spcBef>
              <a:spcAft>
                <a:spcPts val="0"/>
              </a:spcAft>
            </a:pPr>
            <a:r>
              <a:rPr lang="en-US" sz="1800" b="1" dirty="0" smtClean="0">
                <a:solidFill>
                  <a:prstClr val="black"/>
                </a:solidFill>
                <a:latin typeface="Arial" pitchFamily="34" charset="0"/>
                <a:ea typeface="+mn-ea"/>
                <a:cs typeface="Arial" pitchFamily="34" charset="0"/>
              </a:rPr>
              <a:t>subunit</a:t>
            </a:r>
            <a:endParaRPr lang="en-US" sz="1800" b="1" dirty="0">
              <a:solidFill>
                <a:prstClr val="black"/>
              </a:solidFill>
              <a:latin typeface="Arial" pitchFamily="34" charset="0"/>
              <a:ea typeface="+mn-ea"/>
              <a:cs typeface="Arial" pitchFamily="34" charset="0"/>
            </a:endParaRPr>
          </a:p>
        </p:txBody>
      </p:sp>
      <p:sp>
        <p:nvSpPr>
          <p:cNvPr id="13" name="TextBox 12"/>
          <p:cNvSpPr txBox="1"/>
          <p:nvPr/>
        </p:nvSpPr>
        <p:spPr>
          <a:xfrm>
            <a:off x="3724041" y="5814688"/>
            <a:ext cx="1043876"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ea typeface="+mn-ea"/>
                <a:cs typeface="Arial" pitchFamily="34" charset="0"/>
              </a:rPr>
              <a:t>Codons</a:t>
            </a:r>
          </a:p>
        </p:txBody>
      </p:sp>
      <p:sp>
        <p:nvSpPr>
          <p:cNvPr id="14" name="TextBox 13"/>
          <p:cNvSpPr txBox="1"/>
          <p:nvPr/>
        </p:nvSpPr>
        <p:spPr>
          <a:xfrm>
            <a:off x="750316" y="4133648"/>
            <a:ext cx="889987"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ea typeface="+mn-ea"/>
                <a:cs typeface="Arial" pitchFamily="34" charset="0"/>
              </a:rPr>
              <a:t>mRNA</a:t>
            </a:r>
          </a:p>
        </p:txBody>
      </p:sp>
      <p:sp>
        <p:nvSpPr>
          <p:cNvPr id="15" name="TextBox 14"/>
          <p:cNvSpPr txBox="1"/>
          <p:nvPr/>
        </p:nvSpPr>
        <p:spPr>
          <a:xfrm>
            <a:off x="1304841" y="2121826"/>
            <a:ext cx="1980029" cy="646331"/>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ea typeface="+mn-ea"/>
                <a:cs typeface="Arial" pitchFamily="34" charset="0"/>
              </a:rPr>
              <a:t>Large </a:t>
            </a:r>
            <a:r>
              <a:rPr lang="en-US" sz="1800" b="1" dirty="0" smtClean="0">
                <a:solidFill>
                  <a:prstClr val="black"/>
                </a:solidFill>
                <a:latin typeface="Arial" pitchFamily="34" charset="0"/>
                <a:ea typeface="+mn-ea"/>
                <a:cs typeface="Arial" pitchFamily="34" charset="0"/>
              </a:rPr>
              <a:t>ribosomal</a:t>
            </a:r>
          </a:p>
          <a:p>
            <a:pPr fontAlgn="auto">
              <a:spcBef>
                <a:spcPts val="0"/>
              </a:spcBef>
              <a:spcAft>
                <a:spcPts val="0"/>
              </a:spcAft>
            </a:pPr>
            <a:r>
              <a:rPr lang="en-US" sz="1800" b="1" dirty="0" smtClean="0">
                <a:solidFill>
                  <a:prstClr val="black"/>
                </a:solidFill>
                <a:latin typeface="Arial" pitchFamily="34" charset="0"/>
                <a:ea typeface="+mn-ea"/>
                <a:cs typeface="Arial" pitchFamily="34" charset="0"/>
              </a:rPr>
              <a:t>subunit</a:t>
            </a:r>
            <a:endParaRPr lang="en-US" sz="1800" b="1" dirty="0">
              <a:solidFill>
                <a:prstClr val="black"/>
              </a:solidFill>
              <a:latin typeface="Arial" pitchFamily="34" charset="0"/>
              <a:ea typeface="+mn-ea"/>
              <a:cs typeface="Arial" pitchFamily="34" charset="0"/>
            </a:endParaRPr>
          </a:p>
        </p:txBody>
      </p:sp>
      <p:sp>
        <p:nvSpPr>
          <p:cNvPr id="4" name="Freeform 3"/>
          <p:cNvSpPr/>
          <p:nvPr/>
        </p:nvSpPr>
        <p:spPr bwMode="auto">
          <a:xfrm>
            <a:off x="2590800" y="2755900"/>
            <a:ext cx="679450" cy="749300"/>
          </a:xfrm>
          <a:custGeom>
            <a:avLst/>
            <a:gdLst>
              <a:gd name="connsiteX0" fmla="*/ 0 w 679450"/>
              <a:gd name="connsiteY0" fmla="*/ 0 h 749300"/>
              <a:gd name="connsiteX1" fmla="*/ 679450 w 679450"/>
              <a:gd name="connsiteY1" fmla="*/ 749300 h 749300"/>
            </a:gdLst>
            <a:ahLst/>
            <a:cxnLst>
              <a:cxn ang="0">
                <a:pos x="connsiteX0" y="connsiteY0"/>
              </a:cxn>
              <a:cxn ang="0">
                <a:pos x="connsiteX1" y="connsiteY1"/>
              </a:cxn>
            </a:cxnLst>
            <a:rect l="l" t="t" r="r" b="b"/>
            <a:pathLst>
              <a:path w="679450" h="749300">
                <a:moveTo>
                  <a:pt x="0" y="0"/>
                </a:moveTo>
                <a:lnTo>
                  <a:pt x="679450" y="74930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5" name="Freeform 4"/>
          <p:cNvSpPr/>
          <p:nvPr/>
        </p:nvSpPr>
        <p:spPr bwMode="auto">
          <a:xfrm>
            <a:off x="3683000" y="596900"/>
            <a:ext cx="419100" cy="304800"/>
          </a:xfrm>
          <a:custGeom>
            <a:avLst/>
            <a:gdLst>
              <a:gd name="connsiteX0" fmla="*/ 419100 w 419100"/>
              <a:gd name="connsiteY0" fmla="*/ 0 h 304800"/>
              <a:gd name="connsiteX1" fmla="*/ 419100 w 419100"/>
              <a:gd name="connsiteY1" fmla="*/ 0 h 304800"/>
              <a:gd name="connsiteX2" fmla="*/ 0 w 419100"/>
              <a:gd name="connsiteY2" fmla="*/ 304800 h 304800"/>
            </a:gdLst>
            <a:ahLst/>
            <a:cxnLst>
              <a:cxn ang="0">
                <a:pos x="connsiteX0" y="connsiteY0"/>
              </a:cxn>
              <a:cxn ang="0">
                <a:pos x="connsiteX1" y="connsiteY1"/>
              </a:cxn>
              <a:cxn ang="0">
                <a:pos x="connsiteX2" y="connsiteY2"/>
              </a:cxn>
            </a:cxnLst>
            <a:rect l="l" t="t" r="r" b="b"/>
            <a:pathLst>
              <a:path w="419100" h="304800">
                <a:moveTo>
                  <a:pt x="419100" y="0"/>
                </a:moveTo>
                <a:lnTo>
                  <a:pt x="419100" y="0"/>
                </a:lnTo>
                <a:lnTo>
                  <a:pt x="0" y="30480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6" name="Freeform 5"/>
          <p:cNvSpPr/>
          <p:nvPr/>
        </p:nvSpPr>
        <p:spPr bwMode="auto">
          <a:xfrm>
            <a:off x="6127750" y="1765300"/>
            <a:ext cx="323850" cy="336550"/>
          </a:xfrm>
          <a:custGeom>
            <a:avLst/>
            <a:gdLst>
              <a:gd name="connsiteX0" fmla="*/ 323850 w 323850"/>
              <a:gd name="connsiteY0" fmla="*/ 0 h 336550"/>
              <a:gd name="connsiteX1" fmla="*/ 0 w 323850"/>
              <a:gd name="connsiteY1" fmla="*/ 336550 h 336550"/>
            </a:gdLst>
            <a:ahLst/>
            <a:cxnLst>
              <a:cxn ang="0">
                <a:pos x="connsiteX0" y="connsiteY0"/>
              </a:cxn>
              <a:cxn ang="0">
                <a:pos x="connsiteX1" y="connsiteY1"/>
              </a:cxn>
            </a:cxnLst>
            <a:rect l="l" t="t" r="r" b="b"/>
            <a:pathLst>
              <a:path w="323850" h="336550">
                <a:moveTo>
                  <a:pt x="323850" y="0"/>
                </a:moveTo>
                <a:lnTo>
                  <a:pt x="0" y="33655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16" name="Freeform 15"/>
          <p:cNvSpPr/>
          <p:nvPr/>
        </p:nvSpPr>
        <p:spPr bwMode="auto">
          <a:xfrm>
            <a:off x="5727700" y="3219450"/>
            <a:ext cx="609600" cy="63500"/>
          </a:xfrm>
          <a:custGeom>
            <a:avLst/>
            <a:gdLst>
              <a:gd name="connsiteX0" fmla="*/ 609600 w 609600"/>
              <a:gd name="connsiteY0" fmla="*/ 0 h 63500"/>
              <a:gd name="connsiteX1" fmla="*/ 0 w 609600"/>
              <a:gd name="connsiteY1" fmla="*/ 63500 h 63500"/>
            </a:gdLst>
            <a:ahLst/>
            <a:cxnLst>
              <a:cxn ang="0">
                <a:pos x="connsiteX0" y="connsiteY0"/>
              </a:cxn>
              <a:cxn ang="0">
                <a:pos x="connsiteX1" y="connsiteY1"/>
              </a:cxn>
            </a:cxnLst>
            <a:rect l="l" t="t" r="r" b="b"/>
            <a:pathLst>
              <a:path w="609600" h="63500">
                <a:moveTo>
                  <a:pt x="609600" y="0"/>
                </a:moveTo>
                <a:lnTo>
                  <a:pt x="0" y="6350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18" name="Freeform 17"/>
          <p:cNvSpPr/>
          <p:nvPr/>
        </p:nvSpPr>
        <p:spPr bwMode="auto">
          <a:xfrm>
            <a:off x="1828800" y="4489450"/>
            <a:ext cx="939800" cy="482600"/>
          </a:xfrm>
          <a:custGeom>
            <a:avLst/>
            <a:gdLst>
              <a:gd name="connsiteX0" fmla="*/ 0 w 939800"/>
              <a:gd name="connsiteY0" fmla="*/ 0 h 482600"/>
              <a:gd name="connsiteX1" fmla="*/ 939800 w 939800"/>
              <a:gd name="connsiteY1" fmla="*/ 482600 h 482600"/>
            </a:gdLst>
            <a:ahLst/>
            <a:cxnLst>
              <a:cxn ang="0">
                <a:pos x="connsiteX0" y="connsiteY0"/>
              </a:cxn>
              <a:cxn ang="0">
                <a:pos x="connsiteX1" y="connsiteY1"/>
              </a:cxn>
            </a:cxnLst>
            <a:rect l="l" t="t" r="r" b="b"/>
            <a:pathLst>
              <a:path w="939800" h="482600">
                <a:moveTo>
                  <a:pt x="0" y="0"/>
                </a:moveTo>
                <a:lnTo>
                  <a:pt x="939800" y="48260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19" name="Freeform 18"/>
          <p:cNvSpPr/>
          <p:nvPr/>
        </p:nvSpPr>
        <p:spPr bwMode="auto">
          <a:xfrm>
            <a:off x="5207000" y="5645150"/>
            <a:ext cx="647700" cy="298450"/>
          </a:xfrm>
          <a:custGeom>
            <a:avLst/>
            <a:gdLst>
              <a:gd name="connsiteX0" fmla="*/ 0 w 647700"/>
              <a:gd name="connsiteY0" fmla="*/ 0 h 298450"/>
              <a:gd name="connsiteX1" fmla="*/ 647700 w 647700"/>
              <a:gd name="connsiteY1" fmla="*/ 298450 h 298450"/>
            </a:gdLst>
            <a:ahLst/>
            <a:cxnLst>
              <a:cxn ang="0">
                <a:pos x="connsiteX0" y="connsiteY0"/>
              </a:cxn>
              <a:cxn ang="0">
                <a:pos x="connsiteX1" y="connsiteY1"/>
              </a:cxn>
            </a:cxnLst>
            <a:rect l="l" t="t" r="r" b="b"/>
            <a:pathLst>
              <a:path w="647700" h="298450">
                <a:moveTo>
                  <a:pt x="0" y="0"/>
                </a:moveTo>
                <a:lnTo>
                  <a:pt x="647700" y="298450"/>
                </a:lnTo>
              </a:path>
            </a:pathLst>
          </a:custGeom>
          <a:noFill/>
          <a:ln w="12700"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nvGrpSpPr>
          <p:cNvPr id="24" name="Group 23"/>
          <p:cNvGrpSpPr/>
          <p:nvPr/>
        </p:nvGrpSpPr>
        <p:grpSpPr>
          <a:xfrm>
            <a:off x="3752850" y="4730750"/>
            <a:ext cx="577850" cy="1098550"/>
            <a:chOff x="3752850" y="4730750"/>
            <a:chExt cx="577850" cy="1098550"/>
          </a:xfrm>
        </p:grpSpPr>
        <p:sp>
          <p:nvSpPr>
            <p:cNvPr id="22" name="Freeform 21"/>
            <p:cNvSpPr/>
            <p:nvPr/>
          </p:nvSpPr>
          <p:spPr bwMode="auto">
            <a:xfrm>
              <a:off x="3752850" y="4730750"/>
              <a:ext cx="577850" cy="323850"/>
            </a:xfrm>
            <a:custGeom>
              <a:avLst/>
              <a:gdLst>
                <a:gd name="connsiteX0" fmla="*/ 0 w 577850"/>
                <a:gd name="connsiteY0" fmla="*/ 12700 h 361950"/>
                <a:gd name="connsiteX1" fmla="*/ 0 w 577850"/>
                <a:gd name="connsiteY1" fmla="*/ 361950 h 361950"/>
                <a:gd name="connsiteX2" fmla="*/ 577850 w 577850"/>
                <a:gd name="connsiteY2" fmla="*/ 361950 h 361950"/>
                <a:gd name="connsiteX3" fmla="*/ 577850 w 577850"/>
                <a:gd name="connsiteY3" fmla="*/ 0 h 361950"/>
              </a:gdLst>
              <a:ahLst/>
              <a:cxnLst>
                <a:cxn ang="0">
                  <a:pos x="connsiteX0" y="connsiteY0"/>
                </a:cxn>
                <a:cxn ang="0">
                  <a:pos x="connsiteX1" y="connsiteY1"/>
                </a:cxn>
                <a:cxn ang="0">
                  <a:pos x="connsiteX2" y="connsiteY2"/>
                </a:cxn>
                <a:cxn ang="0">
                  <a:pos x="connsiteX3" y="connsiteY3"/>
                </a:cxn>
              </a:cxnLst>
              <a:rect l="l" t="t" r="r" b="b"/>
              <a:pathLst>
                <a:path w="577850" h="361950">
                  <a:moveTo>
                    <a:pt x="0" y="12700"/>
                  </a:moveTo>
                  <a:lnTo>
                    <a:pt x="0" y="361950"/>
                  </a:lnTo>
                  <a:lnTo>
                    <a:pt x="577850" y="361950"/>
                  </a:lnTo>
                  <a:lnTo>
                    <a:pt x="5778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23" name="Freeform 22"/>
            <p:cNvSpPr/>
            <p:nvPr/>
          </p:nvSpPr>
          <p:spPr bwMode="auto">
            <a:xfrm>
              <a:off x="4038600" y="5054600"/>
              <a:ext cx="0" cy="774700"/>
            </a:xfrm>
            <a:custGeom>
              <a:avLst/>
              <a:gdLst>
                <a:gd name="connsiteX0" fmla="*/ 0 w 0"/>
                <a:gd name="connsiteY0" fmla="*/ 0 h 774700"/>
                <a:gd name="connsiteX1" fmla="*/ 0 w 0"/>
                <a:gd name="connsiteY1" fmla="*/ 774700 h 774700"/>
              </a:gdLst>
              <a:ahLst/>
              <a:cxnLst>
                <a:cxn ang="0">
                  <a:pos x="connsiteX0" y="connsiteY0"/>
                </a:cxn>
                <a:cxn ang="0">
                  <a:pos x="connsiteX1" y="connsiteY1"/>
                </a:cxn>
              </a:cxnLst>
              <a:rect l="l" t="t" r="r" b="b"/>
              <a:pathLst>
                <a:path h="774700">
                  <a:moveTo>
                    <a:pt x="0" y="0"/>
                  </a:moveTo>
                  <a:lnTo>
                    <a:pt x="0" y="7747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grpSp>
        <p:nvGrpSpPr>
          <p:cNvPr id="26" name="Group 25"/>
          <p:cNvGrpSpPr/>
          <p:nvPr/>
        </p:nvGrpSpPr>
        <p:grpSpPr>
          <a:xfrm>
            <a:off x="4362450" y="4724400"/>
            <a:ext cx="577850" cy="1098550"/>
            <a:chOff x="3752850" y="4730750"/>
            <a:chExt cx="577850" cy="1098550"/>
          </a:xfrm>
        </p:grpSpPr>
        <p:sp>
          <p:nvSpPr>
            <p:cNvPr id="27" name="Freeform 26"/>
            <p:cNvSpPr/>
            <p:nvPr/>
          </p:nvSpPr>
          <p:spPr bwMode="auto">
            <a:xfrm>
              <a:off x="3752850" y="4730750"/>
              <a:ext cx="577850" cy="323850"/>
            </a:xfrm>
            <a:custGeom>
              <a:avLst/>
              <a:gdLst>
                <a:gd name="connsiteX0" fmla="*/ 0 w 577850"/>
                <a:gd name="connsiteY0" fmla="*/ 12700 h 361950"/>
                <a:gd name="connsiteX1" fmla="*/ 0 w 577850"/>
                <a:gd name="connsiteY1" fmla="*/ 361950 h 361950"/>
                <a:gd name="connsiteX2" fmla="*/ 577850 w 577850"/>
                <a:gd name="connsiteY2" fmla="*/ 361950 h 361950"/>
                <a:gd name="connsiteX3" fmla="*/ 577850 w 577850"/>
                <a:gd name="connsiteY3" fmla="*/ 0 h 361950"/>
              </a:gdLst>
              <a:ahLst/>
              <a:cxnLst>
                <a:cxn ang="0">
                  <a:pos x="connsiteX0" y="connsiteY0"/>
                </a:cxn>
                <a:cxn ang="0">
                  <a:pos x="connsiteX1" y="connsiteY1"/>
                </a:cxn>
                <a:cxn ang="0">
                  <a:pos x="connsiteX2" y="connsiteY2"/>
                </a:cxn>
                <a:cxn ang="0">
                  <a:pos x="connsiteX3" y="connsiteY3"/>
                </a:cxn>
              </a:cxnLst>
              <a:rect l="l" t="t" r="r" b="b"/>
              <a:pathLst>
                <a:path w="577850" h="361950">
                  <a:moveTo>
                    <a:pt x="0" y="12700"/>
                  </a:moveTo>
                  <a:lnTo>
                    <a:pt x="0" y="361950"/>
                  </a:lnTo>
                  <a:lnTo>
                    <a:pt x="577850" y="361950"/>
                  </a:lnTo>
                  <a:lnTo>
                    <a:pt x="5778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28" name="Freeform 27"/>
            <p:cNvSpPr/>
            <p:nvPr/>
          </p:nvSpPr>
          <p:spPr bwMode="auto">
            <a:xfrm>
              <a:off x="4038600" y="5054600"/>
              <a:ext cx="0" cy="774700"/>
            </a:xfrm>
            <a:custGeom>
              <a:avLst/>
              <a:gdLst>
                <a:gd name="connsiteX0" fmla="*/ 0 w 0"/>
                <a:gd name="connsiteY0" fmla="*/ 0 h 774700"/>
                <a:gd name="connsiteX1" fmla="*/ 0 w 0"/>
                <a:gd name="connsiteY1" fmla="*/ 774700 h 774700"/>
              </a:gdLst>
              <a:ahLst/>
              <a:cxnLst>
                <a:cxn ang="0">
                  <a:pos x="connsiteX0" y="connsiteY0"/>
                </a:cxn>
                <a:cxn ang="0">
                  <a:pos x="connsiteX1" y="connsiteY1"/>
                </a:cxn>
              </a:cxnLst>
              <a:rect l="l" t="t" r="r" b="b"/>
              <a:pathLst>
                <a:path h="774700">
                  <a:moveTo>
                    <a:pt x="0" y="0"/>
                  </a:moveTo>
                  <a:lnTo>
                    <a:pt x="0" y="7747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grpSp>
        <p:nvGrpSpPr>
          <p:cNvPr id="9218" name="Group 9217"/>
          <p:cNvGrpSpPr/>
          <p:nvPr/>
        </p:nvGrpSpPr>
        <p:grpSpPr>
          <a:xfrm>
            <a:off x="4635500" y="3622675"/>
            <a:ext cx="1171575" cy="1035050"/>
            <a:chOff x="4635500" y="3622675"/>
            <a:chExt cx="1171575" cy="1035050"/>
          </a:xfrm>
        </p:grpSpPr>
        <p:sp>
          <p:nvSpPr>
            <p:cNvPr id="29" name="Freeform 28"/>
            <p:cNvSpPr/>
            <p:nvPr/>
          </p:nvSpPr>
          <p:spPr bwMode="auto">
            <a:xfrm>
              <a:off x="4816475" y="4041775"/>
              <a:ext cx="990600" cy="615950"/>
            </a:xfrm>
            <a:custGeom>
              <a:avLst/>
              <a:gdLst>
                <a:gd name="connsiteX0" fmla="*/ 50800 w 990600"/>
                <a:gd name="connsiteY0" fmla="*/ 0 h 615950"/>
                <a:gd name="connsiteX1" fmla="*/ 0 w 990600"/>
                <a:gd name="connsiteY1" fmla="*/ 88900 h 615950"/>
                <a:gd name="connsiteX2" fmla="*/ 990600 w 990600"/>
                <a:gd name="connsiteY2" fmla="*/ 615950 h 615950"/>
              </a:gdLst>
              <a:ahLst/>
              <a:cxnLst>
                <a:cxn ang="0">
                  <a:pos x="connsiteX0" y="connsiteY0"/>
                </a:cxn>
                <a:cxn ang="0">
                  <a:pos x="connsiteX1" y="connsiteY1"/>
                </a:cxn>
                <a:cxn ang="0">
                  <a:pos x="connsiteX2" y="connsiteY2"/>
                </a:cxn>
              </a:cxnLst>
              <a:rect l="l" t="t" r="r" b="b"/>
              <a:pathLst>
                <a:path w="990600" h="615950">
                  <a:moveTo>
                    <a:pt x="50800" y="0"/>
                  </a:moveTo>
                  <a:lnTo>
                    <a:pt x="0" y="88900"/>
                  </a:lnTo>
                  <a:lnTo>
                    <a:pt x="990600" y="6159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9216" name="Freeform 9215"/>
            <p:cNvSpPr/>
            <p:nvPr/>
          </p:nvSpPr>
          <p:spPr bwMode="auto">
            <a:xfrm>
              <a:off x="4635500" y="3622675"/>
              <a:ext cx="666750" cy="555625"/>
            </a:xfrm>
            <a:custGeom>
              <a:avLst/>
              <a:gdLst>
                <a:gd name="connsiteX0" fmla="*/ 174625 w 666750"/>
                <a:gd name="connsiteY0" fmla="*/ 0 h 555625"/>
                <a:gd name="connsiteX1" fmla="*/ 0 w 666750"/>
                <a:gd name="connsiteY1" fmla="*/ 279400 h 555625"/>
                <a:gd name="connsiteX2" fmla="*/ 488950 w 666750"/>
                <a:gd name="connsiteY2" fmla="*/ 555625 h 555625"/>
                <a:gd name="connsiteX3" fmla="*/ 666750 w 666750"/>
                <a:gd name="connsiteY3" fmla="*/ 279400 h 555625"/>
              </a:gdLst>
              <a:ahLst/>
              <a:cxnLst>
                <a:cxn ang="0">
                  <a:pos x="connsiteX0" y="connsiteY0"/>
                </a:cxn>
                <a:cxn ang="0">
                  <a:pos x="connsiteX1" y="connsiteY1"/>
                </a:cxn>
                <a:cxn ang="0">
                  <a:pos x="connsiteX2" y="connsiteY2"/>
                </a:cxn>
                <a:cxn ang="0">
                  <a:pos x="connsiteX3" y="connsiteY3"/>
                </a:cxn>
              </a:cxnLst>
              <a:rect l="l" t="t" r="r" b="b"/>
              <a:pathLst>
                <a:path w="666750" h="555625">
                  <a:moveTo>
                    <a:pt x="174625" y="0"/>
                  </a:moveTo>
                  <a:lnTo>
                    <a:pt x="0" y="279400"/>
                  </a:lnTo>
                  <a:lnTo>
                    <a:pt x="488950" y="555625"/>
                  </a:lnTo>
                  <a:lnTo>
                    <a:pt x="666750" y="2794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spTree>
    <p:extLst>
      <p:ext uri="{BB962C8B-B14F-4D97-AF65-F5344CB8AC3E}">
        <p14:creationId xmlns:p14="http://schemas.microsoft.com/office/powerpoint/2010/main" val="3324196137"/>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smtClean="0"/>
              <a:t>Termination</a:t>
            </a:r>
            <a:endParaRPr lang="en-US" dirty="0" smtClean="0"/>
          </a:p>
        </p:txBody>
      </p:sp>
      <p:sp>
        <p:nvSpPr>
          <p:cNvPr id="178179" name="Rectangle 3"/>
          <p:cNvSpPr>
            <a:spLocks noGrp="1" noChangeArrowheads="1"/>
          </p:cNvSpPr>
          <p:nvPr>
            <p:ph idx="1"/>
          </p:nvPr>
        </p:nvSpPr>
        <p:spPr/>
        <p:txBody>
          <a:bodyPr/>
          <a:lstStyle/>
          <a:p>
            <a:r>
              <a:rPr lang="en-US" dirty="0" smtClean="0"/>
              <a:t>Elongation continues until</a:t>
            </a:r>
          </a:p>
          <a:p>
            <a:pPr lvl="1"/>
            <a:r>
              <a:rPr lang="en-US" dirty="0" smtClean="0"/>
              <a:t>a </a:t>
            </a:r>
            <a:r>
              <a:rPr lang="en-US" b="1" dirty="0" smtClean="0"/>
              <a:t>stop codon </a:t>
            </a:r>
            <a:r>
              <a:rPr lang="en-US" dirty="0" smtClean="0"/>
              <a:t>reaches the ribosome’s A site,</a:t>
            </a:r>
          </a:p>
          <a:p>
            <a:pPr lvl="1"/>
            <a:r>
              <a:rPr lang="en-US" dirty="0" smtClean="0"/>
              <a:t>the completed polypeptide is freed, and</a:t>
            </a:r>
          </a:p>
          <a:p>
            <a:pPr lvl="1"/>
            <a:r>
              <a:rPr lang="en-US" dirty="0" smtClean="0"/>
              <a:t>the ribosome splits back into its subunits.</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2279370105"/>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smtClean="0"/>
              <a:t>Review: DNA</a:t>
            </a:r>
            <a:r>
              <a:rPr lang="en-US" smtClean="0">
                <a:sym typeface="Symbol" pitchFamily="-108" charset="2"/>
              </a:rPr>
              <a:t></a:t>
            </a:r>
            <a:r>
              <a:rPr lang="en-US" smtClean="0"/>
              <a:t> RNA</a:t>
            </a:r>
            <a:r>
              <a:rPr lang="en-US" smtClean="0">
                <a:sym typeface="Symbol" pitchFamily="-108" charset="2"/>
              </a:rPr>
              <a:t></a:t>
            </a:r>
            <a:r>
              <a:rPr lang="en-US" smtClean="0"/>
              <a:t> Protein</a:t>
            </a:r>
            <a:endParaRPr lang="en-US" dirty="0" smtClean="0"/>
          </a:p>
        </p:txBody>
      </p:sp>
      <p:sp>
        <p:nvSpPr>
          <p:cNvPr id="180227" name="Rectangle 3"/>
          <p:cNvSpPr>
            <a:spLocks noGrp="1" noChangeArrowheads="1"/>
          </p:cNvSpPr>
          <p:nvPr>
            <p:ph idx="1"/>
          </p:nvPr>
        </p:nvSpPr>
        <p:spPr>
          <a:xfrm>
            <a:off x="457200" y="1295400"/>
            <a:ext cx="8229600" cy="5257800"/>
          </a:xfrm>
        </p:spPr>
        <p:txBody>
          <a:bodyPr>
            <a:normAutofit fontScale="92500" lnSpcReduction="20000"/>
          </a:bodyPr>
          <a:lstStyle/>
          <a:p>
            <a:r>
              <a:rPr lang="en-US" dirty="0" smtClean="0"/>
              <a:t>The flow of genetic information in the cell moves from DNA to RNA to protein. </a:t>
            </a:r>
          </a:p>
          <a:p>
            <a:endParaRPr lang="en-US" dirty="0" smtClean="0"/>
          </a:p>
          <a:p>
            <a:r>
              <a:rPr lang="en-US" dirty="0" smtClean="0"/>
              <a:t>In eukaryotic cells, transcription (DNA </a:t>
            </a:r>
            <a:r>
              <a:rPr lang="en-US" dirty="0" smtClean="0">
                <a:sym typeface="Symbol"/>
              </a:rPr>
              <a:t></a:t>
            </a:r>
            <a:r>
              <a:rPr lang="en-US" dirty="0" smtClean="0"/>
              <a:t> RNA) occurs in the nucleus, and the RNA is processed before it enters the cytoplasm. </a:t>
            </a:r>
          </a:p>
          <a:p>
            <a:endParaRPr lang="en-US" dirty="0" smtClean="0"/>
          </a:p>
          <a:p>
            <a:pPr lvl="1"/>
            <a:r>
              <a:rPr lang="en-US" dirty="0" smtClean="0"/>
              <a:t>Translation (RNA </a:t>
            </a:r>
            <a:r>
              <a:rPr lang="en-US" dirty="0" smtClean="0">
                <a:sym typeface="Symbol"/>
              </a:rPr>
              <a:t></a:t>
            </a:r>
            <a:r>
              <a:rPr lang="en-US" dirty="0" smtClean="0"/>
              <a:t> protein) is rapid. A single ribosome can make an average-sized polypeptide in less than a minute. </a:t>
            </a:r>
          </a:p>
          <a:p>
            <a:pPr lvl="1"/>
            <a:endParaRPr lang="en-US" dirty="0" smtClean="0"/>
          </a:p>
          <a:p>
            <a:pPr lvl="1"/>
            <a:r>
              <a:rPr lang="en-US" dirty="0" smtClean="0"/>
              <a:t>As it is made, a polypeptide coils and folds, assuming its final three-dimensional shape. </a:t>
            </a:r>
          </a:p>
        </p:txBody>
      </p:sp>
    </p:spTree>
    <p:extLst>
      <p:ext uri="{BB962C8B-B14F-4D97-AF65-F5344CB8AC3E}">
        <p14:creationId xmlns:p14="http://schemas.microsoft.com/office/powerpoint/2010/main" val="4207055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2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2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Nucleotide structure</a:t>
            </a:r>
            <a:endParaRPr lang="en-US" dirty="0"/>
          </a:p>
        </p:txBody>
      </p:sp>
      <p:sp>
        <p:nvSpPr>
          <p:cNvPr id="3" name="Content Placeholder 2"/>
          <p:cNvSpPr>
            <a:spLocks noGrp="1"/>
          </p:cNvSpPr>
          <p:nvPr>
            <p:ph idx="1"/>
          </p:nvPr>
        </p:nvSpPr>
        <p:spPr>
          <a:xfrm>
            <a:off x="457200" y="1143001"/>
            <a:ext cx="8229600" cy="685800"/>
          </a:xfrm>
        </p:spPr>
        <p:txBody>
          <a:bodyPr/>
          <a:lstStyle/>
          <a:p>
            <a:pPr marL="0" indent="0">
              <a:buNone/>
            </a:pPr>
            <a:r>
              <a:rPr lang="en-US" dirty="0" smtClean="0"/>
              <a:t>Both DNA and RNA are made of nucleotides</a:t>
            </a:r>
            <a:endParaRPr lang="en-US" dirty="0"/>
          </a:p>
        </p:txBody>
      </p:sp>
      <p:pic>
        <p:nvPicPr>
          <p:cNvPr id="4" name="Picture 3" descr="Screenshot 2018-10-09 09.22.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905000"/>
            <a:ext cx="6477000" cy="4637470"/>
          </a:xfrm>
          <a:prstGeom prst="rect">
            <a:avLst/>
          </a:prstGeom>
        </p:spPr>
      </p:pic>
    </p:spTree>
    <p:extLst>
      <p:ext uri="{BB962C8B-B14F-4D97-AF65-F5344CB8AC3E}">
        <p14:creationId xmlns:p14="http://schemas.microsoft.com/office/powerpoint/2010/main" val="411206709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07848"/>
            <a:ext cx="8546592" cy="6242304"/>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10.19-s1</a:t>
            </a:r>
            <a:endParaRPr lang="en-US" sz="1200" dirty="0">
              <a:latin typeface="Arial" charset="0"/>
            </a:endParaRPr>
          </a:p>
        </p:txBody>
      </p:sp>
      <p:sp>
        <p:nvSpPr>
          <p:cNvPr id="7" name="TextBox 6"/>
          <p:cNvSpPr txBox="1"/>
          <p:nvPr/>
        </p:nvSpPr>
        <p:spPr>
          <a:xfrm>
            <a:off x="933334" y="442551"/>
            <a:ext cx="1462003"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Transcription</a:t>
            </a:r>
            <a:endParaRPr lang="en-US" sz="1800" b="1" dirty="0">
              <a:solidFill>
                <a:srgbClr val="000000"/>
              </a:solidFill>
              <a:latin typeface="Arial"/>
              <a:ea typeface="+mn-ea"/>
              <a:cs typeface="+mn-cs"/>
            </a:endParaRPr>
          </a:p>
        </p:txBody>
      </p:sp>
      <p:sp>
        <p:nvSpPr>
          <p:cNvPr id="8" name="TextBox 3"/>
          <p:cNvSpPr txBox="1">
            <a:spLocks noChangeArrowheads="1"/>
          </p:cNvSpPr>
          <p:nvPr/>
        </p:nvSpPr>
        <p:spPr bwMode="auto">
          <a:xfrm>
            <a:off x="3091655" y="346734"/>
            <a:ext cx="1428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RNA polymerase</a:t>
            </a:r>
          </a:p>
        </p:txBody>
      </p:sp>
      <p:sp>
        <p:nvSpPr>
          <p:cNvPr id="11" name="TextBox 4"/>
          <p:cNvSpPr txBox="1">
            <a:spLocks noChangeArrowheads="1"/>
          </p:cNvSpPr>
          <p:nvPr/>
        </p:nvSpPr>
        <p:spPr bwMode="auto">
          <a:xfrm>
            <a:off x="5335586" y="364197"/>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Nucleus</a:t>
            </a:r>
          </a:p>
        </p:txBody>
      </p:sp>
      <p:sp>
        <p:nvSpPr>
          <p:cNvPr id="12" name="TextBox 5"/>
          <p:cNvSpPr txBox="1">
            <a:spLocks noChangeArrowheads="1"/>
          </p:cNvSpPr>
          <p:nvPr/>
        </p:nvSpPr>
        <p:spPr bwMode="auto">
          <a:xfrm>
            <a:off x="479424" y="140956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13" name="TextBox 6"/>
          <p:cNvSpPr txBox="1">
            <a:spLocks noChangeArrowheads="1"/>
          </p:cNvSpPr>
          <p:nvPr/>
        </p:nvSpPr>
        <p:spPr bwMode="auto">
          <a:xfrm>
            <a:off x="963611" y="1939791"/>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Intron</a:t>
            </a:r>
          </a:p>
        </p:txBody>
      </p:sp>
      <p:sp>
        <p:nvSpPr>
          <p:cNvPr id="14" name="TextBox 7"/>
          <p:cNvSpPr txBox="1">
            <a:spLocks noChangeArrowheads="1"/>
          </p:cNvSpPr>
          <p:nvPr/>
        </p:nvSpPr>
        <p:spPr bwMode="auto">
          <a:xfrm>
            <a:off x="4557711" y="1351622"/>
            <a:ext cx="3895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DNA</a:t>
            </a:r>
          </a:p>
        </p:txBody>
      </p:sp>
      <p:sp>
        <p:nvSpPr>
          <p:cNvPr id="4" name="Freeform 3"/>
          <p:cNvSpPr/>
          <p:nvPr/>
        </p:nvSpPr>
        <p:spPr bwMode="auto">
          <a:xfrm flipH="1">
            <a:off x="4417217" y="1185862"/>
            <a:ext cx="130967" cy="1857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15" name="Freeform 14"/>
          <p:cNvSpPr/>
          <p:nvPr/>
        </p:nvSpPr>
        <p:spPr bwMode="auto">
          <a:xfrm flipH="1" flipV="1">
            <a:off x="3486147" y="562178"/>
            <a:ext cx="190502" cy="22601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16" name="Freeform 15"/>
          <p:cNvSpPr/>
          <p:nvPr/>
        </p:nvSpPr>
        <p:spPr bwMode="auto">
          <a:xfrm>
            <a:off x="1502569" y="1866899"/>
            <a:ext cx="176202" cy="14287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17" name="Freeform 16"/>
          <p:cNvSpPr/>
          <p:nvPr/>
        </p:nvSpPr>
        <p:spPr bwMode="auto">
          <a:xfrm flipV="1">
            <a:off x="963610" y="1622629"/>
            <a:ext cx="167483" cy="12520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19" name="Oval 18"/>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latin typeface="Times" pitchFamily="84" charset="0"/>
              <a:ea typeface="+mn-ea"/>
              <a:cs typeface="+mn-cs"/>
            </a:endParaRPr>
          </a:p>
        </p:txBody>
      </p:sp>
      <p:sp>
        <p:nvSpPr>
          <p:cNvPr id="20" name="TextBox 19"/>
          <p:cNvSpPr txBox="1"/>
          <p:nvPr/>
        </p:nvSpPr>
        <p:spPr>
          <a:xfrm>
            <a:off x="609600" y="451644"/>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1</a:t>
            </a:r>
            <a:endParaRPr lang="en-US" sz="1850" b="1" dirty="0">
              <a:solidFill>
                <a:prstClr val="white"/>
              </a:solidFill>
              <a:latin typeface="Arial" pitchFamily="34" charset="0"/>
              <a:ea typeface="+mn-ea"/>
              <a:cs typeface="Arial" pitchFamily="34" charset="0"/>
            </a:endParaRPr>
          </a:p>
        </p:txBody>
      </p:sp>
    </p:spTree>
    <p:extLst>
      <p:ext uri="{BB962C8B-B14F-4D97-AF65-F5344CB8AC3E}">
        <p14:creationId xmlns:p14="http://schemas.microsoft.com/office/powerpoint/2010/main" val="621075070"/>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07848"/>
            <a:ext cx="8546592" cy="6242304"/>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10.19-s2</a:t>
            </a:r>
            <a:endParaRPr lang="en-US" sz="1200" dirty="0">
              <a:latin typeface="Arial" charset="0"/>
            </a:endParaRPr>
          </a:p>
        </p:txBody>
      </p:sp>
      <p:sp>
        <p:nvSpPr>
          <p:cNvPr id="7" name="TextBox 6"/>
          <p:cNvSpPr txBox="1"/>
          <p:nvPr/>
        </p:nvSpPr>
        <p:spPr>
          <a:xfrm>
            <a:off x="933334" y="442551"/>
            <a:ext cx="1462003"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Transcription</a:t>
            </a:r>
            <a:endParaRPr lang="en-US" sz="1800" b="1" dirty="0">
              <a:solidFill>
                <a:srgbClr val="000000"/>
              </a:solidFill>
              <a:latin typeface="Arial"/>
              <a:ea typeface="+mn-ea"/>
              <a:cs typeface="+mn-cs"/>
            </a:endParaRPr>
          </a:p>
        </p:txBody>
      </p:sp>
      <p:sp>
        <p:nvSpPr>
          <p:cNvPr id="8" name="TextBox 3"/>
          <p:cNvSpPr txBox="1">
            <a:spLocks noChangeArrowheads="1"/>
          </p:cNvSpPr>
          <p:nvPr/>
        </p:nvSpPr>
        <p:spPr bwMode="auto">
          <a:xfrm>
            <a:off x="3091655" y="346734"/>
            <a:ext cx="1428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RNA polymerase</a:t>
            </a:r>
          </a:p>
        </p:txBody>
      </p:sp>
      <p:sp>
        <p:nvSpPr>
          <p:cNvPr id="11" name="TextBox 4"/>
          <p:cNvSpPr txBox="1">
            <a:spLocks noChangeArrowheads="1"/>
          </p:cNvSpPr>
          <p:nvPr/>
        </p:nvSpPr>
        <p:spPr bwMode="auto">
          <a:xfrm>
            <a:off x="5335586" y="364197"/>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Nucleus</a:t>
            </a:r>
          </a:p>
        </p:txBody>
      </p:sp>
      <p:sp>
        <p:nvSpPr>
          <p:cNvPr id="12" name="TextBox 5"/>
          <p:cNvSpPr txBox="1">
            <a:spLocks noChangeArrowheads="1"/>
          </p:cNvSpPr>
          <p:nvPr/>
        </p:nvSpPr>
        <p:spPr bwMode="auto">
          <a:xfrm>
            <a:off x="479424" y="140956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13" name="TextBox 6"/>
          <p:cNvSpPr txBox="1">
            <a:spLocks noChangeArrowheads="1"/>
          </p:cNvSpPr>
          <p:nvPr/>
        </p:nvSpPr>
        <p:spPr bwMode="auto">
          <a:xfrm>
            <a:off x="963611" y="1939791"/>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Intron</a:t>
            </a:r>
          </a:p>
        </p:txBody>
      </p:sp>
      <p:sp>
        <p:nvSpPr>
          <p:cNvPr id="14" name="TextBox 7"/>
          <p:cNvSpPr txBox="1">
            <a:spLocks noChangeArrowheads="1"/>
          </p:cNvSpPr>
          <p:nvPr/>
        </p:nvSpPr>
        <p:spPr bwMode="auto">
          <a:xfrm>
            <a:off x="4557711" y="1351622"/>
            <a:ext cx="3895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DNA</a:t>
            </a:r>
          </a:p>
        </p:txBody>
      </p:sp>
      <p:sp>
        <p:nvSpPr>
          <p:cNvPr id="15" name="TextBox 14"/>
          <p:cNvSpPr txBox="1"/>
          <p:nvPr/>
        </p:nvSpPr>
        <p:spPr>
          <a:xfrm>
            <a:off x="2255413" y="2238399"/>
            <a:ext cx="1786771"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RNA </a:t>
            </a:r>
            <a:r>
              <a:rPr lang="en-US" sz="1800" b="1" dirty="0">
                <a:solidFill>
                  <a:srgbClr val="000000"/>
                </a:solidFill>
                <a:latin typeface="Arial"/>
                <a:ea typeface="+mn-ea"/>
                <a:cs typeface="+mn-cs"/>
              </a:rPr>
              <a:t>processing</a:t>
            </a:r>
          </a:p>
        </p:txBody>
      </p:sp>
      <p:sp>
        <p:nvSpPr>
          <p:cNvPr id="16" name="TextBox 9"/>
          <p:cNvSpPr txBox="1">
            <a:spLocks noChangeArrowheads="1"/>
          </p:cNvSpPr>
          <p:nvPr/>
        </p:nvSpPr>
        <p:spPr bwMode="auto">
          <a:xfrm>
            <a:off x="3409742" y="2712588"/>
            <a:ext cx="3382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Cap</a:t>
            </a:r>
          </a:p>
        </p:txBody>
      </p:sp>
      <p:sp>
        <p:nvSpPr>
          <p:cNvPr id="17" name="TextBox 10"/>
          <p:cNvSpPr txBox="1">
            <a:spLocks noChangeArrowheads="1"/>
          </p:cNvSpPr>
          <p:nvPr/>
        </p:nvSpPr>
        <p:spPr bwMode="auto">
          <a:xfrm>
            <a:off x="484774" y="2967382"/>
            <a:ext cx="2944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Tail</a:t>
            </a:r>
          </a:p>
        </p:txBody>
      </p:sp>
      <p:sp>
        <p:nvSpPr>
          <p:cNvPr id="18" name="TextBox 11"/>
          <p:cNvSpPr txBox="1">
            <a:spLocks noChangeArrowheads="1"/>
          </p:cNvSpPr>
          <p:nvPr/>
        </p:nvSpPr>
        <p:spPr bwMode="auto">
          <a:xfrm>
            <a:off x="1607930" y="3254720"/>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Intron</a:t>
            </a:r>
          </a:p>
        </p:txBody>
      </p:sp>
      <p:sp>
        <p:nvSpPr>
          <p:cNvPr id="19" name="TextBox 12"/>
          <p:cNvSpPr txBox="1">
            <a:spLocks noChangeArrowheads="1"/>
          </p:cNvSpPr>
          <p:nvPr/>
        </p:nvSpPr>
        <p:spPr bwMode="auto">
          <a:xfrm>
            <a:off x="2366755" y="324122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20" name="Freeform 19"/>
          <p:cNvSpPr/>
          <p:nvPr/>
        </p:nvSpPr>
        <p:spPr bwMode="auto">
          <a:xfrm flipH="1">
            <a:off x="4417217" y="1185862"/>
            <a:ext cx="130967" cy="1857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1" name="Freeform 20"/>
          <p:cNvSpPr/>
          <p:nvPr/>
        </p:nvSpPr>
        <p:spPr bwMode="auto">
          <a:xfrm flipH="1" flipV="1">
            <a:off x="3486147" y="562178"/>
            <a:ext cx="190502" cy="22601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2" name="Freeform 21"/>
          <p:cNvSpPr/>
          <p:nvPr/>
        </p:nvSpPr>
        <p:spPr bwMode="auto">
          <a:xfrm>
            <a:off x="1502569" y="1866899"/>
            <a:ext cx="176202" cy="14287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3" name="Freeform 22"/>
          <p:cNvSpPr/>
          <p:nvPr/>
        </p:nvSpPr>
        <p:spPr bwMode="auto">
          <a:xfrm flipV="1">
            <a:off x="963610" y="1622629"/>
            <a:ext cx="167483" cy="12520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4" name="Freeform 23"/>
          <p:cNvSpPr/>
          <p:nvPr/>
        </p:nvSpPr>
        <p:spPr bwMode="auto">
          <a:xfrm flipH="1" flipV="1">
            <a:off x="3148797" y="2867023"/>
            <a:ext cx="232578" cy="6100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5" name="Freeform 24"/>
          <p:cNvSpPr/>
          <p:nvPr/>
        </p:nvSpPr>
        <p:spPr bwMode="auto">
          <a:xfrm flipH="1">
            <a:off x="2338388" y="3107530"/>
            <a:ext cx="111918" cy="164307"/>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6" name="Freeform 25"/>
          <p:cNvSpPr/>
          <p:nvPr/>
        </p:nvSpPr>
        <p:spPr bwMode="auto">
          <a:xfrm flipH="1">
            <a:off x="1384299" y="3292474"/>
            <a:ext cx="180975" cy="66793"/>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7" name="Freeform 26"/>
          <p:cNvSpPr/>
          <p:nvPr/>
        </p:nvSpPr>
        <p:spPr bwMode="auto">
          <a:xfrm>
            <a:off x="660399" y="2749551"/>
            <a:ext cx="89695" cy="214656"/>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9" name="Oval 28"/>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latin typeface="Times" pitchFamily="84" charset="0"/>
              <a:ea typeface="+mn-ea"/>
              <a:cs typeface="+mn-cs"/>
            </a:endParaRPr>
          </a:p>
        </p:txBody>
      </p:sp>
      <p:grpSp>
        <p:nvGrpSpPr>
          <p:cNvPr id="31" name="Group 30"/>
          <p:cNvGrpSpPr/>
          <p:nvPr/>
        </p:nvGrpSpPr>
        <p:grpSpPr>
          <a:xfrm>
            <a:off x="1880256" y="2238600"/>
            <a:ext cx="308800" cy="301752"/>
            <a:chOff x="545232" y="440522"/>
            <a:chExt cx="308800" cy="301752"/>
          </a:xfrm>
        </p:grpSpPr>
        <p:sp>
          <p:nvSpPr>
            <p:cNvPr id="32" name="Oval 31"/>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latin typeface="Times" pitchFamily="84" charset="0"/>
                <a:ea typeface="+mn-ea"/>
                <a:cs typeface="+mn-cs"/>
              </a:endParaRPr>
            </a:p>
          </p:txBody>
        </p:sp>
        <p:sp>
          <p:nvSpPr>
            <p:cNvPr id="33" name="TextBox 32"/>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2</a:t>
              </a:r>
              <a:endParaRPr lang="en-US" sz="1850" b="1" dirty="0">
                <a:solidFill>
                  <a:prstClr val="white"/>
                </a:solidFill>
                <a:latin typeface="Arial" pitchFamily="34" charset="0"/>
                <a:ea typeface="+mn-ea"/>
                <a:cs typeface="Arial" pitchFamily="34" charset="0"/>
              </a:endParaRPr>
            </a:p>
          </p:txBody>
        </p:sp>
      </p:grpSp>
      <p:sp>
        <p:nvSpPr>
          <p:cNvPr id="36" name="TextBox 35"/>
          <p:cNvSpPr txBox="1"/>
          <p:nvPr/>
        </p:nvSpPr>
        <p:spPr>
          <a:xfrm>
            <a:off x="609600" y="451644"/>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1</a:t>
            </a:r>
            <a:endParaRPr lang="en-US" sz="1850" b="1" dirty="0">
              <a:solidFill>
                <a:prstClr val="white"/>
              </a:solidFill>
              <a:latin typeface="Arial" pitchFamily="34" charset="0"/>
              <a:ea typeface="+mn-ea"/>
              <a:cs typeface="Arial" pitchFamily="34" charset="0"/>
            </a:endParaRPr>
          </a:p>
        </p:txBody>
      </p:sp>
    </p:spTree>
    <p:extLst>
      <p:ext uri="{BB962C8B-B14F-4D97-AF65-F5344CB8AC3E}">
        <p14:creationId xmlns:p14="http://schemas.microsoft.com/office/powerpoint/2010/main" val="347807385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07848"/>
            <a:ext cx="8546592" cy="6242304"/>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10.19-s3</a:t>
            </a:r>
            <a:endParaRPr lang="en-US" sz="1200" dirty="0">
              <a:latin typeface="Arial" charset="0"/>
            </a:endParaRPr>
          </a:p>
        </p:txBody>
      </p:sp>
      <p:sp>
        <p:nvSpPr>
          <p:cNvPr id="6" name="TextBox 5"/>
          <p:cNvSpPr txBox="1"/>
          <p:nvPr/>
        </p:nvSpPr>
        <p:spPr>
          <a:xfrm>
            <a:off x="933334" y="442551"/>
            <a:ext cx="1462003"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Transcription</a:t>
            </a:r>
            <a:endParaRPr lang="en-US" sz="1800" b="1" dirty="0">
              <a:solidFill>
                <a:srgbClr val="000000"/>
              </a:solidFill>
              <a:latin typeface="Arial"/>
              <a:ea typeface="+mn-ea"/>
              <a:cs typeface="+mn-cs"/>
            </a:endParaRPr>
          </a:p>
        </p:txBody>
      </p:sp>
      <p:sp>
        <p:nvSpPr>
          <p:cNvPr id="7" name="TextBox 3"/>
          <p:cNvSpPr txBox="1">
            <a:spLocks noChangeArrowheads="1"/>
          </p:cNvSpPr>
          <p:nvPr/>
        </p:nvSpPr>
        <p:spPr bwMode="auto">
          <a:xfrm>
            <a:off x="3091655" y="346734"/>
            <a:ext cx="1428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RNA polymerase</a:t>
            </a:r>
          </a:p>
        </p:txBody>
      </p:sp>
      <p:sp>
        <p:nvSpPr>
          <p:cNvPr id="8" name="TextBox 4"/>
          <p:cNvSpPr txBox="1">
            <a:spLocks noChangeArrowheads="1"/>
          </p:cNvSpPr>
          <p:nvPr/>
        </p:nvSpPr>
        <p:spPr bwMode="auto">
          <a:xfrm>
            <a:off x="5335586" y="364197"/>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Nucleus</a:t>
            </a:r>
          </a:p>
        </p:txBody>
      </p:sp>
      <p:sp>
        <p:nvSpPr>
          <p:cNvPr id="11" name="TextBox 5"/>
          <p:cNvSpPr txBox="1">
            <a:spLocks noChangeArrowheads="1"/>
          </p:cNvSpPr>
          <p:nvPr/>
        </p:nvSpPr>
        <p:spPr bwMode="auto">
          <a:xfrm>
            <a:off x="479424" y="140956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12" name="TextBox 6"/>
          <p:cNvSpPr txBox="1">
            <a:spLocks noChangeArrowheads="1"/>
          </p:cNvSpPr>
          <p:nvPr/>
        </p:nvSpPr>
        <p:spPr bwMode="auto">
          <a:xfrm>
            <a:off x="963611" y="1939791"/>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Intron</a:t>
            </a:r>
          </a:p>
        </p:txBody>
      </p:sp>
      <p:sp>
        <p:nvSpPr>
          <p:cNvPr id="13" name="TextBox 7"/>
          <p:cNvSpPr txBox="1">
            <a:spLocks noChangeArrowheads="1"/>
          </p:cNvSpPr>
          <p:nvPr/>
        </p:nvSpPr>
        <p:spPr bwMode="auto">
          <a:xfrm>
            <a:off x="4557711" y="1351622"/>
            <a:ext cx="3895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DNA</a:t>
            </a:r>
          </a:p>
        </p:txBody>
      </p:sp>
      <p:sp>
        <p:nvSpPr>
          <p:cNvPr id="14" name="TextBox 13"/>
          <p:cNvSpPr txBox="1"/>
          <p:nvPr/>
        </p:nvSpPr>
        <p:spPr>
          <a:xfrm>
            <a:off x="2255413" y="2238399"/>
            <a:ext cx="1786771"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RNA </a:t>
            </a:r>
            <a:r>
              <a:rPr lang="en-US" sz="1800" b="1" dirty="0">
                <a:solidFill>
                  <a:srgbClr val="000000"/>
                </a:solidFill>
                <a:latin typeface="Arial"/>
                <a:ea typeface="+mn-ea"/>
                <a:cs typeface="+mn-cs"/>
              </a:rPr>
              <a:t>processing</a:t>
            </a:r>
          </a:p>
        </p:txBody>
      </p:sp>
      <p:sp>
        <p:nvSpPr>
          <p:cNvPr id="15" name="TextBox 9"/>
          <p:cNvSpPr txBox="1">
            <a:spLocks noChangeArrowheads="1"/>
          </p:cNvSpPr>
          <p:nvPr/>
        </p:nvSpPr>
        <p:spPr bwMode="auto">
          <a:xfrm>
            <a:off x="3409742" y="2712588"/>
            <a:ext cx="3382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Cap</a:t>
            </a:r>
          </a:p>
        </p:txBody>
      </p:sp>
      <p:sp>
        <p:nvSpPr>
          <p:cNvPr id="16" name="TextBox 10"/>
          <p:cNvSpPr txBox="1">
            <a:spLocks noChangeArrowheads="1"/>
          </p:cNvSpPr>
          <p:nvPr/>
        </p:nvSpPr>
        <p:spPr bwMode="auto">
          <a:xfrm>
            <a:off x="484774" y="2967382"/>
            <a:ext cx="2944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Tail</a:t>
            </a:r>
          </a:p>
        </p:txBody>
      </p:sp>
      <p:sp>
        <p:nvSpPr>
          <p:cNvPr id="17" name="TextBox 11"/>
          <p:cNvSpPr txBox="1">
            <a:spLocks noChangeArrowheads="1"/>
          </p:cNvSpPr>
          <p:nvPr/>
        </p:nvSpPr>
        <p:spPr bwMode="auto">
          <a:xfrm>
            <a:off x="1607930" y="3254720"/>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Intron</a:t>
            </a:r>
          </a:p>
        </p:txBody>
      </p:sp>
      <p:sp>
        <p:nvSpPr>
          <p:cNvPr id="18" name="TextBox 12"/>
          <p:cNvSpPr txBox="1">
            <a:spLocks noChangeArrowheads="1"/>
          </p:cNvSpPr>
          <p:nvPr/>
        </p:nvSpPr>
        <p:spPr bwMode="auto">
          <a:xfrm>
            <a:off x="2366755" y="324122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19" name="TextBox 13"/>
          <p:cNvSpPr txBox="1">
            <a:spLocks noChangeArrowheads="1"/>
          </p:cNvSpPr>
          <p:nvPr/>
        </p:nvSpPr>
        <p:spPr bwMode="auto">
          <a:xfrm>
            <a:off x="475152" y="4102494"/>
            <a:ext cx="9650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Amino acid</a:t>
            </a:r>
          </a:p>
        </p:txBody>
      </p:sp>
      <p:sp>
        <p:nvSpPr>
          <p:cNvPr id="20" name="TextBox 14"/>
          <p:cNvSpPr txBox="1">
            <a:spLocks noChangeArrowheads="1"/>
          </p:cNvSpPr>
          <p:nvPr/>
        </p:nvSpPr>
        <p:spPr bwMode="auto">
          <a:xfrm>
            <a:off x="705339" y="4597794"/>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err="1">
                <a:solidFill>
                  <a:srgbClr val="000000"/>
                </a:solidFill>
                <a:latin typeface="Arial"/>
                <a:ea typeface="+mn-ea"/>
                <a:cs typeface="+mn-cs"/>
              </a:rPr>
              <a:t>tRNA</a:t>
            </a:r>
            <a:endParaRPr lang="en-US" sz="1400" b="1" dirty="0">
              <a:solidFill>
                <a:srgbClr val="000000"/>
              </a:solidFill>
              <a:latin typeface="Arial"/>
              <a:ea typeface="+mn-ea"/>
              <a:cs typeface="+mn-cs"/>
            </a:endParaRPr>
          </a:p>
        </p:txBody>
      </p:sp>
      <p:sp>
        <p:nvSpPr>
          <p:cNvPr id="21" name="TextBox 15"/>
          <p:cNvSpPr txBox="1">
            <a:spLocks noChangeArrowheads="1"/>
          </p:cNvSpPr>
          <p:nvPr/>
        </p:nvSpPr>
        <p:spPr bwMode="auto">
          <a:xfrm>
            <a:off x="433877" y="5174057"/>
            <a:ext cx="8832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Anticodon</a:t>
            </a:r>
          </a:p>
        </p:txBody>
      </p:sp>
      <p:sp>
        <p:nvSpPr>
          <p:cNvPr id="25" name="TextBox 16"/>
          <p:cNvSpPr txBox="1">
            <a:spLocks noChangeArrowheads="1"/>
          </p:cNvSpPr>
          <p:nvPr/>
        </p:nvSpPr>
        <p:spPr bwMode="auto">
          <a:xfrm>
            <a:off x="1657839" y="5551088"/>
            <a:ext cx="3457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ATP</a:t>
            </a:r>
          </a:p>
        </p:txBody>
      </p:sp>
      <p:sp>
        <p:nvSpPr>
          <p:cNvPr id="26" name="TextBox 17"/>
          <p:cNvSpPr txBox="1">
            <a:spLocks noChangeArrowheads="1"/>
          </p:cNvSpPr>
          <p:nvPr/>
        </p:nvSpPr>
        <p:spPr bwMode="auto">
          <a:xfrm>
            <a:off x="2730989" y="5478857"/>
            <a:ext cx="6780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Enzyme</a:t>
            </a:r>
          </a:p>
        </p:txBody>
      </p:sp>
      <p:sp>
        <p:nvSpPr>
          <p:cNvPr id="27" name="TextBox 26"/>
          <p:cNvSpPr txBox="1"/>
          <p:nvPr/>
        </p:nvSpPr>
        <p:spPr>
          <a:xfrm>
            <a:off x="1485371" y="5991219"/>
            <a:ext cx="1243930" cy="553998"/>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Amino acid</a:t>
            </a:r>
          </a:p>
          <a:p>
            <a:pPr fontAlgn="auto">
              <a:spcBef>
                <a:spcPts val="0"/>
              </a:spcBef>
              <a:spcAft>
                <a:spcPts val="0"/>
              </a:spcAft>
              <a:defRPr/>
            </a:pPr>
            <a:r>
              <a:rPr lang="en-US" sz="1800" b="1" dirty="0" smtClean="0">
                <a:solidFill>
                  <a:srgbClr val="000000"/>
                </a:solidFill>
                <a:latin typeface="Arial"/>
                <a:ea typeface="+mn-ea"/>
                <a:cs typeface="+mn-cs"/>
              </a:rPr>
              <a:t>attachment</a:t>
            </a:r>
            <a:endParaRPr lang="en-US" sz="1800" b="1" dirty="0">
              <a:solidFill>
                <a:srgbClr val="000000"/>
              </a:solidFill>
              <a:latin typeface="Arial"/>
              <a:ea typeface="+mn-ea"/>
              <a:cs typeface="+mn-cs"/>
            </a:endParaRPr>
          </a:p>
        </p:txBody>
      </p:sp>
      <p:sp>
        <p:nvSpPr>
          <p:cNvPr id="22" name="Freeform 21"/>
          <p:cNvSpPr/>
          <p:nvPr/>
        </p:nvSpPr>
        <p:spPr bwMode="auto">
          <a:xfrm flipH="1">
            <a:off x="4417217" y="1185862"/>
            <a:ext cx="130967" cy="1857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3" name="Freeform 22"/>
          <p:cNvSpPr/>
          <p:nvPr/>
        </p:nvSpPr>
        <p:spPr bwMode="auto">
          <a:xfrm flipH="1" flipV="1">
            <a:off x="3486147" y="562178"/>
            <a:ext cx="190502" cy="22601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4" name="Freeform 23"/>
          <p:cNvSpPr/>
          <p:nvPr/>
        </p:nvSpPr>
        <p:spPr bwMode="auto">
          <a:xfrm>
            <a:off x="1502569" y="1866899"/>
            <a:ext cx="176202" cy="14287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8" name="Freeform 27"/>
          <p:cNvSpPr/>
          <p:nvPr/>
        </p:nvSpPr>
        <p:spPr bwMode="auto">
          <a:xfrm flipV="1">
            <a:off x="963610" y="1622629"/>
            <a:ext cx="167483" cy="12520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9" name="Freeform 28"/>
          <p:cNvSpPr/>
          <p:nvPr/>
        </p:nvSpPr>
        <p:spPr bwMode="auto">
          <a:xfrm flipH="1" flipV="1">
            <a:off x="3148797" y="2867023"/>
            <a:ext cx="232578" cy="6100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0" name="Freeform 29"/>
          <p:cNvSpPr/>
          <p:nvPr/>
        </p:nvSpPr>
        <p:spPr bwMode="auto">
          <a:xfrm flipH="1">
            <a:off x="2338388" y="3107530"/>
            <a:ext cx="111918" cy="164307"/>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1" name="Freeform 30"/>
          <p:cNvSpPr/>
          <p:nvPr/>
        </p:nvSpPr>
        <p:spPr bwMode="auto">
          <a:xfrm flipH="1">
            <a:off x="1384299" y="3292474"/>
            <a:ext cx="180975" cy="66793"/>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2" name="Freeform 31"/>
          <p:cNvSpPr/>
          <p:nvPr/>
        </p:nvSpPr>
        <p:spPr bwMode="auto">
          <a:xfrm>
            <a:off x="660399" y="2749551"/>
            <a:ext cx="89695" cy="214656"/>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3" name="Freeform 32"/>
          <p:cNvSpPr/>
          <p:nvPr/>
        </p:nvSpPr>
        <p:spPr bwMode="auto">
          <a:xfrm flipV="1">
            <a:off x="1474785" y="4229099"/>
            <a:ext cx="242095" cy="888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4" name="Freeform 33"/>
          <p:cNvSpPr/>
          <p:nvPr/>
        </p:nvSpPr>
        <p:spPr bwMode="auto">
          <a:xfrm flipV="1">
            <a:off x="1191322" y="4698373"/>
            <a:ext cx="223141" cy="4571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5" name="Freeform 34"/>
          <p:cNvSpPr/>
          <p:nvPr/>
        </p:nvSpPr>
        <p:spPr bwMode="auto">
          <a:xfrm flipH="1">
            <a:off x="2474119" y="5322092"/>
            <a:ext cx="226219" cy="24288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grpSp>
        <p:nvGrpSpPr>
          <p:cNvPr id="5" name="Group 4"/>
          <p:cNvGrpSpPr/>
          <p:nvPr/>
        </p:nvGrpSpPr>
        <p:grpSpPr>
          <a:xfrm>
            <a:off x="1347788" y="5238752"/>
            <a:ext cx="178592" cy="92944"/>
            <a:chOff x="1347788" y="5238752"/>
            <a:chExt cx="178592" cy="92944"/>
          </a:xfrm>
        </p:grpSpPr>
        <p:sp>
          <p:nvSpPr>
            <p:cNvPr id="36" name="Freeform 35"/>
            <p:cNvSpPr/>
            <p:nvPr/>
          </p:nvSpPr>
          <p:spPr>
            <a:xfrm rot="10800000">
              <a:off x="1436337" y="5238752"/>
              <a:ext cx="90043" cy="92944"/>
            </a:xfrm>
            <a:custGeom>
              <a:avLst/>
              <a:gdLst>
                <a:gd name="connsiteX0" fmla="*/ 0 w 142875"/>
                <a:gd name="connsiteY0" fmla="*/ 0 h 788194"/>
                <a:gd name="connsiteX1" fmla="*/ 142875 w 142875"/>
                <a:gd name="connsiteY1" fmla="*/ 0 h 788194"/>
                <a:gd name="connsiteX2" fmla="*/ 142875 w 142875"/>
                <a:gd name="connsiteY2" fmla="*/ 788194 h 788194"/>
                <a:gd name="connsiteX3" fmla="*/ 0 w 142875"/>
                <a:gd name="connsiteY3" fmla="*/ 788194 h 788194"/>
              </a:gdLst>
              <a:ahLst/>
              <a:cxnLst>
                <a:cxn ang="0">
                  <a:pos x="connsiteX0" y="connsiteY0"/>
                </a:cxn>
                <a:cxn ang="0">
                  <a:pos x="connsiteX1" y="connsiteY1"/>
                </a:cxn>
                <a:cxn ang="0">
                  <a:pos x="connsiteX2" y="connsiteY2"/>
                </a:cxn>
                <a:cxn ang="0">
                  <a:pos x="connsiteX3" y="connsiteY3"/>
                </a:cxn>
              </a:cxnLst>
              <a:rect l="l" t="t" r="r" b="b"/>
              <a:pathLst>
                <a:path w="142875" h="788194">
                  <a:moveTo>
                    <a:pt x="0" y="0"/>
                  </a:moveTo>
                  <a:lnTo>
                    <a:pt x="142875" y="0"/>
                  </a:lnTo>
                  <a:lnTo>
                    <a:pt x="142875" y="788194"/>
                  </a:lnTo>
                  <a:lnTo>
                    <a:pt x="0" y="788194"/>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4" name="Freeform 3"/>
            <p:cNvSpPr/>
            <p:nvPr/>
          </p:nvSpPr>
          <p:spPr bwMode="auto">
            <a:xfrm>
              <a:off x="1347788" y="5286375"/>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grpSp>
      <p:sp>
        <p:nvSpPr>
          <p:cNvPr id="38" name="Oval 37"/>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latin typeface="Times" pitchFamily="84" charset="0"/>
              <a:ea typeface="+mn-ea"/>
              <a:cs typeface="+mn-cs"/>
            </a:endParaRPr>
          </a:p>
        </p:txBody>
      </p:sp>
      <p:grpSp>
        <p:nvGrpSpPr>
          <p:cNvPr id="40" name="Group 39"/>
          <p:cNvGrpSpPr/>
          <p:nvPr/>
        </p:nvGrpSpPr>
        <p:grpSpPr>
          <a:xfrm>
            <a:off x="1880256" y="2238600"/>
            <a:ext cx="308800" cy="301752"/>
            <a:chOff x="545232" y="440522"/>
            <a:chExt cx="308800" cy="301752"/>
          </a:xfrm>
        </p:grpSpPr>
        <p:sp>
          <p:nvSpPr>
            <p:cNvPr id="41" name="Oval 40"/>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latin typeface="Times" pitchFamily="84" charset="0"/>
                <a:ea typeface="+mn-ea"/>
                <a:cs typeface="+mn-cs"/>
              </a:endParaRPr>
            </a:p>
          </p:txBody>
        </p:sp>
        <p:sp>
          <p:nvSpPr>
            <p:cNvPr id="42" name="TextBox 41"/>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2</a:t>
              </a:r>
              <a:endParaRPr lang="en-US" sz="1850" b="1" dirty="0">
                <a:solidFill>
                  <a:prstClr val="white"/>
                </a:solidFill>
                <a:latin typeface="Arial" pitchFamily="34" charset="0"/>
                <a:ea typeface="+mn-ea"/>
                <a:cs typeface="Arial" pitchFamily="34" charset="0"/>
              </a:endParaRPr>
            </a:p>
          </p:txBody>
        </p:sp>
      </p:grpSp>
      <p:grpSp>
        <p:nvGrpSpPr>
          <p:cNvPr id="43" name="Group 42"/>
          <p:cNvGrpSpPr/>
          <p:nvPr/>
        </p:nvGrpSpPr>
        <p:grpSpPr>
          <a:xfrm>
            <a:off x="1104475" y="5984226"/>
            <a:ext cx="308800" cy="301752"/>
            <a:chOff x="545232" y="440522"/>
            <a:chExt cx="308800" cy="301752"/>
          </a:xfrm>
        </p:grpSpPr>
        <p:sp>
          <p:nvSpPr>
            <p:cNvPr id="44" name="Oval 43"/>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latin typeface="Times" pitchFamily="84" charset="0"/>
                <a:ea typeface="+mn-ea"/>
                <a:cs typeface="+mn-cs"/>
              </a:endParaRPr>
            </a:p>
          </p:txBody>
        </p:sp>
        <p:sp>
          <p:nvSpPr>
            <p:cNvPr id="45" name="TextBox 44"/>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3</a:t>
              </a:r>
              <a:endParaRPr lang="en-US" sz="1850" b="1" dirty="0">
                <a:solidFill>
                  <a:prstClr val="white"/>
                </a:solidFill>
                <a:latin typeface="Arial" pitchFamily="34" charset="0"/>
                <a:ea typeface="+mn-ea"/>
                <a:cs typeface="Arial" pitchFamily="34" charset="0"/>
              </a:endParaRPr>
            </a:p>
          </p:txBody>
        </p:sp>
      </p:grpSp>
      <p:sp>
        <p:nvSpPr>
          <p:cNvPr id="47" name="TextBox 46"/>
          <p:cNvSpPr txBox="1"/>
          <p:nvPr/>
        </p:nvSpPr>
        <p:spPr>
          <a:xfrm>
            <a:off x="609600" y="451644"/>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1</a:t>
            </a:r>
            <a:endParaRPr lang="en-US" sz="1850" b="1" dirty="0">
              <a:solidFill>
                <a:prstClr val="white"/>
              </a:solidFill>
              <a:latin typeface="Arial" pitchFamily="34" charset="0"/>
              <a:ea typeface="+mn-ea"/>
              <a:cs typeface="Arial" pitchFamily="34" charset="0"/>
            </a:endParaRPr>
          </a:p>
        </p:txBody>
      </p:sp>
    </p:spTree>
    <p:extLst>
      <p:ext uri="{BB962C8B-B14F-4D97-AF65-F5344CB8AC3E}">
        <p14:creationId xmlns:p14="http://schemas.microsoft.com/office/powerpoint/2010/main" val="27766823"/>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07848"/>
            <a:ext cx="8546592" cy="6242304"/>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10.19-s4</a:t>
            </a:r>
            <a:endParaRPr lang="en-US" sz="1200" dirty="0">
              <a:latin typeface="Arial" charset="0"/>
            </a:endParaRPr>
          </a:p>
        </p:txBody>
      </p:sp>
      <p:sp>
        <p:nvSpPr>
          <p:cNvPr id="6" name="TextBox 5"/>
          <p:cNvSpPr txBox="1"/>
          <p:nvPr/>
        </p:nvSpPr>
        <p:spPr>
          <a:xfrm>
            <a:off x="933334" y="442551"/>
            <a:ext cx="1462003"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Transcription</a:t>
            </a:r>
            <a:endParaRPr lang="en-US" sz="1800" b="1" dirty="0">
              <a:solidFill>
                <a:srgbClr val="000000"/>
              </a:solidFill>
              <a:latin typeface="Arial"/>
              <a:ea typeface="+mn-ea"/>
              <a:cs typeface="+mn-cs"/>
            </a:endParaRPr>
          </a:p>
        </p:txBody>
      </p:sp>
      <p:sp>
        <p:nvSpPr>
          <p:cNvPr id="7" name="TextBox 3"/>
          <p:cNvSpPr txBox="1">
            <a:spLocks noChangeArrowheads="1"/>
          </p:cNvSpPr>
          <p:nvPr/>
        </p:nvSpPr>
        <p:spPr bwMode="auto">
          <a:xfrm>
            <a:off x="3091655" y="346734"/>
            <a:ext cx="1428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RNA polymerase</a:t>
            </a:r>
          </a:p>
        </p:txBody>
      </p:sp>
      <p:sp>
        <p:nvSpPr>
          <p:cNvPr id="8" name="TextBox 4"/>
          <p:cNvSpPr txBox="1">
            <a:spLocks noChangeArrowheads="1"/>
          </p:cNvSpPr>
          <p:nvPr/>
        </p:nvSpPr>
        <p:spPr bwMode="auto">
          <a:xfrm>
            <a:off x="5335586" y="364197"/>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Nucleus</a:t>
            </a:r>
          </a:p>
        </p:txBody>
      </p:sp>
      <p:sp>
        <p:nvSpPr>
          <p:cNvPr id="11" name="TextBox 5"/>
          <p:cNvSpPr txBox="1">
            <a:spLocks noChangeArrowheads="1"/>
          </p:cNvSpPr>
          <p:nvPr/>
        </p:nvSpPr>
        <p:spPr bwMode="auto">
          <a:xfrm>
            <a:off x="479424" y="140956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12" name="TextBox 6"/>
          <p:cNvSpPr txBox="1">
            <a:spLocks noChangeArrowheads="1"/>
          </p:cNvSpPr>
          <p:nvPr/>
        </p:nvSpPr>
        <p:spPr bwMode="auto">
          <a:xfrm>
            <a:off x="963611" y="1939791"/>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Intron</a:t>
            </a:r>
          </a:p>
        </p:txBody>
      </p:sp>
      <p:sp>
        <p:nvSpPr>
          <p:cNvPr id="13" name="TextBox 7"/>
          <p:cNvSpPr txBox="1">
            <a:spLocks noChangeArrowheads="1"/>
          </p:cNvSpPr>
          <p:nvPr/>
        </p:nvSpPr>
        <p:spPr bwMode="auto">
          <a:xfrm>
            <a:off x="4557711" y="1351622"/>
            <a:ext cx="3895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DNA</a:t>
            </a:r>
          </a:p>
        </p:txBody>
      </p:sp>
      <p:sp>
        <p:nvSpPr>
          <p:cNvPr id="14" name="TextBox 13"/>
          <p:cNvSpPr txBox="1"/>
          <p:nvPr/>
        </p:nvSpPr>
        <p:spPr>
          <a:xfrm>
            <a:off x="2255413" y="2238399"/>
            <a:ext cx="1786771"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RNA </a:t>
            </a:r>
            <a:r>
              <a:rPr lang="en-US" sz="1800" b="1" dirty="0">
                <a:solidFill>
                  <a:srgbClr val="000000"/>
                </a:solidFill>
                <a:latin typeface="Arial"/>
                <a:ea typeface="+mn-ea"/>
                <a:cs typeface="+mn-cs"/>
              </a:rPr>
              <a:t>processing</a:t>
            </a:r>
          </a:p>
        </p:txBody>
      </p:sp>
      <p:sp>
        <p:nvSpPr>
          <p:cNvPr id="15" name="TextBox 9"/>
          <p:cNvSpPr txBox="1">
            <a:spLocks noChangeArrowheads="1"/>
          </p:cNvSpPr>
          <p:nvPr/>
        </p:nvSpPr>
        <p:spPr bwMode="auto">
          <a:xfrm>
            <a:off x="3409742" y="2712588"/>
            <a:ext cx="3382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Cap</a:t>
            </a:r>
          </a:p>
        </p:txBody>
      </p:sp>
      <p:sp>
        <p:nvSpPr>
          <p:cNvPr id="16" name="TextBox 10"/>
          <p:cNvSpPr txBox="1">
            <a:spLocks noChangeArrowheads="1"/>
          </p:cNvSpPr>
          <p:nvPr/>
        </p:nvSpPr>
        <p:spPr bwMode="auto">
          <a:xfrm>
            <a:off x="484774" y="2967382"/>
            <a:ext cx="2944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Tail</a:t>
            </a:r>
          </a:p>
        </p:txBody>
      </p:sp>
      <p:sp>
        <p:nvSpPr>
          <p:cNvPr id="17" name="TextBox 11"/>
          <p:cNvSpPr txBox="1">
            <a:spLocks noChangeArrowheads="1"/>
          </p:cNvSpPr>
          <p:nvPr/>
        </p:nvSpPr>
        <p:spPr bwMode="auto">
          <a:xfrm>
            <a:off x="1607930" y="3254720"/>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Intron</a:t>
            </a:r>
          </a:p>
        </p:txBody>
      </p:sp>
      <p:sp>
        <p:nvSpPr>
          <p:cNvPr id="18" name="TextBox 12"/>
          <p:cNvSpPr txBox="1">
            <a:spLocks noChangeArrowheads="1"/>
          </p:cNvSpPr>
          <p:nvPr/>
        </p:nvSpPr>
        <p:spPr bwMode="auto">
          <a:xfrm>
            <a:off x="2366755" y="324122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19" name="TextBox 13"/>
          <p:cNvSpPr txBox="1">
            <a:spLocks noChangeArrowheads="1"/>
          </p:cNvSpPr>
          <p:nvPr/>
        </p:nvSpPr>
        <p:spPr bwMode="auto">
          <a:xfrm>
            <a:off x="475152" y="4102494"/>
            <a:ext cx="9650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Amino acid</a:t>
            </a:r>
          </a:p>
        </p:txBody>
      </p:sp>
      <p:sp>
        <p:nvSpPr>
          <p:cNvPr id="20" name="TextBox 14"/>
          <p:cNvSpPr txBox="1">
            <a:spLocks noChangeArrowheads="1"/>
          </p:cNvSpPr>
          <p:nvPr/>
        </p:nvSpPr>
        <p:spPr bwMode="auto">
          <a:xfrm>
            <a:off x="705339" y="4597794"/>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err="1">
                <a:solidFill>
                  <a:srgbClr val="000000"/>
                </a:solidFill>
                <a:latin typeface="Arial"/>
                <a:ea typeface="+mn-ea"/>
                <a:cs typeface="+mn-cs"/>
              </a:rPr>
              <a:t>tRNA</a:t>
            </a:r>
            <a:endParaRPr lang="en-US" sz="1400" b="1" dirty="0">
              <a:solidFill>
                <a:srgbClr val="000000"/>
              </a:solidFill>
              <a:latin typeface="Arial"/>
              <a:ea typeface="+mn-ea"/>
              <a:cs typeface="+mn-cs"/>
            </a:endParaRPr>
          </a:p>
        </p:txBody>
      </p:sp>
      <p:sp>
        <p:nvSpPr>
          <p:cNvPr id="21" name="TextBox 15"/>
          <p:cNvSpPr txBox="1">
            <a:spLocks noChangeArrowheads="1"/>
          </p:cNvSpPr>
          <p:nvPr/>
        </p:nvSpPr>
        <p:spPr bwMode="auto">
          <a:xfrm>
            <a:off x="433877" y="5174057"/>
            <a:ext cx="8832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Anticodon</a:t>
            </a:r>
          </a:p>
        </p:txBody>
      </p:sp>
      <p:sp>
        <p:nvSpPr>
          <p:cNvPr id="22" name="TextBox 16"/>
          <p:cNvSpPr txBox="1">
            <a:spLocks noChangeArrowheads="1"/>
          </p:cNvSpPr>
          <p:nvPr/>
        </p:nvSpPr>
        <p:spPr bwMode="auto">
          <a:xfrm>
            <a:off x="1657839" y="5551088"/>
            <a:ext cx="3457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ATP</a:t>
            </a:r>
          </a:p>
        </p:txBody>
      </p:sp>
      <p:sp>
        <p:nvSpPr>
          <p:cNvPr id="23" name="TextBox 17"/>
          <p:cNvSpPr txBox="1">
            <a:spLocks noChangeArrowheads="1"/>
          </p:cNvSpPr>
          <p:nvPr/>
        </p:nvSpPr>
        <p:spPr bwMode="auto">
          <a:xfrm>
            <a:off x="2730989" y="5478857"/>
            <a:ext cx="6780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Enzyme</a:t>
            </a:r>
          </a:p>
        </p:txBody>
      </p:sp>
      <p:sp>
        <p:nvSpPr>
          <p:cNvPr id="25" name="TextBox 15"/>
          <p:cNvSpPr txBox="1">
            <a:spLocks noChangeArrowheads="1"/>
          </p:cNvSpPr>
          <p:nvPr/>
        </p:nvSpPr>
        <p:spPr bwMode="auto">
          <a:xfrm>
            <a:off x="3596481" y="4995862"/>
            <a:ext cx="5658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pitchFamily="34" charset="0"/>
                <a:ea typeface="+mn-ea"/>
                <a:cs typeface="Arial" pitchFamily="34" charset="0"/>
              </a:rPr>
              <a:t>Codon</a:t>
            </a:r>
          </a:p>
        </p:txBody>
      </p:sp>
      <p:sp>
        <p:nvSpPr>
          <p:cNvPr id="26" name="TextBox 20"/>
          <p:cNvSpPr txBox="1">
            <a:spLocks noChangeArrowheads="1"/>
          </p:cNvSpPr>
          <p:nvPr/>
        </p:nvSpPr>
        <p:spPr bwMode="auto">
          <a:xfrm>
            <a:off x="5761037" y="4601368"/>
            <a:ext cx="91531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lnSpc>
                <a:spcPts val="1600"/>
              </a:lnSpc>
              <a:spcBef>
                <a:spcPts val="0"/>
              </a:spcBef>
              <a:spcAft>
                <a:spcPts val="0"/>
              </a:spcAft>
            </a:pPr>
            <a:r>
              <a:rPr lang="en-US" sz="1400" b="1" dirty="0" smtClean="0">
                <a:solidFill>
                  <a:srgbClr val="000000"/>
                </a:solidFill>
                <a:latin typeface="Arial" pitchFamily="34" charset="0"/>
                <a:ea typeface="+mn-ea"/>
                <a:cs typeface="Arial" pitchFamily="34" charset="0"/>
              </a:rPr>
              <a:t>Ribosomal</a:t>
            </a:r>
          </a:p>
          <a:p>
            <a:pPr fontAlgn="auto">
              <a:lnSpc>
                <a:spcPts val="1600"/>
              </a:lnSpc>
              <a:spcBef>
                <a:spcPts val="0"/>
              </a:spcBef>
              <a:spcAft>
                <a:spcPts val="0"/>
              </a:spcAft>
            </a:pPr>
            <a:r>
              <a:rPr lang="en-US" sz="1400" b="1" dirty="0" smtClean="0">
                <a:solidFill>
                  <a:srgbClr val="000000"/>
                </a:solidFill>
                <a:latin typeface="Arial" pitchFamily="34" charset="0"/>
                <a:ea typeface="+mn-ea"/>
                <a:cs typeface="Arial" pitchFamily="34" charset="0"/>
              </a:rPr>
              <a:t>subunits</a:t>
            </a:r>
            <a:endParaRPr lang="en-US" sz="1400" b="1" dirty="0">
              <a:solidFill>
                <a:srgbClr val="000000"/>
              </a:solidFill>
              <a:latin typeface="Arial" pitchFamily="34" charset="0"/>
              <a:ea typeface="+mn-ea"/>
              <a:cs typeface="Arial" pitchFamily="34" charset="0"/>
            </a:endParaRPr>
          </a:p>
        </p:txBody>
      </p:sp>
      <p:sp>
        <p:nvSpPr>
          <p:cNvPr id="28" name="TextBox 27"/>
          <p:cNvSpPr txBox="1"/>
          <p:nvPr/>
        </p:nvSpPr>
        <p:spPr>
          <a:xfrm>
            <a:off x="1485371" y="5991219"/>
            <a:ext cx="1243930" cy="553998"/>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Amino acid</a:t>
            </a:r>
          </a:p>
          <a:p>
            <a:pPr fontAlgn="auto">
              <a:spcBef>
                <a:spcPts val="0"/>
              </a:spcBef>
              <a:spcAft>
                <a:spcPts val="0"/>
              </a:spcAft>
              <a:defRPr/>
            </a:pPr>
            <a:r>
              <a:rPr lang="en-US" sz="1800" b="1" dirty="0" smtClean="0">
                <a:solidFill>
                  <a:srgbClr val="000000"/>
                </a:solidFill>
                <a:latin typeface="Arial"/>
                <a:ea typeface="+mn-ea"/>
                <a:cs typeface="+mn-cs"/>
              </a:rPr>
              <a:t>attachment</a:t>
            </a:r>
            <a:endParaRPr lang="en-US" sz="1800" b="1" dirty="0">
              <a:solidFill>
                <a:srgbClr val="000000"/>
              </a:solidFill>
              <a:latin typeface="Arial"/>
              <a:ea typeface="+mn-ea"/>
              <a:cs typeface="+mn-cs"/>
            </a:endParaRPr>
          </a:p>
        </p:txBody>
      </p:sp>
      <p:sp>
        <p:nvSpPr>
          <p:cNvPr id="29" name="TextBox 28"/>
          <p:cNvSpPr txBox="1"/>
          <p:nvPr/>
        </p:nvSpPr>
        <p:spPr>
          <a:xfrm>
            <a:off x="4560095" y="5711300"/>
            <a:ext cx="1243930" cy="553998"/>
          </a:xfrm>
          <a:prstGeom prst="rect">
            <a:avLst/>
          </a:prstGeom>
          <a:noFill/>
        </p:spPr>
        <p:txBody>
          <a:bodyPr wrap="none" lIns="0" tIns="0" rIns="0" bIns="0">
            <a:spAutoFit/>
          </a:bodyPr>
          <a:lstStyle/>
          <a:p>
            <a:pPr fontAlgn="auto">
              <a:lnSpc>
                <a:spcPts val="2100"/>
              </a:lnSpc>
              <a:spcBef>
                <a:spcPts val="0"/>
              </a:spcBef>
              <a:spcAft>
                <a:spcPts val="0"/>
              </a:spcAft>
              <a:defRPr/>
            </a:pPr>
            <a:r>
              <a:rPr lang="en-US" sz="1800" b="1" dirty="0" smtClean="0">
                <a:solidFill>
                  <a:srgbClr val="000000"/>
                </a:solidFill>
                <a:latin typeface="Arial" pitchFamily="34" charset="0"/>
                <a:ea typeface="+mn-ea"/>
                <a:cs typeface="Arial" pitchFamily="34" charset="0"/>
              </a:rPr>
              <a:t>Initiation of</a:t>
            </a:r>
          </a:p>
          <a:p>
            <a:pPr fontAlgn="auto">
              <a:lnSpc>
                <a:spcPts val="2100"/>
              </a:lnSpc>
              <a:spcBef>
                <a:spcPts val="0"/>
              </a:spcBef>
              <a:spcAft>
                <a:spcPts val="0"/>
              </a:spcAft>
              <a:defRPr/>
            </a:pPr>
            <a:r>
              <a:rPr lang="en-US" sz="1800" b="1" dirty="0" smtClean="0">
                <a:solidFill>
                  <a:srgbClr val="000000"/>
                </a:solidFill>
                <a:latin typeface="Arial" pitchFamily="34" charset="0"/>
                <a:ea typeface="+mn-ea"/>
                <a:cs typeface="Arial" pitchFamily="34" charset="0"/>
              </a:rPr>
              <a:t>translation</a:t>
            </a:r>
            <a:endParaRPr lang="en-US" sz="1800" b="1" dirty="0">
              <a:solidFill>
                <a:srgbClr val="000000"/>
              </a:solidFill>
              <a:latin typeface="Arial" pitchFamily="34" charset="0"/>
              <a:ea typeface="+mn-ea"/>
              <a:cs typeface="Arial" pitchFamily="34" charset="0"/>
            </a:endParaRPr>
          </a:p>
        </p:txBody>
      </p:sp>
      <p:sp>
        <p:nvSpPr>
          <p:cNvPr id="24" name="Freeform 23"/>
          <p:cNvSpPr/>
          <p:nvPr/>
        </p:nvSpPr>
        <p:spPr bwMode="auto">
          <a:xfrm flipH="1">
            <a:off x="4417217" y="1185862"/>
            <a:ext cx="130967" cy="1857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27" name="Freeform 26"/>
          <p:cNvSpPr/>
          <p:nvPr/>
        </p:nvSpPr>
        <p:spPr bwMode="auto">
          <a:xfrm flipH="1" flipV="1">
            <a:off x="3486147" y="562178"/>
            <a:ext cx="190502" cy="22601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0" name="Freeform 29"/>
          <p:cNvSpPr/>
          <p:nvPr/>
        </p:nvSpPr>
        <p:spPr bwMode="auto">
          <a:xfrm>
            <a:off x="1502569" y="1866899"/>
            <a:ext cx="176202" cy="14287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1" name="Freeform 30"/>
          <p:cNvSpPr/>
          <p:nvPr/>
        </p:nvSpPr>
        <p:spPr bwMode="auto">
          <a:xfrm flipV="1">
            <a:off x="963610" y="1622629"/>
            <a:ext cx="167483" cy="12520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2" name="Freeform 31"/>
          <p:cNvSpPr/>
          <p:nvPr/>
        </p:nvSpPr>
        <p:spPr bwMode="auto">
          <a:xfrm flipH="1" flipV="1">
            <a:off x="3148797" y="2867023"/>
            <a:ext cx="232578" cy="6100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3" name="Freeform 32"/>
          <p:cNvSpPr/>
          <p:nvPr/>
        </p:nvSpPr>
        <p:spPr bwMode="auto">
          <a:xfrm flipH="1">
            <a:off x="2338388" y="3107530"/>
            <a:ext cx="111918" cy="164307"/>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4" name="Freeform 33"/>
          <p:cNvSpPr/>
          <p:nvPr/>
        </p:nvSpPr>
        <p:spPr bwMode="auto">
          <a:xfrm flipH="1">
            <a:off x="1384299" y="3292474"/>
            <a:ext cx="180975" cy="66793"/>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5" name="Freeform 34"/>
          <p:cNvSpPr/>
          <p:nvPr/>
        </p:nvSpPr>
        <p:spPr bwMode="auto">
          <a:xfrm>
            <a:off x="660399" y="2749551"/>
            <a:ext cx="89695" cy="214656"/>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6" name="Freeform 35"/>
          <p:cNvSpPr/>
          <p:nvPr/>
        </p:nvSpPr>
        <p:spPr bwMode="auto">
          <a:xfrm flipV="1">
            <a:off x="1474785" y="4229099"/>
            <a:ext cx="242095" cy="888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7" name="Freeform 36"/>
          <p:cNvSpPr/>
          <p:nvPr/>
        </p:nvSpPr>
        <p:spPr bwMode="auto">
          <a:xfrm flipV="1">
            <a:off x="1191322" y="4698373"/>
            <a:ext cx="223141" cy="4571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8" name="Freeform 37"/>
          <p:cNvSpPr/>
          <p:nvPr/>
        </p:nvSpPr>
        <p:spPr bwMode="auto">
          <a:xfrm flipH="1">
            <a:off x="2474119" y="5322092"/>
            <a:ext cx="226219" cy="24288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9" name="Freeform 38"/>
          <p:cNvSpPr/>
          <p:nvPr/>
        </p:nvSpPr>
        <p:spPr bwMode="auto">
          <a:xfrm flipH="1" flipV="1">
            <a:off x="5381624" y="4718849"/>
            <a:ext cx="338136" cy="126994"/>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0" name="Freeform 39"/>
          <p:cNvSpPr/>
          <p:nvPr/>
        </p:nvSpPr>
        <p:spPr bwMode="auto">
          <a:xfrm flipH="1" flipV="1">
            <a:off x="5312569" y="4718848"/>
            <a:ext cx="404810" cy="474657"/>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grpSp>
        <p:nvGrpSpPr>
          <p:cNvPr id="41" name="Group 40"/>
          <p:cNvGrpSpPr/>
          <p:nvPr/>
        </p:nvGrpSpPr>
        <p:grpSpPr>
          <a:xfrm>
            <a:off x="1347788" y="5238752"/>
            <a:ext cx="178592" cy="92944"/>
            <a:chOff x="1347788" y="5238752"/>
            <a:chExt cx="178592" cy="92944"/>
          </a:xfrm>
        </p:grpSpPr>
        <p:sp>
          <p:nvSpPr>
            <p:cNvPr id="42" name="Freeform 41"/>
            <p:cNvSpPr/>
            <p:nvPr/>
          </p:nvSpPr>
          <p:spPr>
            <a:xfrm rot="10800000">
              <a:off x="1436337" y="5238752"/>
              <a:ext cx="90043" cy="92944"/>
            </a:xfrm>
            <a:custGeom>
              <a:avLst/>
              <a:gdLst>
                <a:gd name="connsiteX0" fmla="*/ 0 w 142875"/>
                <a:gd name="connsiteY0" fmla="*/ 0 h 788194"/>
                <a:gd name="connsiteX1" fmla="*/ 142875 w 142875"/>
                <a:gd name="connsiteY1" fmla="*/ 0 h 788194"/>
                <a:gd name="connsiteX2" fmla="*/ 142875 w 142875"/>
                <a:gd name="connsiteY2" fmla="*/ 788194 h 788194"/>
                <a:gd name="connsiteX3" fmla="*/ 0 w 142875"/>
                <a:gd name="connsiteY3" fmla="*/ 788194 h 788194"/>
              </a:gdLst>
              <a:ahLst/>
              <a:cxnLst>
                <a:cxn ang="0">
                  <a:pos x="connsiteX0" y="connsiteY0"/>
                </a:cxn>
                <a:cxn ang="0">
                  <a:pos x="connsiteX1" y="connsiteY1"/>
                </a:cxn>
                <a:cxn ang="0">
                  <a:pos x="connsiteX2" y="connsiteY2"/>
                </a:cxn>
                <a:cxn ang="0">
                  <a:pos x="connsiteX3" y="connsiteY3"/>
                </a:cxn>
              </a:cxnLst>
              <a:rect l="l" t="t" r="r" b="b"/>
              <a:pathLst>
                <a:path w="142875" h="788194">
                  <a:moveTo>
                    <a:pt x="0" y="0"/>
                  </a:moveTo>
                  <a:lnTo>
                    <a:pt x="142875" y="0"/>
                  </a:lnTo>
                  <a:lnTo>
                    <a:pt x="142875" y="788194"/>
                  </a:lnTo>
                  <a:lnTo>
                    <a:pt x="0" y="788194"/>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43" name="Freeform 42"/>
            <p:cNvSpPr/>
            <p:nvPr/>
          </p:nvSpPr>
          <p:spPr bwMode="auto">
            <a:xfrm>
              <a:off x="1347788" y="5286375"/>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grpSp>
      <p:sp>
        <p:nvSpPr>
          <p:cNvPr id="45" name="Oval 44"/>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ysClr val="windowText" lastClr="000000"/>
              </a:solidFill>
              <a:latin typeface="Times" pitchFamily="84" charset="0"/>
              <a:ea typeface="+mn-ea"/>
              <a:cs typeface="+mn-cs"/>
            </a:endParaRPr>
          </a:p>
        </p:txBody>
      </p:sp>
      <p:grpSp>
        <p:nvGrpSpPr>
          <p:cNvPr id="47" name="Group 46"/>
          <p:cNvGrpSpPr/>
          <p:nvPr/>
        </p:nvGrpSpPr>
        <p:grpSpPr>
          <a:xfrm>
            <a:off x="1880256" y="2238600"/>
            <a:ext cx="308800" cy="301752"/>
            <a:chOff x="545232" y="440522"/>
            <a:chExt cx="308800" cy="301752"/>
          </a:xfrm>
        </p:grpSpPr>
        <p:sp>
          <p:nvSpPr>
            <p:cNvPr id="48" name="Oval 47"/>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49" name="TextBox 48"/>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2</a:t>
              </a:r>
              <a:endParaRPr lang="en-US" sz="1850" b="1" dirty="0">
                <a:solidFill>
                  <a:prstClr val="white"/>
                </a:solidFill>
                <a:latin typeface="Arial" pitchFamily="34" charset="0"/>
                <a:ea typeface="+mn-ea"/>
                <a:cs typeface="Arial" pitchFamily="34" charset="0"/>
              </a:endParaRPr>
            </a:p>
          </p:txBody>
        </p:sp>
      </p:grpSp>
      <p:grpSp>
        <p:nvGrpSpPr>
          <p:cNvPr id="50" name="Group 49"/>
          <p:cNvGrpSpPr/>
          <p:nvPr/>
        </p:nvGrpSpPr>
        <p:grpSpPr>
          <a:xfrm>
            <a:off x="1104475" y="5984226"/>
            <a:ext cx="308800" cy="301752"/>
            <a:chOff x="545232" y="440522"/>
            <a:chExt cx="308800" cy="301752"/>
          </a:xfrm>
        </p:grpSpPr>
        <p:sp>
          <p:nvSpPr>
            <p:cNvPr id="51" name="Oval 50"/>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52" name="TextBox 51"/>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3</a:t>
              </a:r>
              <a:endParaRPr lang="en-US" sz="1850" b="1" dirty="0">
                <a:solidFill>
                  <a:prstClr val="white"/>
                </a:solidFill>
                <a:latin typeface="Arial" pitchFamily="34" charset="0"/>
                <a:ea typeface="+mn-ea"/>
                <a:cs typeface="Arial" pitchFamily="34" charset="0"/>
              </a:endParaRPr>
            </a:p>
          </p:txBody>
        </p:sp>
      </p:grpSp>
      <p:grpSp>
        <p:nvGrpSpPr>
          <p:cNvPr id="53" name="Group 52"/>
          <p:cNvGrpSpPr/>
          <p:nvPr/>
        </p:nvGrpSpPr>
        <p:grpSpPr>
          <a:xfrm>
            <a:off x="4187027" y="5699141"/>
            <a:ext cx="308800" cy="301752"/>
            <a:chOff x="545232" y="440522"/>
            <a:chExt cx="308800" cy="301752"/>
          </a:xfrm>
        </p:grpSpPr>
        <p:sp>
          <p:nvSpPr>
            <p:cNvPr id="54" name="Oval 53"/>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55" name="TextBox 54"/>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4</a:t>
              </a:r>
              <a:endParaRPr lang="en-US" sz="1850" b="1" dirty="0">
                <a:solidFill>
                  <a:prstClr val="white"/>
                </a:solidFill>
                <a:latin typeface="Arial" pitchFamily="34" charset="0"/>
                <a:ea typeface="+mn-ea"/>
                <a:cs typeface="Arial" pitchFamily="34" charset="0"/>
              </a:endParaRPr>
            </a:p>
          </p:txBody>
        </p:sp>
      </p:grpSp>
      <p:sp>
        <p:nvSpPr>
          <p:cNvPr id="56" name="TextBox 55"/>
          <p:cNvSpPr txBox="1"/>
          <p:nvPr/>
        </p:nvSpPr>
        <p:spPr>
          <a:xfrm>
            <a:off x="609600" y="451644"/>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1</a:t>
            </a:r>
            <a:endParaRPr lang="en-US" sz="1850" b="1" dirty="0">
              <a:solidFill>
                <a:prstClr val="white"/>
              </a:solidFill>
              <a:latin typeface="Arial" pitchFamily="34" charset="0"/>
              <a:ea typeface="+mn-ea"/>
              <a:cs typeface="Arial" pitchFamily="34" charset="0"/>
            </a:endParaRPr>
          </a:p>
        </p:txBody>
      </p:sp>
      <p:sp>
        <p:nvSpPr>
          <p:cNvPr id="57" name="TextBox 7"/>
          <p:cNvSpPr txBox="1">
            <a:spLocks noChangeArrowheads="1"/>
          </p:cNvSpPr>
          <p:nvPr/>
        </p:nvSpPr>
        <p:spPr bwMode="auto">
          <a:xfrm>
            <a:off x="4972050" y="4702175"/>
            <a:ext cx="129844" cy="2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smtClean="0">
                <a:solidFill>
                  <a:srgbClr val="000000"/>
                </a:solidFill>
                <a:latin typeface="Arial"/>
                <a:ea typeface="+mn-ea"/>
                <a:cs typeface="+mn-cs"/>
              </a:rPr>
              <a:t>A</a:t>
            </a:r>
            <a:endParaRPr lang="en-US" sz="1400" b="1" dirty="0">
              <a:solidFill>
                <a:srgbClr val="000000"/>
              </a:solidFill>
              <a:latin typeface="Arial"/>
              <a:ea typeface="+mn-ea"/>
              <a:cs typeface="+mn-cs"/>
            </a:endParaRPr>
          </a:p>
        </p:txBody>
      </p:sp>
      <p:sp>
        <p:nvSpPr>
          <p:cNvPr id="10" name="Freeform 9"/>
          <p:cNvSpPr/>
          <p:nvPr/>
        </p:nvSpPr>
        <p:spPr>
          <a:xfrm>
            <a:off x="4574381" y="5066903"/>
            <a:ext cx="88106" cy="85725"/>
          </a:xfrm>
          <a:custGeom>
            <a:avLst/>
            <a:gdLst>
              <a:gd name="connsiteX0" fmla="*/ 85725 w 88106"/>
              <a:gd name="connsiteY0" fmla="*/ 0 h 85725"/>
              <a:gd name="connsiteX1" fmla="*/ 0 w 88106"/>
              <a:gd name="connsiteY1" fmla="*/ 0 h 85725"/>
              <a:gd name="connsiteX2" fmla="*/ 0 w 88106"/>
              <a:gd name="connsiteY2" fmla="*/ 85725 h 85725"/>
              <a:gd name="connsiteX3" fmla="*/ 88106 w 88106"/>
              <a:gd name="connsiteY3" fmla="*/ 85725 h 85725"/>
            </a:gdLst>
            <a:ahLst/>
            <a:cxnLst>
              <a:cxn ang="0">
                <a:pos x="connsiteX0" y="connsiteY0"/>
              </a:cxn>
              <a:cxn ang="0">
                <a:pos x="connsiteX1" y="connsiteY1"/>
              </a:cxn>
              <a:cxn ang="0">
                <a:pos x="connsiteX2" y="connsiteY2"/>
              </a:cxn>
              <a:cxn ang="0">
                <a:pos x="connsiteX3" y="connsiteY3"/>
              </a:cxn>
            </a:cxnLst>
            <a:rect l="l" t="t" r="r" b="b"/>
            <a:pathLst>
              <a:path w="88106" h="85725">
                <a:moveTo>
                  <a:pt x="85725" y="0"/>
                </a:moveTo>
                <a:lnTo>
                  <a:pt x="0" y="0"/>
                </a:lnTo>
                <a:lnTo>
                  <a:pt x="0" y="85725"/>
                </a:lnTo>
                <a:lnTo>
                  <a:pt x="88106" y="857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18" name="Freeform 9217"/>
          <p:cNvSpPr/>
          <p:nvPr/>
        </p:nvSpPr>
        <p:spPr>
          <a:xfrm>
            <a:off x="4195763" y="5112544"/>
            <a:ext cx="376237" cy="0"/>
          </a:xfrm>
          <a:custGeom>
            <a:avLst/>
            <a:gdLst>
              <a:gd name="connsiteX0" fmla="*/ 376237 w 376237"/>
              <a:gd name="connsiteY0" fmla="*/ 0 h 0"/>
              <a:gd name="connsiteX1" fmla="*/ 0 w 376237"/>
              <a:gd name="connsiteY1" fmla="*/ 0 h 0"/>
            </a:gdLst>
            <a:ahLst/>
            <a:cxnLst>
              <a:cxn ang="0">
                <a:pos x="connsiteX0" y="connsiteY0"/>
              </a:cxn>
              <a:cxn ang="0">
                <a:pos x="connsiteX1" y="connsiteY1"/>
              </a:cxn>
            </a:cxnLst>
            <a:rect l="l" t="t" r="r" b="b"/>
            <a:pathLst>
              <a:path w="376237">
                <a:moveTo>
                  <a:pt x="376237" y="0"/>
                </a:moveTo>
                <a:lnTo>
                  <a:pt x="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58703266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07848"/>
            <a:ext cx="8546592" cy="6242304"/>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10.19-s5</a:t>
            </a:r>
            <a:endParaRPr lang="en-US" sz="1200" dirty="0">
              <a:latin typeface="Arial" charset="0"/>
            </a:endParaRPr>
          </a:p>
        </p:txBody>
      </p:sp>
      <p:sp>
        <p:nvSpPr>
          <p:cNvPr id="8" name="TextBox 7"/>
          <p:cNvSpPr txBox="1"/>
          <p:nvPr/>
        </p:nvSpPr>
        <p:spPr>
          <a:xfrm>
            <a:off x="933334" y="442551"/>
            <a:ext cx="1462003"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Transcription</a:t>
            </a:r>
            <a:endParaRPr lang="en-US" sz="1800" b="1" dirty="0">
              <a:solidFill>
                <a:srgbClr val="000000"/>
              </a:solidFill>
              <a:latin typeface="Arial"/>
              <a:ea typeface="+mn-ea"/>
              <a:cs typeface="+mn-cs"/>
            </a:endParaRPr>
          </a:p>
        </p:txBody>
      </p:sp>
      <p:sp>
        <p:nvSpPr>
          <p:cNvPr id="11" name="TextBox 3"/>
          <p:cNvSpPr txBox="1">
            <a:spLocks noChangeArrowheads="1"/>
          </p:cNvSpPr>
          <p:nvPr/>
        </p:nvSpPr>
        <p:spPr bwMode="auto">
          <a:xfrm>
            <a:off x="3091655" y="346734"/>
            <a:ext cx="1428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RNA polymerase</a:t>
            </a:r>
          </a:p>
        </p:txBody>
      </p:sp>
      <p:sp>
        <p:nvSpPr>
          <p:cNvPr id="12" name="TextBox 4"/>
          <p:cNvSpPr txBox="1">
            <a:spLocks noChangeArrowheads="1"/>
          </p:cNvSpPr>
          <p:nvPr/>
        </p:nvSpPr>
        <p:spPr bwMode="auto">
          <a:xfrm>
            <a:off x="5335586" y="364197"/>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Nucleus</a:t>
            </a:r>
          </a:p>
        </p:txBody>
      </p:sp>
      <p:sp>
        <p:nvSpPr>
          <p:cNvPr id="13" name="TextBox 5"/>
          <p:cNvSpPr txBox="1">
            <a:spLocks noChangeArrowheads="1"/>
          </p:cNvSpPr>
          <p:nvPr/>
        </p:nvSpPr>
        <p:spPr bwMode="auto">
          <a:xfrm>
            <a:off x="479424" y="140956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14" name="TextBox 6"/>
          <p:cNvSpPr txBox="1">
            <a:spLocks noChangeArrowheads="1"/>
          </p:cNvSpPr>
          <p:nvPr/>
        </p:nvSpPr>
        <p:spPr bwMode="auto">
          <a:xfrm>
            <a:off x="963611" y="1939791"/>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Intron</a:t>
            </a:r>
          </a:p>
        </p:txBody>
      </p:sp>
      <p:sp>
        <p:nvSpPr>
          <p:cNvPr id="15" name="TextBox 7"/>
          <p:cNvSpPr txBox="1">
            <a:spLocks noChangeArrowheads="1"/>
          </p:cNvSpPr>
          <p:nvPr/>
        </p:nvSpPr>
        <p:spPr bwMode="auto">
          <a:xfrm>
            <a:off x="4557711" y="1351622"/>
            <a:ext cx="3895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DNA</a:t>
            </a:r>
          </a:p>
        </p:txBody>
      </p:sp>
      <p:sp>
        <p:nvSpPr>
          <p:cNvPr id="16" name="TextBox 15"/>
          <p:cNvSpPr txBox="1"/>
          <p:nvPr/>
        </p:nvSpPr>
        <p:spPr>
          <a:xfrm>
            <a:off x="2255413" y="2238399"/>
            <a:ext cx="1786771"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RNA </a:t>
            </a:r>
            <a:r>
              <a:rPr lang="en-US" sz="1800" b="1" dirty="0">
                <a:solidFill>
                  <a:srgbClr val="000000"/>
                </a:solidFill>
                <a:latin typeface="Arial"/>
                <a:ea typeface="+mn-ea"/>
                <a:cs typeface="+mn-cs"/>
              </a:rPr>
              <a:t>processing</a:t>
            </a:r>
          </a:p>
        </p:txBody>
      </p:sp>
      <p:sp>
        <p:nvSpPr>
          <p:cNvPr id="17" name="TextBox 9"/>
          <p:cNvSpPr txBox="1">
            <a:spLocks noChangeArrowheads="1"/>
          </p:cNvSpPr>
          <p:nvPr/>
        </p:nvSpPr>
        <p:spPr bwMode="auto">
          <a:xfrm>
            <a:off x="3409742" y="2712588"/>
            <a:ext cx="3382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Cap</a:t>
            </a:r>
          </a:p>
        </p:txBody>
      </p:sp>
      <p:sp>
        <p:nvSpPr>
          <p:cNvPr id="18" name="TextBox 10"/>
          <p:cNvSpPr txBox="1">
            <a:spLocks noChangeArrowheads="1"/>
          </p:cNvSpPr>
          <p:nvPr/>
        </p:nvSpPr>
        <p:spPr bwMode="auto">
          <a:xfrm>
            <a:off x="484774" y="2967382"/>
            <a:ext cx="2944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Tail</a:t>
            </a:r>
          </a:p>
        </p:txBody>
      </p:sp>
      <p:sp>
        <p:nvSpPr>
          <p:cNvPr id="19" name="TextBox 11"/>
          <p:cNvSpPr txBox="1">
            <a:spLocks noChangeArrowheads="1"/>
          </p:cNvSpPr>
          <p:nvPr/>
        </p:nvSpPr>
        <p:spPr bwMode="auto">
          <a:xfrm>
            <a:off x="1607930" y="3254720"/>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Intron</a:t>
            </a:r>
          </a:p>
        </p:txBody>
      </p:sp>
      <p:sp>
        <p:nvSpPr>
          <p:cNvPr id="20" name="TextBox 12"/>
          <p:cNvSpPr txBox="1">
            <a:spLocks noChangeArrowheads="1"/>
          </p:cNvSpPr>
          <p:nvPr/>
        </p:nvSpPr>
        <p:spPr bwMode="auto">
          <a:xfrm>
            <a:off x="2366755" y="324122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21" name="TextBox 13"/>
          <p:cNvSpPr txBox="1">
            <a:spLocks noChangeArrowheads="1"/>
          </p:cNvSpPr>
          <p:nvPr/>
        </p:nvSpPr>
        <p:spPr bwMode="auto">
          <a:xfrm>
            <a:off x="475152" y="4102494"/>
            <a:ext cx="9650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Amino acid</a:t>
            </a:r>
          </a:p>
        </p:txBody>
      </p:sp>
      <p:sp>
        <p:nvSpPr>
          <p:cNvPr id="22" name="TextBox 14"/>
          <p:cNvSpPr txBox="1">
            <a:spLocks noChangeArrowheads="1"/>
          </p:cNvSpPr>
          <p:nvPr/>
        </p:nvSpPr>
        <p:spPr bwMode="auto">
          <a:xfrm>
            <a:off x="705339" y="4597794"/>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err="1">
                <a:solidFill>
                  <a:srgbClr val="000000"/>
                </a:solidFill>
                <a:latin typeface="Arial"/>
                <a:ea typeface="+mn-ea"/>
                <a:cs typeface="+mn-cs"/>
              </a:rPr>
              <a:t>tRNA</a:t>
            </a:r>
            <a:endParaRPr lang="en-US" sz="1400" b="1" dirty="0">
              <a:solidFill>
                <a:srgbClr val="000000"/>
              </a:solidFill>
              <a:latin typeface="Arial"/>
              <a:ea typeface="+mn-ea"/>
              <a:cs typeface="+mn-cs"/>
            </a:endParaRPr>
          </a:p>
        </p:txBody>
      </p:sp>
      <p:sp>
        <p:nvSpPr>
          <p:cNvPr id="23" name="TextBox 15"/>
          <p:cNvSpPr txBox="1">
            <a:spLocks noChangeArrowheads="1"/>
          </p:cNvSpPr>
          <p:nvPr/>
        </p:nvSpPr>
        <p:spPr bwMode="auto">
          <a:xfrm>
            <a:off x="433877" y="5174057"/>
            <a:ext cx="8832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Anticodon</a:t>
            </a:r>
          </a:p>
        </p:txBody>
      </p:sp>
      <p:sp>
        <p:nvSpPr>
          <p:cNvPr id="24" name="TextBox 16"/>
          <p:cNvSpPr txBox="1">
            <a:spLocks noChangeArrowheads="1"/>
          </p:cNvSpPr>
          <p:nvPr/>
        </p:nvSpPr>
        <p:spPr bwMode="auto">
          <a:xfrm>
            <a:off x="1657839" y="5551088"/>
            <a:ext cx="3457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ATP</a:t>
            </a:r>
          </a:p>
        </p:txBody>
      </p:sp>
      <p:sp>
        <p:nvSpPr>
          <p:cNvPr id="25" name="TextBox 17"/>
          <p:cNvSpPr txBox="1">
            <a:spLocks noChangeArrowheads="1"/>
          </p:cNvSpPr>
          <p:nvPr/>
        </p:nvSpPr>
        <p:spPr bwMode="auto">
          <a:xfrm>
            <a:off x="2730989" y="5478857"/>
            <a:ext cx="6780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Enzyme</a:t>
            </a:r>
          </a:p>
        </p:txBody>
      </p:sp>
      <p:sp>
        <p:nvSpPr>
          <p:cNvPr id="27" name="TextBox 15"/>
          <p:cNvSpPr txBox="1">
            <a:spLocks noChangeArrowheads="1"/>
          </p:cNvSpPr>
          <p:nvPr/>
        </p:nvSpPr>
        <p:spPr bwMode="auto">
          <a:xfrm>
            <a:off x="3596481" y="4995862"/>
            <a:ext cx="5658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pitchFamily="34" charset="0"/>
                <a:ea typeface="+mn-ea"/>
                <a:cs typeface="Arial" pitchFamily="34" charset="0"/>
              </a:rPr>
              <a:t>Codon</a:t>
            </a:r>
          </a:p>
        </p:txBody>
      </p:sp>
      <p:sp>
        <p:nvSpPr>
          <p:cNvPr id="28" name="TextBox 20"/>
          <p:cNvSpPr txBox="1">
            <a:spLocks noChangeArrowheads="1"/>
          </p:cNvSpPr>
          <p:nvPr/>
        </p:nvSpPr>
        <p:spPr bwMode="auto">
          <a:xfrm>
            <a:off x="5761037" y="4601368"/>
            <a:ext cx="91531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lnSpc>
                <a:spcPts val="1600"/>
              </a:lnSpc>
              <a:spcBef>
                <a:spcPts val="0"/>
              </a:spcBef>
              <a:spcAft>
                <a:spcPts val="0"/>
              </a:spcAft>
            </a:pPr>
            <a:r>
              <a:rPr lang="en-US" sz="1400" b="1" dirty="0" smtClean="0">
                <a:solidFill>
                  <a:srgbClr val="000000"/>
                </a:solidFill>
                <a:latin typeface="Arial" pitchFamily="34" charset="0"/>
                <a:ea typeface="+mn-ea"/>
                <a:cs typeface="Arial" pitchFamily="34" charset="0"/>
              </a:rPr>
              <a:t>Ribosomal</a:t>
            </a:r>
          </a:p>
          <a:p>
            <a:pPr fontAlgn="auto">
              <a:lnSpc>
                <a:spcPts val="1600"/>
              </a:lnSpc>
              <a:spcBef>
                <a:spcPts val="0"/>
              </a:spcBef>
              <a:spcAft>
                <a:spcPts val="0"/>
              </a:spcAft>
            </a:pPr>
            <a:r>
              <a:rPr lang="en-US" sz="1400" b="1" dirty="0" smtClean="0">
                <a:solidFill>
                  <a:srgbClr val="000000"/>
                </a:solidFill>
                <a:latin typeface="Arial" pitchFamily="34" charset="0"/>
                <a:ea typeface="+mn-ea"/>
                <a:cs typeface="Arial" pitchFamily="34" charset="0"/>
              </a:rPr>
              <a:t>subunits</a:t>
            </a:r>
            <a:endParaRPr lang="en-US" sz="1400" b="1" dirty="0">
              <a:solidFill>
                <a:srgbClr val="000000"/>
              </a:solidFill>
              <a:latin typeface="Arial" pitchFamily="34" charset="0"/>
              <a:ea typeface="+mn-ea"/>
              <a:cs typeface="Arial" pitchFamily="34" charset="0"/>
            </a:endParaRPr>
          </a:p>
        </p:txBody>
      </p:sp>
      <p:sp>
        <p:nvSpPr>
          <p:cNvPr id="30" name="TextBox 13"/>
          <p:cNvSpPr txBox="1">
            <a:spLocks noChangeArrowheads="1"/>
          </p:cNvSpPr>
          <p:nvPr/>
        </p:nvSpPr>
        <p:spPr bwMode="auto">
          <a:xfrm>
            <a:off x="5283758" y="2159249"/>
            <a:ext cx="8832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Anticodon</a:t>
            </a:r>
          </a:p>
        </p:txBody>
      </p:sp>
      <p:sp>
        <p:nvSpPr>
          <p:cNvPr id="31" name="TextBox 14"/>
          <p:cNvSpPr txBox="1">
            <a:spLocks noChangeArrowheads="1"/>
          </p:cNvSpPr>
          <p:nvPr/>
        </p:nvSpPr>
        <p:spPr bwMode="auto">
          <a:xfrm>
            <a:off x="5050395" y="2489449"/>
            <a:ext cx="5658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Codon</a:t>
            </a:r>
          </a:p>
        </p:txBody>
      </p:sp>
      <p:sp>
        <p:nvSpPr>
          <p:cNvPr id="32" name="TextBox 31"/>
          <p:cNvSpPr txBox="1"/>
          <p:nvPr/>
        </p:nvSpPr>
        <p:spPr>
          <a:xfrm>
            <a:off x="5980671" y="3341236"/>
            <a:ext cx="1192634"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Elongation</a:t>
            </a:r>
            <a:endParaRPr lang="en-US" sz="1800" b="1" dirty="0">
              <a:solidFill>
                <a:srgbClr val="000000"/>
              </a:solidFill>
              <a:latin typeface="Arial"/>
              <a:ea typeface="+mn-ea"/>
              <a:cs typeface="+mn-cs"/>
            </a:endParaRPr>
          </a:p>
        </p:txBody>
      </p:sp>
      <p:sp>
        <p:nvSpPr>
          <p:cNvPr id="33" name="TextBox 32"/>
          <p:cNvSpPr txBox="1"/>
          <p:nvPr/>
        </p:nvSpPr>
        <p:spPr>
          <a:xfrm>
            <a:off x="1485371" y="5991219"/>
            <a:ext cx="1243930" cy="553998"/>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Amino acid</a:t>
            </a:r>
          </a:p>
          <a:p>
            <a:pPr fontAlgn="auto">
              <a:spcBef>
                <a:spcPts val="0"/>
              </a:spcBef>
              <a:spcAft>
                <a:spcPts val="0"/>
              </a:spcAft>
              <a:defRPr/>
            </a:pPr>
            <a:r>
              <a:rPr lang="en-US" sz="1800" b="1" dirty="0" smtClean="0">
                <a:solidFill>
                  <a:srgbClr val="000000"/>
                </a:solidFill>
                <a:latin typeface="Arial"/>
                <a:ea typeface="+mn-ea"/>
                <a:cs typeface="+mn-cs"/>
              </a:rPr>
              <a:t>attachment</a:t>
            </a:r>
            <a:endParaRPr lang="en-US" sz="1800" b="1" dirty="0">
              <a:solidFill>
                <a:srgbClr val="000000"/>
              </a:solidFill>
              <a:latin typeface="Arial"/>
              <a:ea typeface="+mn-ea"/>
              <a:cs typeface="+mn-cs"/>
            </a:endParaRPr>
          </a:p>
        </p:txBody>
      </p:sp>
      <p:sp>
        <p:nvSpPr>
          <p:cNvPr id="34" name="TextBox 33"/>
          <p:cNvSpPr txBox="1"/>
          <p:nvPr/>
        </p:nvSpPr>
        <p:spPr>
          <a:xfrm>
            <a:off x="4560095" y="5711300"/>
            <a:ext cx="1243930" cy="553998"/>
          </a:xfrm>
          <a:prstGeom prst="rect">
            <a:avLst/>
          </a:prstGeom>
          <a:noFill/>
        </p:spPr>
        <p:txBody>
          <a:bodyPr wrap="none" lIns="0" tIns="0" rIns="0" bIns="0">
            <a:spAutoFit/>
          </a:bodyPr>
          <a:lstStyle/>
          <a:p>
            <a:pPr fontAlgn="auto">
              <a:lnSpc>
                <a:spcPts val="2100"/>
              </a:lnSpc>
              <a:spcBef>
                <a:spcPts val="0"/>
              </a:spcBef>
              <a:spcAft>
                <a:spcPts val="0"/>
              </a:spcAft>
              <a:defRPr/>
            </a:pPr>
            <a:r>
              <a:rPr lang="en-US" sz="1800" b="1" dirty="0" smtClean="0">
                <a:solidFill>
                  <a:srgbClr val="000000"/>
                </a:solidFill>
                <a:latin typeface="Arial" pitchFamily="34" charset="0"/>
                <a:ea typeface="+mn-ea"/>
                <a:cs typeface="Arial" pitchFamily="34" charset="0"/>
              </a:rPr>
              <a:t>Initiation of</a:t>
            </a:r>
          </a:p>
          <a:p>
            <a:pPr fontAlgn="auto">
              <a:lnSpc>
                <a:spcPts val="2100"/>
              </a:lnSpc>
              <a:spcBef>
                <a:spcPts val="0"/>
              </a:spcBef>
              <a:spcAft>
                <a:spcPts val="0"/>
              </a:spcAft>
              <a:defRPr/>
            </a:pPr>
            <a:r>
              <a:rPr lang="en-US" sz="1800" b="1" dirty="0" smtClean="0">
                <a:solidFill>
                  <a:srgbClr val="000000"/>
                </a:solidFill>
                <a:latin typeface="Arial" pitchFamily="34" charset="0"/>
                <a:ea typeface="+mn-ea"/>
                <a:cs typeface="Arial" pitchFamily="34" charset="0"/>
              </a:rPr>
              <a:t>translation</a:t>
            </a:r>
            <a:endParaRPr lang="en-US" sz="1800" b="1" dirty="0">
              <a:solidFill>
                <a:srgbClr val="000000"/>
              </a:solidFill>
              <a:latin typeface="Arial" pitchFamily="34" charset="0"/>
              <a:ea typeface="+mn-ea"/>
              <a:cs typeface="Arial" pitchFamily="34" charset="0"/>
            </a:endParaRPr>
          </a:p>
        </p:txBody>
      </p:sp>
      <p:sp>
        <p:nvSpPr>
          <p:cNvPr id="29" name="Freeform 28"/>
          <p:cNvSpPr/>
          <p:nvPr/>
        </p:nvSpPr>
        <p:spPr bwMode="auto">
          <a:xfrm flipH="1">
            <a:off x="4417217" y="1185862"/>
            <a:ext cx="130967" cy="1857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5" name="Freeform 34"/>
          <p:cNvSpPr/>
          <p:nvPr/>
        </p:nvSpPr>
        <p:spPr bwMode="auto">
          <a:xfrm flipH="1" flipV="1">
            <a:off x="3486147" y="562178"/>
            <a:ext cx="190502" cy="22601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6" name="Freeform 35"/>
          <p:cNvSpPr/>
          <p:nvPr/>
        </p:nvSpPr>
        <p:spPr bwMode="auto">
          <a:xfrm>
            <a:off x="1502569" y="1866899"/>
            <a:ext cx="176202" cy="14287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7" name="Freeform 36"/>
          <p:cNvSpPr/>
          <p:nvPr/>
        </p:nvSpPr>
        <p:spPr bwMode="auto">
          <a:xfrm flipV="1">
            <a:off x="963610" y="1622629"/>
            <a:ext cx="167483" cy="12520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8" name="Freeform 37"/>
          <p:cNvSpPr/>
          <p:nvPr/>
        </p:nvSpPr>
        <p:spPr bwMode="auto">
          <a:xfrm flipH="1" flipV="1">
            <a:off x="3148797" y="2867023"/>
            <a:ext cx="232578" cy="6100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9" name="Freeform 38"/>
          <p:cNvSpPr/>
          <p:nvPr/>
        </p:nvSpPr>
        <p:spPr bwMode="auto">
          <a:xfrm flipH="1">
            <a:off x="2338388" y="3107530"/>
            <a:ext cx="111918" cy="164307"/>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0" name="Freeform 39"/>
          <p:cNvSpPr/>
          <p:nvPr/>
        </p:nvSpPr>
        <p:spPr bwMode="auto">
          <a:xfrm flipH="1">
            <a:off x="1384299" y="3292474"/>
            <a:ext cx="180975" cy="66793"/>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1" name="Freeform 40"/>
          <p:cNvSpPr/>
          <p:nvPr/>
        </p:nvSpPr>
        <p:spPr bwMode="auto">
          <a:xfrm>
            <a:off x="660399" y="2749551"/>
            <a:ext cx="89695" cy="214656"/>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2" name="Freeform 41"/>
          <p:cNvSpPr/>
          <p:nvPr/>
        </p:nvSpPr>
        <p:spPr bwMode="auto">
          <a:xfrm flipV="1">
            <a:off x="1474785" y="4229099"/>
            <a:ext cx="242095" cy="888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3" name="Freeform 42"/>
          <p:cNvSpPr/>
          <p:nvPr/>
        </p:nvSpPr>
        <p:spPr bwMode="auto">
          <a:xfrm flipV="1">
            <a:off x="1191322" y="4698373"/>
            <a:ext cx="223141" cy="4571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4" name="Freeform 43"/>
          <p:cNvSpPr/>
          <p:nvPr/>
        </p:nvSpPr>
        <p:spPr bwMode="auto">
          <a:xfrm flipH="1">
            <a:off x="2474119" y="5322092"/>
            <a:ext cx="226219" cy="24288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5" name="Freeform 44"/>
          <p:cNvSpPr/>
          <p:nvPr/>
        </p:nvSpPr>
        <p:spPr bwMode="auto">
          <a:xfrm flipH="1" flipV="1">
            <a:off x="5381624" y="4718849"/>
            <a:ext cx="338136" cy="126994"/>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6" name="Freeform 45"/>
          <p:cNvSpPr/>
          <p:nvPr/>
        </p:nvSpPr>
        <p:spPr bwMode="auto">
          <a:xfrm flipH="1" flipV="1">
            <a:off x="5312569" y="4716467"/>
            <a:ext cx="404810" cy="474657"/>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8" name="Freeform 47"/>
          <p:cNvSpPr/>
          <p:nvPr/>
        </p:nvSpPr>
        <p:spPr bwMode="auto">
          <a:xfrm flipV="1">
            <a:off x="5648325" y="2619375"/>
            <a:ext cx="638174" cy="237504"/>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9" name="Freeform 48"/>
          <p:cNvSpPr/>
          <p:nvPr/>
        </p:nvSpPr>
        <p:spPr bwMode="auto">
          <a:xfrm flipV="1">
            <a:off x="5800725" y="2376898"/>
            <a:ext cx="502444" cy="39249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grpSp>
        <p:nvGrpSpPr>
          <p:cNvPr id="47" name="Group 46"/>
          <p:cNvGrpSpPr/>
          <p:nvPr/>
        </p:nvGrpSpPr>
        <p:grpSpPr>
          <a:xfrm>
            <a:off x="1347788" y="5238752"/>
            <a:ext cx="178592" cy="92944"/>
            <a:chOff x="1347788" y="5238752"/>
            <a:chExt cx="178592" cy="92944"/>
          </a:xfrm>
        </p:grpSpPr>
        <p:sp>
          <p:nvSpPr>
            <p:cNvPr id="50" name="Freeform 49"/>
            <p:cNvSpPr/>
            <p:nvPr/>
          </p:nvSpPr>
          <p:spPr>
            <a:xfrm rot="10800000">
              <a:off x="1436337" y="5238752"/>
              <a:ext cx="90043" cy="92944"/>
            </a:xfrm>
            <a:custGeom>
              <a:avLst/>
              <a:gdLst>
                <a:gd name="connsiteX0" fmla="*/ 0 w 142875"/>
                <a:gd name="connsiteY0" fmla="*/ 0 h 788194"/>
                <a:gd name="connsiteX1" fmla="*/ 142875 w 142875"/>
                <a:gd name="connsiteY1" fmla="*/ 0 h 788194"/>
                <a:gd name="connsiteX2" fmla="*/ 142875 w 142875"/>
                <a:gd name="connsiteY2" fmla="*/ 788194 h 788194"/>
                <a:gd name="connsiteX3" fmla="*/ 0 w 142875"/>
                <a:gd name="connsiteY3" fmla="*/ 788194 h 788194"/>
              </a:gdLst>
              <a:ahLst/>
              <a:cxnLst>
                <a:cxn ang="0">
                  <a:pos x="connsiteX0" y="connsiteY0"/>
                </a:cxn>
                <a:cxn ang="0">
                  <a:pos x="connsiteX1" y="connsiteY1"/>
                </a:cxn>
                <a:cxn ang="0">
                  <a:pos x="connsiteX2" y="connsiteY2"/>
                </a:cxn>
                <a:cxn ang="0">
                  <a:pos x="connsiteX3" y="connsiteY3"/>
                </a:cxn>
              </a:cxnLst>
              <a:rect l="l" t="t" r="r" b="b"/>
              <a:pathLst>
                <a:path w="142875" h="788194">
                  <a:moveTo>
                    <a:pt x="0" y="0"/>
                  </a:moveTo>
                  <a:lnTo>
                    <a:pt x="142875" y="0"/>
                  </a:lnTo>
                  <a:lnTo>
                    <a:pt x="142875" y="788194"/>
                  </a:lnTo>
                  <a:lnTo>
                    <a:pt x="0" y="788194"/>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51" name="Freeform 50"/>
            <p:cNvSpPr/>
            <p:nvPr/>
          </p:nvSpPr>
          <p:spPr bwMode="auto">
            <a:xfrm>
              <a:off x="1347788" y="5286375"/>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grpSp>
      <p:sp>
        <p:nvSpPr>
          <p:cNvPr id="53" name="Oval 52"/>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latin typeface="Times" pitchFamily="84" charset="0"/>
              <a:ea typeface="+mn-ea"/>
              <a:cs typeface="+mn-cs"/>
            </a:endParaRPr>
          </a:p>
        </p:txBody>
      </p:sp>
      <p:grpSp>
        <p:nvGrpSpPr>
          <p:cNvPr id="55" name="Group 54"/>
          <p:cNvGrpSpPr/>
          <p:nvPr/>
        </p:nvGrpSpPr>
        <p:grpSpPr>
          <a:xfrm>
            <a:off x="1880256" y="2238600"/>
            <a:ext cx="308800" cy="301752"/>
            <a:chOff x="545232" y="440522"/>
            <a:chExt cx="308800" cy="301752"/>
          </a:xfrm>
        </p:grpSpPr>
        <p:sp>
          <p:nvSpPr>
            <p:cNvPr id="56" name="Oval 55"/>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57" name="TextBox 56"/>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2</a:t>
              </a:r>
              <a:endParaRPr lang="en-US" sz="1850" b="1" dirty="0">
                <a:solidFill>
                  <a:prstClr val="white"/>
                </a:solidFill>
                <a:latin typeface="Arial" pitchFamily="34" charset="0"/>
                <a:ea typeface="+mn-ea"/>
                <a:cs typeface="Arial" pitchFamily="34" charset="0"/>
              </a:endParaRPr>
            </a:p>
          </p:txBody>
        </p:sp>
      </p:grpSp>
      <p:grpSp>
        <p:nvGrpSpPr>
          <p:cNvPr id="58" name="Group 57"/>
          <p:cNvGrpSpPr/>
          <p:nvPr/>
        </p:nvGrpSpPr>
        <p:grpSpPr>
          <a:xfrm>
            <a:off x="1104475" y="5984226"/>
            <a:ext cx="308800" cy="301752"/>
            <a:chOff x="545232" y="440522"/>
            <a:chExt cx="308800" cy="301752"/>
          </a:xfrm>
        </p:grpSpPr>
        <p:sp>
          <p:nvSpPr>
            <p:cNvPr id="59" name="Oval 58"/>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60" name="TextBox 59"/>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3</a:t>
              </a:r>
              <a:endParaRPr lang="en-US" sz="1850" b="1" dirty="0">
                <a:solidFill>
                  <a:prstClr val="white"/>
                </a:solidFill>
                <a:latin typeface="Arial" pitchFamily="34" charset="0"/>
                <a:ea typeface="+mn-ea"/>
                <a:cs typeface="Arial" pitchFamily="34" charset="0"/>
              </a:endParaRPr>
            </a:p>
          </p:txBody>
        </p:sp>
      </p:grpSp>
      <p:grpSp>
        <p:nvGrpSpPr>
          <p:cNvPr id="61" name="Group 60"/>
          <p:cNvGrpSpPr/>
          <p:nvPr/>
        </p:nvGrpSpPr>
        <p:grpSpPr>
          <a:xfrm>
            <a:off x="4187027" y="5699141"/>
            <a:ext cx="308800" cy="301752"/>
            <a:chOff x="545232" y="440522"/>
            <a:chExt cx="308800" cy="301752"/>
          </a:xfrm>
        </p:grpSpPr>
        <p:sp>
          <p:nvSpPr>
            <p:cNvPr id="62" name="Oval 61"/>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63" name="TextBox 62"/>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4</a:t>
              </a:r>
              <a:endParaRPr lang="en-US" sz="1850" b="1" dirty="0">
                <a:solidFill>
                  <a:prstClr val="white"/>
                </a:solidFill>
                <a:latin typeface="Arial" pitchFamily="34" charset="0"/>
                <a:ea typeface="+mn-ea"/>
                <a:cs typeface="Arial" pitchFamily="34" charset="0"/>
              </a:endParaRPr>
            </a:p>
          </p:txBody>
        </p:sp>
      </p:grpSp>
      <p:grpSp>
        <p:nvGrpSpPr>
          <p:cNvPr id="64" name="Group 63"/>
          <p:cNvGrpSpPr/>
          <p:nvPr/>
        </p:nvGrpSpPr>
        <p:grpSpPr>
          <a:xfrm>
            <a:off x="5606637" y="3336755"/>
            <a:ext cx="308800" cy="301752"/>
            <a:chOff x="545232" y="440522"/>
            <a:chExt cx="308800" cy="301752"/>
          </a:xfrm>
        </p:grpSpPr>
        <p:sp>
          <p:nvSpPr>
            <p:cNvPr id="65" name="Oval 64"/>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66" name="TextBox 65"/>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5</a:t>
              </a:r>
              <a:endParaRPr lang="en-US" sz="1850" b="1" dirty="0">
                <a:solidFill>
                  <a:prstClr val="white"/>
                </a:solidFill>
                <a:latin typeface="Arial" pitchFamily="34" charset="0"/>
                <a:ea typeface="+mn-ea"/>
                <a:cs typeface="Arial" pitchFamily="34" charset="0"/>
              </a:endParaRPr>
            </a:p>
          </p:txBody>
        </p:sp>
      </p:grpSp>
      <p:sp>
        <p:nvSpPr>
          <p:cNvPr id="67" name="TextBox 66"/>
          <p:cNvSpPr txBox="1"/>
          <p:nvPr/>
        </p:nvSpPr>
        <p:spPr>
          <a:xfrm>
            <a:off x="609600" y="451644"/>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1</a:t>
            </a:r>
            <a:endParaRPr lang="en-US" sz="1850" b="1" dirty="0">
              <a:solidFill>
                <a:prstClr val="white"/>
              </a:solidFill>
              <a:latin typeface="Arial" pitchFamily="34" charset="0"/>
              <a:ea typeface="+mn-ea"/>
              <a:cs typeface="Arial" pitchFamily="34" charset="0"/>
            </a:endParaRPr>
          </a:p>
        </p:txBody>
      </p:sp>
      <p:sp>
        <p:nvSpPr>
          <p:cNvPr id="68" name="TextBox 7"/>
          <p:cNvSpPr txBox="1">
            <a:spLocks noChangeArrowheads="1"/>
          </p:cNvSpPr>
          <p:nvPr/>
        </p:nvSpPr>
        <p:spPr bwMode="auto">
          <a:xfrm>
            <a:off x="4972050" y="4702175"/>
            <a:ext cx="129844" cy="2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smtClean="0">
                <a:solidFill>
                  <a:srgbClr val="000000"/>
                </a:solidFill>
                <a:latin typeface="Arial"/>
                <a:ea typeface="+mn-ea"/>
                <a:cs typeface="+mn-cs"/>
              </a:rPr>
              <a:t>A</a:t>
            </a:r>
            <a:endParaRPr lang="en-US" sz="1400" b="1" dirty="0">
              <a:solidFill>
                <a:srgbClr val="000000"/>
              </a:solidFill>
              <a:latin typeface="Arial"/>
              <a:ea typeface="+mn-ea"/>
              <a:cs typeface="+mn-cs"/>
            </a:endParaRPr>
          </a:p>
        </p:txBody>
      </p:sp>
      <p:sp>
        <p:nvSpPr>
          <p:cNvPr id="78" name="Freeform 77"/>
          <p:cNvSpPr/>
          <p:nvPr/>
        </p:nvSpPr>
        <p:spPr>
          <a:xfrm>
            <a:off x="4574381" y="5066903"/>
            <a:ext cx="88106" cy="85725"/>
          </a:xfrm>
          <a:custGeom>
            <a:avLst/>
            <a:gdLst>
              <a:gd name="connsiteX0" fmla="*/ 85725 w 88106"/>
              <a:gd name="connsiteY0" fmla="*/ 0 h 85725"/>
              <a:gd name="connsiteX1" fmla="*/ 0 w 88106"/>
              <a:gd name="connsiteY1" fmla="*/ 0 h 85725"/>
              <a:gd name="connsiteX2" fmla="*/ 0 w 88106"/>
              <a:gd name="connsiteY2" fmla="*/ 85725 h 85725"/>
              <a:gd name="connsiteX3" fmla="*/ 88106 w 88106"/>
              <a:gd name="connsiteY3" fmla="*/ 85725 h 85725"/>
            </a:gdLst>
            <a:ahLst/>
            <a:cxnLst>
              <a:cxn ang="0">
                <a:pos x="connsiteX0" y="connsiteY0"/>
              </a:cxn>
              <a:cxn ang="0">
                <a:pos x="connsiteX1" y="connsiteY1"/>
              </a:cxn>
              <a:cxn ang="0">
                <a:pos x="connsiteX2" y="connsiteY2"/>
              </a:cxn>
              <a:cxn ang="0">
                <a:pos x="connsiteX3" y="connsiteY3"/>
              </a:cxn>
            </a:cxnLst>
            <a:rect l="l" t="t" r="r" b="b"/>
            <a:pathLst>
              <a:path w="88106" h="85725">
                <a:moveTo>
                  <a:pt x="85725" y="0"/>
                </a:moveTo>
                <a:lnTo>
                  <a:pt x="0" y="0"/>
                </a:lnTo>
                <a:lnTo>
                  <a:pt x="0" y="85725"/>
                </a:lnTo>
                <a:lnTo>
                  <a:pt x="88106" y="857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79" name="Freeform 78"/>
          <p:cNvSpPr/>
          <p:nvPr/>
        </p:nvSpPr>
        <p:spPr>
          <a:xfrm>
            <a:off x="4195763" y="5112544"/>
            <a:ext cx="376237" cy="0"/>
          </a:xfrm>
          <a:custGeom>
            <a:avLst/>
            <a:gdLst>
              <a:gd name="connsiteX0" fmla="*/ 376237 w 376237"/>
              <a:gd name="connsiteY0" fmla="*/ 0 h 0"/>
              <a:gd name="connsiteX1" fmla="*/ 0 w 376237"/>
              <a:gd name="connsiteY1" fmla="*/ 0 h 0"/>
            </a:gdLst>
            <a:ahLst/>
            <a:cxnLst>
              <a:cxn ang="0">
                <a:pos x="connsiteX0" y="connsiteY0"/>
              </a:cxn>
              <a:cxn ang="0">
                <a:pos x="connsiteX1" y="connsiteY1"/>
              </a:cxn>
            </a:cxnLst>
            <a:rect l="l" t="t" r="r" b="b"/>
            <a:pathLst>
              <a:path w="376237">
                <a:moveTo>
                  <a:pt x="376237" y="0"/>
                </a:moveTo>
                <a:lnTo>
                  <a:pt x="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410717908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07848"/>
            <a:ext cx="8546592" cy="6242304"/>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10.19-s6</a:t>
            </a:r>
            <a:endParaRPr lang="en-US" sz="1200" dirty="0">
              <a:latin typeface="Arial" charset="0"/>
            </a:endParaRPr>
          </a:p>
        </p:txBody>
      </p:sp>
      <p:sp>
        <p:nvSpPr>
          <p:cNvPr id="8" name="TextBox 7"/>
          <p:cNvSpPr txBox="1"/>
          <p:nvPr/>
        </p:nvSpPr>
        <p:spPr>
          <a:xfrm>
            <a:off x="933334" y="442551"/>
            <a:ext cx="1462003"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Transcription</a:t>
            </a:r>
            <a:endParaRPr lang="en-US" sz="1800" b="1" dirty="0">
              <a:solidFill>
                <a:srgbClr val="000000"/>
              </a:solidFill>
              <a:latin typeface="Arial"/>
              <a:ea typeface="+mn-ea"/>
              <a:cs typeface="+mn-cs"/>
            </a:endParaRPr>
          </a:p>
        </p:txBody>
      </p:sp>
      <p:sp>
        <p:nvSpPr>
          <p:cNvPr id="11" name="TextBox 3"/>
          <p:cNvSpPr txBox="1">
            <a:spLocks noChangeArrowheads="1"/>
          </p:cNvSpPr>
          <p:nvPr/>
        </p:nvSpPr>
        <p:spPr bwMode="auto">
          <a:xfrm>
            <a:off x="3091655" y="346734"/>
            <a:ext cx="1428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RNA polymerase</a:t>
            </a:r>
          </a:p>
        </p:txBody>
      </p:sp>
      <p:sp>
        <p:nvSpPr>
          <p:cNvPr id="12" name="TextBox 4"/>
          <p:cNvSpPr txBox="1">
            <a:spLocks noChangeArrowheads="1"/>
          </p:cNvSpPr>
          <p:nvPr/>
        </p:nvSpPr>
        <p:spPr bwMode="auto">
          <a:xfrm>
            <a:off x="5335586" y="364197"/>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Nucleus</a:t>
            </a:r>
          </a:p>
        </p:txBody>
      </p:sp>
      <p:sp>
        <p:nvSpPr>
          <p:cNvPr id="13" name="TextBox 5"/>
          <p:cNvSpPr txBox="1">
            <a:spLocks noChangeArrowheads="1"/>
          </p:cNvSpPr>
          <p:nvPr/>
        </p:nvSpPr>
        <p:spPr bwMode="auto">
          <a:xfrm>
            <a:off x="479424" y="140956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14" name="TextBox 6"/>
          <p:cNvSpPr txBox="1">
            <a:spLocks noChangeArrowheads="1"/>
          </p:cNvSpPr>
          <p:nvPr/>
        </p:nvSpPr>
        <p:spPr bwMode="auto">
          <a:xfrm>
            <a:off x="963611" y="1939791"/>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Intron</a:t>
            </a:r>
          </a:p>
        </p:txBody>
      </p:sp>
      <p:sp>
        <p:nvSpPr>
          <p:cNvPr id="15" name="TextBox 7"/>
          <p:cNvSpPr txBox="1">
            <a:spLocks noChangeArrowheads="1"/>
          </p:cNvSpPr>
          <p:nvPr/>
        </p:nvSpPr>
        <p:spPr bwMode="auto">
          <a:xfrm>
            <a:off x="4557711" y="1351622"/>
            <a:ext cx="3895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DNA</a:t>
            </a:r>
          </a:p>
        </p:txBody>
      </p:sp>
      <p:sp>
        <p:nvSpPr>
          <p:cNvPr id="16" name="TextBox 15"/>
          <p:cNvSpPr txBox="1"/>
          <p:nvPr/>
        </p:nvSpPr>
        <p:spPr>
          <a:xfrm>
            <a:off x="2255413" y="2238399"/>
            <a:ext cx="1786771"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RNA </a:t>
            </a:r>
            <a:r>
              <a:rPr lang="en-US" sz="1800" b="1" dirty="0">
                <a:solidFill>
                  <a:srgbClr val="000000"/>
                </a:solidFill>
                <a:latin typeface="Arial"/>
                <a:ea typeface="+mn-ea"/>
                <a:cs typeface="+mn-cs"/>
              </a:rPr>
              <a:t>processing</a:t>
            </a:r>
          </a:p>
        </p:txBody>
      </p:sp>
      <p:sp>
        <p:nvSpPr>
          <p:cNvPr id="17" name="TextBox 9"/>
          <p:cNvSpPr txBox="1">
            <a:spLocks noChangeArrowheads="1"/>
          </p:cNvSpPr>
          <p:nvPr/>
        </p:nvSpPr>
        <p:spPr bwMode="auto">
          <a:xfrm>
            <a:off x="3409742" y="2712588"/>
            <a:ext cx="3382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Cap</a:t>
            </a:r>
          </a:p>
        </p:txBody>
      </p:sp>
      <p:sp>
        <p:nvSpPr>
          <p:cNvPr id="18" name="TextBox 10"/>
          <p:cNvSpPr txBox="1">
            <a:spLocks noChangeArrowheads="1"/>
          </p:cNvSpPr>
          <p:nvPr/>
        </p:nvSpPr>
        <p:spPr bwMode="auto">
          <a:xfrm>
            <a:off x="484774" y="2967382"/>
            <a:ext cx="2944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Tail</a:t>
            </a:r>
          </a:p>
        </p:txBody>
      </p:sp>
      <p:sp>
        <p:nvSpPr>
          <p:cNvPr id="19" name="TextBox 11"/>
          <p:cNvSpPr txBox="1">
            <a:spLocks noChangeArrowheads="1"/>
          </p:cNvSpPr>
          <p:nvPr/>
        </p:nvSpPr>
        <p:spPr bwMode="auto">
          <a:xfrm>
            <a:off x="1607930" y="3254720"/>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Intron</a:t>
            </a:r>
          </a:p>
        </p:txBody>
      </p:sp>
      <p:sp>
        <p:nvSpPr>
          <p:cNvPr id="20" name="TextBox 12"/>
          <p:cNvSpPr txBox="1">
            <a:spLocks noChangeArrowheads="1"/>
          </p:cNvSpPr>
          <p:nvPr/>
        </p:nvSpPr>
        <p:spPr bwMode="auto">
          <a:xfrm>
            <a:off x="2366755" y="3241226"/>
            <a:ext cx="5498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mRNA</a:t>
            </a:r>
          </a:p>
        </p:txBody>
      </p:sp>
      <p:sp>
        <p:nvSpPr>
          <p:cNvPr id="21" name="TextBox 13"/>
          <p:cNvSpPr txBox="1">
            <a:spLocks noChangeArrowheads="1"/>
          </p:cNvSpPr>
          <p:nvPr/>
        </p:nvSpPr>
        <p:spPr bwMode="auto">
          <a:xfrm>
            <a:off x="475152" y="4102494"/>
            <a:ext cx="9650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Amino acid</a:t>
            </a:r>
          </a:p>
        </p:txBody>
      </p:sp>
      <p:sp>
        <p:nvSpPr>
          <p:cNvPr id="22" name="TextBox 14"/>
          <p:cNvSpPr txBox="1">
            <a:spLocks noChangeArrowheads="1"/>
          </p:cNvSpPr>
          <p:nvPr/>
        </p:nvSpPr>
        <p:spPr bwMode="auto">
          <a:xfrm>
            <a:off x="705339" y="4597794"/>
            <a:ext cx="44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err="1">
                <a:solidFill>
                  <a:srgbClr val="000000"/>
                </a:solidFill>
                <a:latin typeface="Arial"/>
                <a:ea typeface="+mn-ea"/>
                <a:cs typeface="+mn-cs"/>
              </a:rPr>
              <a:t>tRNA</a:t>
            </a:r>
            <a:endParaRPr lang="en-US" sz="1400" b="1" dirty="0">
              <a:solidFill>
                <a:srgbClr val="000000"/>
              </a:solidFill>
              <a:latin typeface="Arial"/>
              <a:ea typeface="+mn-ea"/>
              <a:cs typeface="+mn-cs"/>
            </a:endParaRPr>
          </a:p>
        </p:txBody>
      </p:sp>
      <p:sp>
        <p:nvSpPr>
          <p:cNvPr id="23" name="TextBox 15"/>
          <p:cNvSpPr txBox="1">
            <a:spLocks noChangeArrowheads="1"/>
          </p:cNvSpPr>
          <p:nvPr/>
        </p:nvSpPr>
        <p:spPr bwMode="auto">
          <a:xfrm>
            <a:off x="433877" y="5174057"/>
            <a:ext cx="8832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Anticodon</a:t>
            </a:r>
          </a:p>
        </p:txBody>
      </p:sp>
      <p:sp>
        <p:nvSpPr>
          <p:cNvPr id="24" name="TextBox 16"/>
          <p:cNvSpPr txBox="1">
            <a:spLocks noChangeArrowheads="1"/>
          </p:cNvSpPr>
          <p:nvPr/>
        </p:nvSpPr>
        <p:spPr bwMode="auto">
          <a:xfrm>
            <a:off x="1657839" y="5551088"/>
            <a:ext cx="3457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ATP</a:t>
            </a:r>
          </a:p>
        </p:txBody>
      </p:sp>
      <p:sp>
        <p:nvSpPr>
          <p:cNvPr id="25" name="TextBox 17"/>
          <p:cNvSpPr txBox="1">
            <a:spLocks noChangeArrowheads="1"/>
          </p:cNvSpPr>
          <p:nvPr/>
        </p:nvSpPr>
        <p:spPr bwMode="auto">
          <a:xfrm>
            <a:off x="2730989" y="5478857"/>
            <a:ext cx="6780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Enzyme</a:t>
            </a:r>
          </a:p>
        </p:txBody>
      </p:sp>
      <p:sp>
        <p:nvSpPr>
          <p:cNvPr id="26" name="TextBox 15"/>
          <p:cNvSpPr txBox="1">
            <a:spLocks noChangeArrowheads="1"/>
          </p:cNvSpPr>
          <p:nvPr/>
        </p:nvSpPr>
        <p:spPr bwMode="auto">
          <a:xfrm>
            <a:off x="3596481" y="4995862"/>
            <a:ext cx="5658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pitchFamily="34" charset="0"/>
                <a:ea typeface="+mn-ea"/>
                <a:cs typeface="Arial" pitchFamily="34" charset="0"/>
              </a:rPr>
              <a:t>Codon</a:t>
            </a:r>
          </a:p>
        </p:txBody>
      </p:sp>
      <p:sp>
        <p:nvSpPr>
          <p:cNvPr id="27" name="TextBox 20"/>
          <p:cNvSpPr txBox="1">
            <a:spLocks noChangeArrowheads="1"/>
          </p:cNvSpPr>
          <p:nvPr/>
        </p:nvSpPr>
        <p:spPr bwMode="auto">
          <a:xfrm>
            <a:off x="5761037" y="4601368"/>
            <a:ext cx="91531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lnSpc>
                <a:spcPts val="1600"/>
              </a:lnSpc>
              <a:spcBef>
                <a:spcPts val="0"/>
              </a:spcBef>
              <a:spcAft>
                <a:spcPts val="0"/>
              </a:spcAft>
            </a:pPr>
            <a:r>
              <a:rPr lang="en-US" sz="1400" b="1" dirty="0" smtClean="0">
                <a:solidFill>
                  <a:srgbClr val="000000"/>
                </a:solidFill>
                <a:latin typeface="Arial" pitchFamily="34" charset="0"/>
                <a:ea typeface="+mn-ea"/>
                <a:cs typeface="Arial" pitchFamily="34" charset="0"/>
              </a:rPr>
              <a:t>Ribosomal</a:t>
            </a:r>
          </a:p>
          <a:p>
            <a:pPr fontAlgn="auto">
              <a:lnSpc>
                <a:spcPts val="1600"/>
              </a:lnSpc>
              <a:spcBef>
                <a:spcPts val="0"/>
              </a:spcBef>
              <a:spcAft>
                <a:spcPts val="0"/>
              </a:spcAft>
            </a:pPr>
            <a:r>
              <a:rPr lang="en-US" sz="1400" b="1" dirty="0" smtClean="0">
                <a:solidFill>
                  <a:srgbClr val="000000"/>
                </a:solidFill>
                <a:latin typeface="Arial" pitchFamily="34" charset="0"/>
                <a:ea typeface="+mn-ea"/>
                <a:cs typeface="Arial" pitchFamily="34" charset="0"/>
              </a:rPr>
              <a:t>subunits</a:t>
            </a:r>
            <a:endParaRPr lang="en-US" sz="1400" b="1" dirty="0">
              <a:solidFill>
                <a:srgbClr val="000000"/>
              </a:solidFill>
              <a:latin typeface="Arial" pitchFamily="34" charset="0"/>
              <a:ea typeface="+mn-ea"/>
              <a:cs typeface="Arial" pitchFamily="34" charset="0"/>
            </a:endParaRPr>
          </a:p>
        </p:txBody>
      </p:sp>
      <p:sp>
        <p:nvSpPr>
          <p:cNvPr id="28" name="TextBox 27"/>
          <p:cNvSpPr txBox="1"/>
          <p:nvPr/>
        </p:nvSpPr>
        <p:spPr>
          <a:xfrm>
            <a:off x="4557682" y="5712617"/>
            <a:ext cx="1243930" cy="553998"/>
          </a:xfrm>
          <a:prstGeom prst="rect">
            <a:avLst/>
          </a:prstGeom>
          <a:noFill/>
        </p:spPr>
        <p:txBody>
          <a:bodyPr wrap="none" lIns="0" tIns="0" rIns="0" bIns="0">
            <a:spAutoFit/>
          </a:bodyPr>
          <a:lstStyle/>
          <a:p>
            <a:pPr fontAlgn="auto">
              <a:lnSpc>
                <a:spcPts val="2100"/>
              </a:lnSpc>
              <a:spcBef>
                <a:spcPts val="0"/>
              </a:spcBef>
              <a:spcAft>
                <a:spcPts val="0"/>
              </a:spcAft>
              <a:defRPr/>
            </a:pPr>
            <a:r>
              <a:rPr lang="en-US" sz="1800" b="1" dirty="0" smtClean="0">
                <a:solidFill>
                  <a:srgbClr val="000000"/>
                </a:solidFill>
                <a:latin typeface="Arial" pitchFamily="34" charset="0"/>
                <a:ea typeface="+mn-ea"/>
                <a:cs typeface="Arial" pitchFamily="34" charset="0"/>
              </a:rPr>
              <a:t>Initiation of</a:t>
            </a:r>
          </a:p>
          <a:p>
            <a:pPr fontAlgn="auto">
              <a:lnSpc>
                <a:spcPts val="2100"/>
              </a:lnSpc>
              <a:spcBef>
                <a:spcPts val="0"/>
              </a:spcBef>
              <a:spcAft>
                <a:spcPts val="0"/>
              </a:spcAft>
              <a:defRPr/>
            </a:pPr>
            <a:r>
              <a:rPr lang="en-US" sz="1800" b="1" dirty="0" smtClean="0">
                <a:solidFill>
                  <a:srgbClr val="000000"/>
                </a:solidFill>
                <a:latin typeface="Arial" pitchFamily="34" charset="0"/>
                <a:ea typeface="+mn-ea"/>
                <a:cs typeface="Arial" pitchFamily="34" charset="0"/>
              </a:rPr>
              <a:t>translation</a:t>
            </a:r>
            <a:endParaRPr lang="en-US" sz="1800" b="1" dirty="0">
              <a:solidFill>
                <a:srgbClr val="000000"/>
              </a:solidFill>
              <a:latin typeface="Arial" pitchFamily="34" charset="0"/>
              <a:ea typeface="+mn-ea"/>
              <a:cs typeface="Arial" pitchFamily="34" charset="0"/>
            </a:endParaRPr>
          </a:p>
        </p:txBody>
      </p:sp>
      <p:sp>
        <p:nvSpPr>
          <p:cNvPr id="29" name="TextBox 13"/>
          <p:cNvSpPr txBox="1">
            <a:spLocks noChangeArrowheads="1"/>
          </p:cNvSpPr>
          <p:nvPr/>
        </p:nvSpPr>
        <p:spPr bwMode="auto">
          <a:xfrm>
            <a:off x="5283758" y="2159249"/>
            <a:ext cx="8832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Anticodon</a:t>
            </a:r>
          </a:p>
        </p:txBody>
      </p:sp>
      <p:sp>
        <p:nvSpPr>
          <p:cNvPr id="30" name="TextBox 14"/>
          <p:cNvSpPr txBox="1">
            <a:spLocks noChangeArrowheads="1"/>
          </p:cNvSpPr>
          <p:nvPr/>
        </p:nvSpPr>
        <p:spPr bwMode="auto">
          <a:xfrm>
            <a:off x="5050395" y="2489449"/>
            <a:ext cx="5658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Codon</a:t>
            </a:r>
          </a:p>
        </p:txBody>
      </p:sp>
      <p:sp>
        <p:nvSpPr>
          <p:cNvPr id="31" name="TextBox 30"/>
          <p:cNvSpPr txBox="1"/>
          <p:nvPr/>
        </p:nvSpPr>
        <p:spPr>
          <a:xfrm>
            <a:off x="5980671" y="3341236"/>
            <a:ext cx="1192634"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Elongation</a:t>
            </a:r>
            <a:endParaRPr lang="en-US" sz="1800" b="1" dirty="0">
              <a:solidFill>
                <a:srgbClr val="000000"/>
              </a:solidFill>
              <a:latin typeface="Arial"/>
              <a:ea typeface="+mn-ea"/>
              <a:cs typeface="+mn-cs"/>
            </a:endParaRPr>
          </a:p>
        </p:txBody>
      </p:sp>
      <p:sp>
        <p:nvSpPr>
          <p:cNvPr id="32" name="TextBox 31"/>
          <p:cNvSpPr txBox="1"/>
          <p:nvPr/>
        </p:nvSpPr>
        <p:spPr>
          <a:xfrm>
            <a:off x="1485371" y="5991219"/>
            <a:ext cx="1243930" cy="553998"/>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Amino acid</a:t>
            </a:r>
          </a:p>
          <a:p>
            <a:pPr fontAlgn="auto">
              <a:spcBef>
                <a:spcPts val="0"/>
              </a:spcBef>
              <a:spcAft>
                <a:spcPts val="0"/>
              </a:spcAft>
              <a:defRPr/>
            </a:pPr>
            <a:r>
              <a:rPr lang="en-US" sz="1800" b="1" dirty="0" smtClean="0">
                <a:solidFill>
                  <a:srgbClr val="000000"/>
                </a:solidFill>
                <a:latin typeface="Arial"/>
                <a:ea typeface="+mn-ea"/>
                <a:cs typeface="+mn-cs"/>
              </a:rPr>
              <a:t>attachment</a:t>
            </a:r>
            <a:endParaRPr lang="en-US" sz="1800" b="1" dirty="0">
              <a:solidFill>
                <a:srgbClr val="000000"/>
              </a:solidFill>
              <a:latin typeface="Arial"/>
              <a:ea typeface="+mn-ea"/>
              <a:cs typeface="+mn-cs"/>
            </a:endParaRPr>
          </a:p>
        </p:txBody>
      </p:sp>
      <p:sp>
        <p:nvSpPr>
          <p:cNvPr id="33" name="TextBox 16"/>
          <p:cNvSpPr txBox="1">
            <a:spLocks noChangeArrowheads="1"/>
          </p:cNvSpPr>
          <p:nvPr/>
        </p:nvSpPr>
        <p:spPr bwMode="auto">
          <a:xfrm>
            <a:off x="6573205" y="3879279"/>
            <a:ext cx="10130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Polypeptide</a:t>
            </a:r>
          </a:p>
        </p:txBody>
      </p:sp>
      <p:sp>
        <p:nvSpPr>
          <p:cNvPr id="34" name="TextBox 17"/>
          <p:cNvSpPr txBox="1">
            <a:spLocks noChangeArrowheads="1"/>
          </p:cNvSpPr>
          <p:nvPr/>
        </p:nvSpPr>
        <p:spPr bwMode="auto">
          <a:xfrm>
            <a:off x="8267283" y="4176597"/>
            <a:ext cx="535403"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lnSpc>
                <a:spcPts val="1600"/>
              </a:lnSpc>
              <a:spcBef>
                <a:spcPts val="0"/>
              </a:spcBef>
              <a:spcAft>
                <a:spcPts val="0"/>
              </a:spcAft>
            </a:pPr>
            <a:r>
              <a:rPr lang="en-US" sz="1400" b="1" dirty="0" smtClean="0">
                <a:solidFill>
                  <a:srgbClr val="000000"/>
                </a:solidFill>
                <a:latin typeface="Arial"/>
                <a:ea typeface="+mn-ea"/>
                <a:cs typeface="+mn-cs"/>
              </a:rPr>
              <a:t>Stop</a:t>
            </a:r>
          </a:p>
          <a:p>
            <a:pPr fontAlgn="auto">
              <a:lnSpc>
                <a:spcPts val="1600"/>
              </a:lnSpc>
              <a:spcBef>
                <a:spcPts val="0"/>
              </a:spcBef>
              <a:spcAft>
                <a:spcPts val="0"/>
              </a:spcAft>
            </a:pPr>
            <a:r>
              <a:rPr lang="en-US" sz="1400" b="1" dirty="0" smtClean="0">
                <a:solidFill>
                  <a:srgbClr val="000000"/>
                </a:solidFill>
                <a:latin typeface="Arial"/>
                <a:ea typeface="+mn-ea"/>
                <a:cs typeface="+mn-cs"/>
              </a:rPr>
              <a:t>codon</a:t>
            </a:r>
            <a:endParaRPr lang="en-US" sz="1400" b="1" dirty="0">
              <a:solidFill>
                <a:srgbClr val="000000"/>
              </a:solidFill>
              <a:latin typeface="Arial"/>
              <a:ea typeface="+mn-ea"/>
              <a:cs typeface="+mn-cs"/>
            </a:endParaRPr>
          </a:p>
        </p:txBody>
      </p:sp>
      <p:sp>
        <p:nvSpPr>
          <p:cNvPr id="35" name="TextBox 34"/>
          <p:cNvSpPr txBox="1"/>
          <p:nvPr/>
        </p:nvSpPr>
        <p:spPr>
          <a:xfrm>
            <a:off x="7300701" y="5665953"/>
            <a:ext cx="1303755" cy="276999"/>
          </a:xfrm>
          <a:prstGeom prst="rect">
            <a:avLst/>
          </a:prstGeom>
          <a:noFill/>
        </p:spPr>
        <p:txBody>
          <a:bodyPr wrap="none" lIns="0" tIns="0" rIns="0" bIns="0">
            <a:spAutoFit/>
          </a:bodyPr>
          <a:lstStyle/>
          <a:p>
            <a:pPr fontAlgn="auto">
              <a:spcBef>
                <a:spcPts val="0"/>
              </a:spcBef>
              <a:spcAft>
                <a:spcPts val="0"/>
              </a:spcAft>
              <a:defRPr/>
            </a:pPr>
            <a:r>
              <a:rPr lang="en-US" sz="1800" b="1" dirty="0" smtClean="0">
                <a:solidFill>
                  <a:srgbClr val="000000"/>
                </a:solidFill>
                <a:latin typeface="Arial"/>
                <a:ea typeface="+mn-ea"/>
                <a:cs typeface="+mn-cs"/>
              </a:rPr>
              <a:t>Termination</a:t>
            </a:r>
            <a:endParaRPr lang="en-US" sz="1800" b="1" dirty="0">
              <a:solidFill>
                <a:srgbClr val="000000"/>
              </a:solidFill>
              <a:latin typeface="Arial"/>
              <a:ea typeface="+mn-ea"/>
              <a:cs typeface="+mn-cs"/>
            </a:endParaRPr>
          </a:p>
        </p:txBody>
      </p:sp>
      <p:sp>
        <p:nvSpPr>
          <p:cNvPr id="36" name="Freeform 35"/>
          <p:cNvSpPr/>
          <p:nvPr/>
        </p:nvSpPr>
        <p:spPr bwMode="auto">
          <a:xfrm flipH="1">
            <a:off x="4417217" y="1185862"/>
            <a:ext cx="130967" cy="1857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7" name="Freeform 36"/>
          <p:cNvSpPr/>
          <p:nvPr/>
        </p:nvSpPr>
        <p:spPr bwMode="auto">
          <a:xfrm flipH="1" flipV="1">
            <a:off x="3486147" y="562178"/>
            <a:ext cx="190502" cy="22601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8" name="Freeform 37"/>
          <p:cNvSpPr/>
          <p:nvPr/>
        </p:nvSpPr>
        <p:spPr bwMode="auto">
          <a:xfrm>
            <a:off x="1502569" y="1866899"/>
            <a:ext cx="176202" cy="14287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39" name="Freeform 38"/>
          <p:cNvSpPr/>
          <p:nvPr/>
        </p:nvSpPr>
        <p:spPr bwMode="auto">
          <a:xfrm flipV="1">
            <a:off x="963610" y="1622629"/>
            <a:ext cx="167483" cy="12520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0" name="Freeform 39"/>
          <p:cNvSpPr/>
          <p:nvPr/>
        </p:nvSpPr>
        <p:spPr bwMode="auto">
          <a:xfrm flipH="1" flipV="1">
            <a:off x="3148797" y="2867023"/>
            <a:ext cx="232578" cy="6100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1" name="Freeform 40"/>
          <p:cNvSpPr/>
          <p:nvPr/>
        </p:nvSpPr>
        <p:spPr bwMode="auto">
          <a:xfrm flipH="1">
            <a:off x="2338388" y="3107530"/>
            <a:ext cx="111918" cy="164307"/>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2" name="Freeform 41"/>
          <p:cNvSpPr/>
          <p:nvPr/>
        </p:nvSpPr>
        <p:spPr bwMode="auto">
          <a:xfrm flipH="1">
            <a:off x="1384299" y="3292474"/>
            <a:ext cx="180975" cy="66793"/>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3" name="Freeform 42"/>
          <p:cNvSpPr/>
          <p:nvPr/>
        </p:nvSpPr>
        <p:spPr bwMode="auto">
          <a:xfrm>
            <a:off x="660399" y="2749551"/>
            <a:ext cx="89695" cy="214656"/>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4" name="Freeform 43"/>
          <p:cNvSpPr/>
          <p:nvPr/>
        </p:nvSpPr>
        <p:spPr bwMode="auto">
          <a:xfrm flipV="1">
            <a:off x="1474785" y="4229099"/>
            <a:ext cx="242095" cy="88838"/>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5" name="Freeform 44"/>
          <p:cNvSpPr/>
          <p:nvPr/>
        </p:nvSpPr>
        <p:spPr bwMode="auto">
          <a:xfrm flipV="1">
            <a:off x="1191322" y="4698373"/>
            <a:ext cx="223141" cy="4571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6" name="Freeform 45"/>
          <p:cNvSpPr/>
          <p:nvPr/>
        </p:nvSpPr>
        <p:spPr bwMode="auto">
          <a:xfrm flipH="1">
            <a:off x="2474119" y="5322092"/>
            <a:ext cx="226219" cy="24288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7" name="Freeform 46"/>
          <p:cNvSpPr/>
          <p:nvPr/>
        </p:nvSpPr>
        <p:spPr bwMode="auto">
          <a:xfrm flipH="1" flipV="1">
            <a:off x="5381624" y="4718849"/>
            <a:ext cx="338136" cy="126994"/>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8" name="Freeform 47"/>
          <p:cNvSpPr/>
          <p:nvPr/>
        </p:nvSpPr>
        <p:spPr bwMode="auto">
          <a:xfrm flipH="1" flipV="1">
            <a:off x="5312569" y="4716467"/>
            <a:ext cx="404810" cy="474657"/>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49" name="Freeform 48"/>
          <p:cNvSpPr/>
          <p:nvPr/>
        </p:nvSpPr>
        <p:spPr bwMode="auto">
          <a:xfrm flipV="1">
            <a:off x="5648325" y="2619375"/>
            <a:ext cx="638174" cy="237504"/>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50" name="Freeform 49"/>
          <p:cNvSpPr/>
          <p:nvPr/>
        </p:nvSpPr>
        <p:spPr bwMode="auto">
          <a:xfrm flipV="1">
            <a:off x="5800725" y="2376898"/>
            <a:ext cx="502444" cy="392495"/>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51" name="Freeform 50"/>
          <p:cNvSpPr/>
          <p:nvPr/>
        </p:nvSpPr>
        <p:spPr bwMode="auto">
          <a:xfrm flipH="1" flipV="1">
            <a:off x="7972425" y="4569617"/>
            <a:ext cx="404813" cy="243620"/>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grpSp>
        <p:nvGrpSpPr>
          <p:cNvPr id="52" name="Group 51"/>
          <p:cNvGrpSpPr/>
          <p:nvPr/>
        </p:nvGrpSpPr>
        <p:grpSpPr>
          <a:xfrm>
            <a:off x="1347788" y="5238752"/>
            <a:ext cx="178592" cy="92944"/>
            <a:chOff x="1347788" y="5238752"/>
            <a:chExt cx="178592" cy="92944"/>
          </a:xfrm>
        </p:grpSpPr>
        <p:sp>
          <p:nvSpPr>
            <p:cNvPr id="53" name="Freeform 52"/>
            <p:cNvSpPr/>
            <p:nvPr/>
          </p:nvSpPr>
          <p:spPr>
            <a:xfrm rot="10800000">
              <a:off x="1436337" y="5238752"/>
              <a:ext cx="90043" cy="92944"/>
            </a:xfrm>
            <a:custGeom>
              <a:avLst/>
              <a:gdLst>
                <a:gd name="connsiteX0" fmla="*/ 0 w 142875"/>
                <a:gd name="connsiteY0" fmla="*/ 0 h 788194"/>
                <a:gd name="connsiteX1" fmla="*/ 142875 w 142875"/>
                <a:gd name="connsiteY1" fmla="*/ 0 h 788194"/>
                <a:gd name="connsiteX2" fmla="*/ 142875 w 142875"/>
                <a:gd name="connsiteY2" fmla="*/ 788194 h 788194"/>
                <a:gd name="connsiteX3" fmla="*/ 0 w 142875"/>
                <a:gd name="connsiteY3" fmla="*/ 788194 h 788194"/>
              </a:gdLst>
              <a:ahLst/>
              <a:cxnLst>
                <a:cxn ang="0">
                  <a:pos x="connsiteX0" y="connsiteY0"/>
                </a:cxn>
                <a:cxn ang="0">
                  <a:pos x="connsiteX1" y="connsiteY1"/>
                </a:cxn>
                <a:cxn ang="0">
                  <a:pos x="connsiteX2" y="connsiteY2"/>
                </a:cxn>
                <a:cxn ang="0">
                  <a:pos x="connsiteX3" y="connsiteY3"/>
                </a:cxn>
              </a:cxnLst>
              <a:rect l="l" t="t" r="r" b="b"/>
              <a:pathLst>
                <a:path w="142875" h="788194">
                  <a:moveTo>
                    <a:pt x="0" y="0"/>
                  </a:moveTo>
                  <a:lnTo>
                    <a:pt x="142875" y="0"/>
                  </a:lnTo>
                  <a:lnTo>
                    <a:pt x="142875" y="788194"/>
                  </a:lnTo>
                  <a:lnTo>
                    <a:pt x="0" y="788194"/>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54" name="Freeform 53"/>
            <p:cNvSpPr/>
            <p:nvPr/>
          </p:nvSpPr>
          <p:spPr bwMode="auto">
            <a:xfrm>
              <a:off x="1347788" y="5286375"/>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grpSp>
      <p:sp>
        <p:nvSpPr>
          <p:cNvPr id="56" name="Oval 55"/>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latin typeface="Times" pitchFamily="84" charset="0"/>
              <a:ea typeface="+mn-ea"/>
              <a:cs typeface="+mn-cs"/>
            </a:endParaRPr>
          </a:p>
        </p:txBody>
      </p:sp>
      <p:grpSp>
        <p:nvGrpSpPr>
          <p:cNvPr id="58" name="Group 57"/>
          <p:cNvGrpSpPr/>
          <p:nvPr/>
        </p:nvGrpSpPr>
        <p:grpSpPr>
          <a:xfrm>
            <a:off x="1880256" y="2238600"/>
            <a:ext cx="308800" cy="301752"/>
            <a:chOff x="545232" y="440522"/>
            <a:chExt cx="308800" cy="301752"/>
          </a:xfrm>
        </p:grpSpPr>
        <p:sp>
          <p:nvSpPr>
            <p:cNvPr id="59" name="Oval 58"/>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60" name="TextBox 59"/>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2</a:t>
              </a:r>
              <a:endParaRPr lang="en-US" sz="1850" b="1" dirty="0">
                <a:solidFill>
                  <a:prstClr val="white"/>
                </a:solidFill>
                <a:latin typeface="Arial" pitchFamily="34" charset="0"/>
                <a:ea typeface="+mn-ea"/>
                <a:cs typeface="Arial" pitchFamily="34" charset="0"/>
              </a:endParaRPr>
            </a:p>
          </p:txBody>
        </p:sp>
      </p:grpSp>
      <p:grpSp>
        <p:nvGrpSpPr>
          <p:cNvPr id="61" name="Group 60"/>
          <p:cNvGrpSpPr/>
          <p:nvPr/>
        </p:nvGrpSpPr>
        <p:grpSpPr>
          <a:xfrm>
            <a:off x="1104475" y="5984226"/>
            <a:ext cx="308800" cy="301752"/>
            <a:chOff x="545232" y="440522"/>
            <a:chExt cx="308800" cy="301752"/>
          </a:xfrm>
        </p:grpSpPr>
        <p:sp>
          <p:nvSpPr>
            <p:cNvPr id="62" name="Oval 61"/>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63" name="TextBox 62"/>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3</a:t>
              </a:r>
              <a:endParaRPr lang="en-US" sz="1850" b="1" dirty="0">
                <a:solidFill>
                  <a:prstClr val="white"/>
                </a:solidFill>
                <a:latin typeface="Arial" pitchFamily="34" charset="0"/>
                <a:ea typeface="+mn-ea"/>
                <a:cs typeface="Arial" pitchFamily="34" charset="0"/>
              </a:endParaRPr>
            </a:p>
          </p:txBody>
        </p:sp>
      </p:grpSp>
      <p:grpSp>
        <p:nvGrpSpPr>
          <p:cNvPr id="64" name="Group 63"/>
          <p:cNvGrpSpPr/>
          <p:nvPr/>
        </p:nvGrpSpPr>
        <p:grpSpPr>
          <a:xfrm>
            <a:off x="4187027" y="5699141"/>
            <a:ext cx="308800" cy="301752"/>
            <a:chOff x="545232" y="440522"/>
            <a:chExt cx="308800" cy="301752"/>
          </a:xfrm>
        </p:grpSpPr>
        <p:sp>
          <p:nvSpPr>
            <p:cNvPr id="65" name="Oval 64"/>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66" name="TextBox 65"/>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4</a:t>
              </a:r>
              <a:endParaRPr lang="en-US" sz="1850" b="1" dirty="0">
                <a:solidFill>
                  <a:prstClr val="white"/>
                </a:solidFill>
                <a:latin typeface="Arial" pitchFamily="34" charset="0"/>
                <a:ea typeface="+mn-ea"/>
                <a:cs typeface="Arial" pitchFamily="34" charset="0"/>
              </a:endParaRPr>
            </a:p>
          </p:txBody>
        </p:sp>
      </p:grpSp>
      <p:grpSp>
        <p:nvGrpSpPr>
          <p:cNvPr id="67" name="Group 66"/>
          <p:cNvGrpSpPr/>
          <p:nvPr/>
        </p:nvGrpSpPr>
        <p:grpSpPr>
          <a:xfrm>
            <a:off x="5606637" y="3336755"/>
            <a:ext cx="308800" cy="301752"/>
            <a:chOff x="545232" y="440522"/>
            <a:chExt cx="308800" cy="301752"/>
          </a:xfrm>
        </p:grpSpPr>
        <p:sp>
          <p:nvSpPr>
            <p:cNvPr id="68" name="Oval 67"/>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69" name="TextBox 68"/>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5</a:t>
              </a:r>
              <a:endParaRPr lang="en-US" sz="1850" b="1" dirty="0">
                <a:solidFill>
                  <a:prstClr val="white"/>
                </a:solidFill>
                <a:latin typeface="Arial" pitchFamily="34" charset="0"/>
                <a:ea typeface="+mn-ea"/>
                <a:cs typeface="Arial" pitchFamily="34" charset="0"/>
              </a:endParaRPr>
            </a:p>
          </p:txBody>
        </p:sp>
      </p:grpSp>
      <p:grpSp>
        <p:nvGrpSpPr>
          <p:cNvPr id="70" name="Group 69"/>
          <p:cNvGrpSpPr/>
          <p:nvPr/>
        </p:nvGrpSpPr>
        <p:grpSpPr>
          <a:xfrm>
            <a:off x="6919349" y="5660855"/>
            <a:ext cx="308800" cy="301752"/>
            <a:chOff x="545232" y="440522"/>
            <a:chExt cx="308800" cy="301752"/>
          </a:xfrm>
        </p:grpSpPr>
        <p:sp>
          <p:nvSpPr>
            <p:cNvPr id="71" name="Oval 70"/>
            <p:cNvSpPr>
              <a:spLocks noChangeAspect="1"/>
            </p:cNvSpPr>
            <p:nvPr/>
          </p:nvSpPr>
          <p:spPr bwMode="auto">
            <a:xfrm>
              <a:off x="545232" y="440522"/>
              <a:ext cx="308800" cy="301752"/>
            </a:xfrm>
            <a:prstGeom prst="ellipse">
              <a:avLst/>
            </a:prstGeom>
            <a:solidFill>
              <a:srgbClr val="575958"/>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b="1" dirty="0" smtClean="0">
                <a:solidFill>
                  <a:prstClr val="black"/>
                </a:solidFill>
                <a:latin typeface="Times" pitchFamily="84" charset="0"/>
                <a:ea typeface="+mn-ea"/>
                <a:cs typeface="+mn-cs"/>
              </a:endParaRPr>
            </a:p>
          </p:txBody>
        </p:sp>
        <p:sp>
          <p:nvSpPr>
            <p:cNvPr id="72" name="TextBox 71"/>
            <p:cNvSpPr txBox="1"/>
            <p:nvPr/>
          </p:nvSpPr>
          <p:spPr>
            <a:xfrm>
              <a:off x="619125" y="447675"/>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6</a:t>
              </a:r>
              <a:endParaRPr lang="en-US" sz="1850" b="1" dirty="0">
                <a:solidFill>
                  <a:prstClr val="white"/>
                </a:solidFill>
                <a:latin typeface="Arial" pitchFamily="34" charset="0"/>
                <a:ea typeface="+mn-ea"/>
                <a:cs typeface="Arial" pitchFamily="34" charset="0"/>
              </a:endParaRPr>
            </a:p>
          </p:txBody>
        </p:sp>
      </p:grpSp>
      <p:sp>
        <p:nvSpPr>
          <p:cNvPr id="73" name="TextBox 72"/>
          <p:cNvSpPr txBox="1"/>
          <p:nvPr/>
        </p:nvSpPr>
        <p:spPr>
          <a:xfrm>
            <a:off x="609600" y="451644"/>
            <a:ext cx="171450" cy="284693"/>
          </a:xfrm>
          <a:prstGeom prst="rect">
            <a:avLst/>
          </a:prstGeom>
          <a:noFill/>
        </p:spPr>
        <p:txBody>
          <a:bodyPr wrap="square" lIns="0" tIns="0" rIns="0" bIns="0" rtlCol="0">
            <a:spAutoFit/>
          </a:bodyPr>
          <a:lstStyle/>
          <a:p>
            <a:pPr algn="ctr" fontAlgn="auto">
              <a:spcBef>
                <a:spcPts val="0"/>
              </a:spcBef>
              <a:spcAft>
                <a:spcPts val="0"/>
              </a:spcAft>
            </a:pPr>
            <a:r>
              <a:rPr lang="en-US" sz="1850" b="1" dirty="0" smtClean="0">
                <a:solidFill>
                  <a:prstClr val="white"/>
                </a:solidFill>
                <a:latin typeface="Arial" pitchFamily="34" charset="0"/>
                <a:ea typeface="+mn-ea"/>
                <a:cs typeface="Arial" pitchFamily="34" charset="0"/>
              </a:rPr>
              <a:t>1</a:t>
            </a:r>
            <a:endParaRPr lang="en-US" sz="1850" b="1" dirty="0">
              <a:solidFill>
                <a:prstClr val="white"/>
              </a:solidFill>
              <a:latin typeface="Arial" pitchFamily="34" charset="0"/>
              <a:ea typeface="+mn-ea"/>
              <a:cs typeface="Arial" pitchFamily="34" charset="0"/>
            </a:endParaRPr>
          </a:p>
        </p:txBody>
      </p:sp>
      <p:sp>
        <p:nvSpPr>
          <p:cNvPr id="74" name="TextBox 7"/>
          <p:cNvSpPr txBox="1">
            <a:spLocks noChangeArrowheads="1"/>
          </p:cNvSpPr>
          <p:nvPr/>
        </p:nvSpPr>
        <p:spPr bwMode="auto">
          <a:xfrm>
            <a:off x="4972050" y="4702175"/>
            <a:ext cx="129844" cy="2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smtClean="0">
                <a:solidFill>
                  <a:srgbClr val="000000"/>
                </a:solidFill>
                <a:latin typeface="Arial"/>
                <a:ea typeface="+mn-ea"/>
                <a:cs typeface="+mn-cs"/>
              </a:rPr>
              <a:t>A</a:t>
            </a:r>
            <a:endParaRPr lang="en-US" sz="1400" b="1" dirty="0">
              <a:solidFill>
                <a:srgbClr val="000000"/>
              </a:solidFill>
              <a:latin typeface="Arial"/>
              <a:ea typeface="+mn-ea"/>
              <a:cs typeface="+mn-cs"/>
            </a:endParaRPr>
          </a:p>
        </p:txBody>
      </p:sp>
      <p:sp>
        <p:nvSpPr>
          <p:cNvPr id="75" name="Freeform 74"/>
          <p:cNvSpPr/>
          <p:nvPr/>
        </p:nvSpPr>
        <p:spPr>
          <a:xfrm>
            <a:off x="4574381" y="5066903"/>
            <a:ext cx="88106" cy="85725"/>
          </a:xfrm>
          <a:custGeom>
            <a:avLst/>
            <a:gdLst>
              <a:gd name="connsiteX0" fmla="*/ 85725 w 88106"/>
              <a:gd name="connsiteY0" fmla="*/ 0 h 85725"/>
              <a:gd name="connsiteX1" fmla="*/ 0 w 88106"/>
              <a:gd name="connsiteY1" fmla="*/ 0 h 85725"/>
              <a:gd name="connsiteX2" fmla="*/ 0 w 88106"/>
              <a:gd name="connsiteY2" fmla="*/ 85725 h 85725"/>
              <a:gd name="connsiteX3" fmla="*/ 88106 w 88106"/>
              <a:gd name="connsiteY3" fmla="*/ 85725 h 85725"/>
            </a:gdLst>
            <a:ahLst/>
            <a:cxnLst>
              <a:cxn ang="0">
                <a:pos x="connsiteX0" y="connsiteY0"/>
              </a:cxn>
              <a:cxn ang="0">
                <a:pos x="connsiteX1" y="connsiteY1"/>
              </a:cxn>
              <a:cxn ang="0">
                <a:pos x="connsiteX2" y="connsiteY2"/>
              </a:cxn>
              <a:cxn ang="0">
                <a:pos x="connsiteX3" y="connsiteY3"/>
              </a:cxn>
            </a:cxnLst>
            <a:rect l="l" t="t" r="r" b="b"/>
            <a:pathLst>
              <a:path w="88106" h="85725">
                <a:moveTo>
                  <a:pt x="85725" y="0"/>
                </a:moveTo>
                <a:lnTo>
                  <a:pt x="0" y="0"/>
                </a:lnTo>
                <a:lnTo>
                  <a:pt x="0" y="85725"/>
                </a:lnTo>
                <a:lnTo>
                  <a:pt x="88106" y="857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76" name="Freeform 75"/>
          <p:cNvSpPr/>
          <p:nvPr/>
        </p:nvSpPr>
        <p:spPr>
          <a:xfrm>
            <a:off x="4195763" y="5112544"/>
            <a:ext cx="376237" cy="0"/>
          </a:xfrm>
          <a:custGeom>
            <a:avLst/>
            <a:gdLst>
              <a:gd name="connsiteX0" fmla="*/ 376237 w 376237"/>
              <a:gd name="connsiteY0" fmla="*/ 0 h 0"/>
              <a:gd name="connsiteX1" fmla="*/ 0 w 376237"/>
              <a:gd name="connsiteY1" fmla="*/ 0 h 0"/>
            </a:gdLst>
            <a:ahLst/>
            <a:cxnLst>
              <a:cxn ang="0">
                <a:pos x="connsiteX0" y="connsiteY0"/>
              </a:cxn>
              <a:cxn ang="0">
                <a:pos x="connsiteX1" y="connsiteY1"/>
              </a:cxn>
            </a:cxnLst>
            <a:rect l="l" t="t" r="r" b="b"/>
            <a:pathLst>
              <a:path w="376237">
                <a:moveTo>
                  <a:pt x="376237" y="0"/>
                </a:moveTo>
                <a:lnTo>
                  <a:pt x="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1654267734"/>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smtClean="0"/>
              <a:t>Review: DNA</a:t>
            </a:r>
            <a:r>
              <a:rPr lang="en-US" smtClean="0">
                <a:sym typeface="Symbol" pitchFamily="-108" charset="2"/>
              </a:rPr>
              <a:t></a:t>
            </a:r>
            <a:r>
              <a:rPr lang="en-US" smtClean="0"/>
              <a:t> RNA</a:t>
            </a:r>
            <a:r>
              <a:rPr lang="en-US" smtClean="0">
                <a:sym typeface="Symbol" pitchFamily="-108" charset="2"/>
              </a:rPr>
              <a:t></a:t>
            </a:r>
            <a:r>
              <a:rPr lang="en-US" smtClean="0"/>
              <a:t> Protein</a:t>
            </a:r>
            <a:endParaRPr lang="en-US" dirty="0" smtClean="0"/>
          </a:p>
        </p:txBody>
      </p:sp>
      <p:sp>
        <p:nvSpPr>
          <p:cNvPr id="180227" name="Rectangle 3"/>
          <p:cNvSpPr>
            <a:spLocks noGrp="1" noChangeArrowheads="1"/>
          </p:cNvSpPr>
          <p:nvPr>
            <p:ph idx="1"/>
          </p:nvPr>
        </p:nvSpPr>
        <p:spPr/>
        <p:txBody>
          <a:bodyPr>
            <a:normAutofit fontScale="92500" lnSpcReduction="20000"/>
          </a:bodyPr>
          <a:lstStyle/>
          <a:p>
            <a:r>
              <a:rPr lang="en-US" dirty="0" smtClean="0"/>
              <a:t>Transcription and translation are the processes whereby genes control the structures and activities of cells.</a:t>
            </a:r>
          </a:p>
          <a:p>
            <a:pPr lvl="1"/>
            <a:r>
              <a:rPr lang="en-US" dirty="0" smtClean="0"/>
              <a:t>The flow of information originates with the specific sequence of nucleotides in a DNA gene. </a:t>
            </a:r>
          </a:p>
          <a:p>
            <a:pPr lvl="1"/>
            <a:r>
              <a:rPr lang="en-US" dirty="0" smtClean="0"/>
              <a:t>The gene dictates the transcription of a complementary sequence of nucleotides in mRNA. </a:t>
            </a:r>
          </a:p>
          <a:p>
            <a:pPr lvl="1"/>
            <a:r>
              <a:rPr lang="en-US" dirty="0" smtClean="0"/>
              <a:t>In turn, the information within the mRNA specifies the sequence of amino acids in a polypeptide. </a:t>
            </a:r>
          </a:p>
          <a:p>
            <a:pPr lvl="1"/>
            <a:r>
              <a:rPr lang="en-US" dirty="0" smtClean="0"/>
              <a:t>Finally, the proteins that form from the polypeptides determine the appearance and capabilities of the cell and organism. </a:t>
            </a:r>
            <a:endParaRPr lang="en-US" dirty="0"/>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14040729"/>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smtClean="0"/>
              <a:t>Review: DNA</a:t>
            </a:r>
            <a:r>
              <a:rPr lang="en-US" smtClean="0">
                <a:sym typeface="Symbol" pitchFamily="-108" charset="2"/>
              </a:rPr>
              <a:t></a:t>
            </a:r>
            <a:r>
              <a:rPr lang="en-US" smtClean="0"/>
              <a:t> RNA</a:t>
            </a:r>
            <a:r>
              <a:rPr lang="en-US" smtClean="0">
                <a:sym typeface="Symbol" pitchFamily="-108" charset="2"/>
              </a:rPr>
              <a:t></a:t>
            </a:r>
            <a:r>
              <a:rPr lang="en-US" smtClean="0"/>
              <a:t> Protein</a:t>
            </a:r>
            <a:endParaRPr lang="en-US" dirty="0" smtClean="0"/>
          </a:p>
        </p:txBody>
      </p:sp>
      <p:sp>
        <p:nvSpPr>
          <p:cNvPr id="180227" name="Rectangle 3"/>
          <p:cNvSpPr>
            <a:spLocks noGrp="1" noChangeArrowheads="1"/>
          </p:cNvSpPr>
          <p:nvPr>
            <p:ph idx="1"/>
          </p:nvPr>
        </p:nvSpPr>
        <p:spPr/>
        <p:txBody>
          <a:bodyPr>
            <a:normAutofit/>
          </a:bodyPr>
          <a:lstStyle/>
          <a:p>
            <a:r>
              <a:rPr lang="en-US" dirty="0" smtClean="0"/>
              <a:t>Central Dogma of Molecular Biology </a:t>
            </a:r>
          </a:p>
          <a:p>
            <a:pPr lvl="1"/>
            <a:r>
              <a:rPr lang="en-US" dirty="0" smtClean="0"/>
              <a:t> DNA</a:t>
            </a:r>
            <a:r>
              <a:rPr lang="en-US" dirty="0" smtClean="0">
                <a:sym typeface="Symbol"/>
              </a:rPr>
              <a:t></a:t>
            </a:r>
            <a:r>
              <a:rPr lang="en-US" dirty="0" smtClean="0"/>
              <a:t> RNA </a:t>
            </a:r>
            <a:r>
              <a:rPr lang="en-US" dirty="0" smtClean="0">
                <a:sym typeface="Symbol"/>
              </a:rPr>
              <a:t></a:t>
            </a:r>
            <a:r>
              <a:rPr lang="en-US" dirty="0" smtClean="0"/>
              <a:t> protein </a:t>
            </a:r>
          </a:p>
          <a:p>
            <a:pPr lvl="1"/>
            <a:r>
              <a:rPr lang="en-US" dirty="0" smtClean="0"/>
              <a:t>Main  way genetic information controls traits</a:t>
            </a:r>
          </a:p>
          <a:p>
            <a:endParaRPr lang="en-US" dirty="0" smtClean="0"/>
          </a:p>
        </p:txBody>
      </p:sp>
    </p:spTree>
    <p:extLst>
      <p:ext uri="{BB962C8B-B14F-4D97-AF65-F5344CB8AC3E}">
        <p14:creationId xmlns:p14="http://schemas.microsoft.com/office/powerpoint/2010/main" val="419337739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t>Mutations</a:t>
            </a:r>
            <a:endParaRPr lang="en-US" dirty="0"/>
          </a:p>
        </p:txBody>
      </p:sp>
      <p:sp>
        <p:nvSpPr>
          <p:cNvPr id="196611" name="Rectangle 3"/>
          <p:cNvSpPr>
            <a:spLocks noGrp="1" noChangeArrowheads="1"/>
          </p:cNvSpPr>
          <p:nvPr>
            <p:ph idx="1"/>
          </p:nvPr>
        </p:nvSpPr>
        <p:spPr/>
        <p:txBody>
          <a:bodyPr/>
          <a:lstStyle/>
          <a:p>
            <a:r>
              <a:rPr lang="en-US" dirty="0" smtClean="0"/>
              <a:t>Any change in the nucleotide sequence of a cell’s DNA is called a </a:t>
            </a:r>
            <a:r>
              <a:rPr lang="en-US" b="1" dirty="0" smtClean="0"/>
              <a:t>mutation</a:t>
            </a:r>
            <a:r>
              <a:rPr lang="en-US" dirty="0" smtClean="0"/>
              <a:t>. </a:t>
            </a:r>
          </a:p>
          <a:p>
            <a:r>
              <a:rPr lang="en-US" dirty="0" smtClean="0"/>
              <a:t>Mutations can involve</a:t>
            </a:r>
          </a:p>
          <a:p>
            <a:pPr lvl="1"/>
            <a:r>
              <a:rPr lang="en-US" dirty="0" smtClean="0"/>
              <a:t>large regions of a chromosome or</a:t>
            </a:r>
          </a:p>
          <a:p>
            <a:pPr lvl="1"/>
            <a:r>
              <a:rPr lang="en-US" dirty="0" smtClean="0"/>
              <a:t>just a single nucleotide pair, as occurs in sickle-cell disease.</a:t>
            </a:r>
            <a:endParaRPr lang="en-US" dirty="0"/>
          </a:p>
        </p:txBody>
      </p:sp>
    </p:spTree>
    <p:extLst>
      <p:ext uri="{BB962C8B-B14F-4D97-AF65-F5344CB8AC3E}">
        <p14:creationId xmlns:p14="http://schemas.microsoft.com/office/powerpoint/2010/main" val="2210507304"/>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9561"/>
          <a:stretch/>
        </p:blipFill>
        <p:spPr>
          <a:xfrm>
            <a:off x="298704" y="1551432"/>
            <a:ext cx="8546592" cy="3020568"/>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10.20</a:t>
            </a:r>
            <a:endParaRPr lang="en-US" sz="1200" dirty="0">
              <a:latin typeface="Arial" charset="0"/>
            </a:endParaRPr>
          </a:p>
        </p:txBody>
      </p:sp>
      <p:sp>
        <p:nvSpPr>
          <p:cNvPr id="6" name="TextBox 2"/>
          <p:cNvSpPr txBox="1">
            <a:spLocks noChangeArrowheads="1"/>
          </p:cNvSpPr>
          <p:nvPr/>
        </p:nvSpPr>
        <p:spPr bwMode="auto">
          <a:xfrm>
            <a:off x="342361" y="1550580"/>
            <a:ext cx="27315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Normal hemoglobin DNA</a:t>
            </a:r>
          </a:p>
        </p:txBody>
      </p:sp>
      <p:sp>
        <p:nvSpPr>
          <p:cNvPr id="7" name="TextBox 4"/>
          <p:cNvSpPr txBox="1">
            <a:spLocks noChangeArrowheads="1"/>
          </p:cNvSpPr>
          <p:nvPr/>
        </p:nvSpPr>
        <p:spPr bwMode="auto">
          <a:xfrm>
            <a:off x="344742" y="3012668"/>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mRNA</a:t>
            </a:r>
          </a:p>
        </p:txBody>
      </p:sp>
      <p:sp>
        <p:nvSpPr>
          <p:cNvPr id="8" name="TextBox 10"/>
          <p:cNvSpPr txBox="1">
            <a:spLocks noChangeArrowheads="1"/>
          </p:cNvSpPr>
          <p:nvPr/>
        </p:nvSpPr>
        <p:spPr bwMode="auto">
          <a:xfrm>
            <a:off x="4869911" y="1552961"/>
            <a:ext cx="2693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Mutant hemoglobin DNA</a:t>
            </a:r>
          </a:p>
        </p:txBody>
      </p:sp>
      <p:sp>
        <p:nvSpPr>
          <p:cNvPr id="11" name="TextBox 14"/>
          <p:cNvSpPr txBox="1">
            <a:spLocks noChangeArrowheads="1"/>
          </p:cNvSpPr>
          <p:nvPr/>
        </p:nvSpPr>
        <p:spPr bwMode="auto">
          <a:xfrm>
            <a:off x="4872292" y="3033306"/>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mRNA</a:t>
            </a:r>
          </a:p>
        </p:txBody>
      </p:sp>
      <p:sp>
        <p:nvSpPr>
          <p:cNvPr id="12" name="TextBox 18"/>
          <p:cNvSpPr txBox="1">
            <a:spLocks noChangeArrowheads="1"/>
          </p:cNvSpPr>
          <p:nvPr/>
        </p:nvSpPr>
        <p:spPr bwMode="auto">
          <a:xfrm>
            <a:off x="342361" y="4467612"/>
            <a:ext cx="2167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Normal hemoglobin</a:t>
            </a:r>
          </a:p>
        </p:txBody>
      </p:sp>
      <p:sp>
        <p:nvSpPr>
          <p:cNvPr id="13" name="TextBox 21"/>
          <p:cNvSpPr txBox="1">
            <a:spLocks noChangeArrowheads="1"/>
          </p:cNvSpPr>
          <p:nvPr/>
        </p:nvSpPr>
        <p:spPr bwMode="auto">
          <a:xfrm>
            <a:off x="4865149" y="4467612"/>
            <a:ext cx="25006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Sickle-cell hemoglobin</a:t>
            </a:r>
          </a:p>
        </p:txBody>
      </p:sp>
    </p:spTree>
    <p:extLst>
      <p:ext uri="{BB962C8B-B14F-4D97-AF65-F5344CB8AC3E}">
        <p14:creationId xmlns:p14="http://schemas.microsoft.com/office/powerpoint/2010/main" val="2249205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Nucleotide has three molecules</a:t>
            </a:r>
            <a:endParaRPr lang="en-US" dirty="0"/>
          </a:p>
        </p:txBody>
      </p:sp>
      <p:sp>
        <p:nvSpPr>
          <p:cNvPr id="3" name="Content Placeholder 2"/>
          <p:cNvSpPr>
            <a:spLocks noGrp="1"/>
          </p:cNvSpPr>
          <p:nvPr>
            <p:ph idx="1"/>
          </p:nvPr>
        </p:nvSpPr>
        <p:spPr>
          <a:xfrm>
            <a:off x="762000" y="1341437"/>
            <a:ext cx="8382000" cy="4525963"/>
          </a:xfrm>
        </p:spPr>
        <p:txBody>
          <a:bodyPr>
            <a:normAutofit/>
          </a:bodyPr>
          <a:lstStyle/>
          <a:p>
            <a:r>
              <a:rPr lang="en-US" sz="2000" dirty="0" smtClean="0"/>
              <a:t>Phosphate (P, acidic)</a:t>
            </a:r>
          </a:p>
          <a:p>
            <a:r>
              <a:rPr lang="en-US" sz="2000" dirty="0" smtClean="0"/>
              <a:t>Sugar (ribose or </a:t>
            </a:r>
            <a:r>
              <a:rPr lang="en-US" sz="2000" dirty="0" err="1" smtClean="0"/>
              <a:t>deoxy</a:t>
            </a:r>
            <a:r>
              <a:rPr lang="en-US" sz="2000" dirty="0"/>
              <a:t>-</a:t>
            </a:r>
            <a:r>
              <a:rPr lang="en-US" sz="2000" dirty="0" smtClean="0"/>
              <a:t>ribose)</a:t>
            </a:r>
          </a:p>
          <a:p>
            <a:r>
              <a:rPr lang="en-US" sz="2000" dirty="0" smtClean="0"/>
              <a:t>Nitrogenous base</a:t>
            </a:r>
            <a:endParaRPr lang="en-US" sz="2000" dirty="0"/>
          </a:p>
        </p:txBody>
      </p:sp>
      <p:pic>
        <p:nvPicPr>
          <p:cNvPr id="5" name="Picture 4" descr="Screenshot 2018-10-09 09.21.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95600"/>
            <a:ext cx="7090024" cy="3430657"/>
          </a:xfrm>
          <a:prstGeom prst="rect">
            <a:avLst/>
          </a:prstGeom>
        </p:spPr>
      </p:pic>
    </p:spTree>
    <p:extLst>
      <p:ext uri="{BB962C8B-B14F-4D97-AF65-F5344CB8AC3E}">
        <p14:creationId xmlns:p14="http://schemas.microsoft.com/office/powerpoint/2010/main" val="59390303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92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10312"/>
            <a:ext cx="8546592"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10.10</a:t>
            </a:r>
            <a:endParaRPr lang="en-US" sz="1200" dirty="0">
              <a:latin typeface="Arial" charset="0"/>
            </a:endParaRPr>
          </a:p>
        </p:txBody>
      </p:sp>
      <p:sp>
        <p:nvSpPr>
          <p:cNvPr id="4" name="TextBox 3"/>
          <p:cNvSpPr txBox="1"/>
          <p:nvPr/>
        </p:nvSpPr>
        <p:spPr>
          <a:xfrm>
            <a:off x="3069339" y="121666"/>
            <a:ext cx="254723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Second base of RNA codon</a:t>
            </a:r>
            <a:endParaRPr lang="en-US" sz="1407" b="1" dirty="0">
              <a:solidFill>
                <a:prstClr val="black"/>
              </a:solidFill>
              <a:latin typeface="Arial" pitchFamily="34" charset="0"/>
              <a:ea typeface="+mn-ea"/>
              <a:cs typeface="Arial" pitchFamily="34" charset="0"/>
            </a:endParaRPr>
          </a:p>
        </p:txBody>
      </p:sp>
      <p:sp>
        <p:nvSpPr>
          <p:cNvPr id="5" name="TextBox 4"/>
          <p:cNvSpPr txBox="1"/>
          <p:nvPr/>
        </p:nvSpPr>
        <p:spPr>
          <a:xfrm rot="16200000">
            <a:off x="-748603" y="3515593"/>
            <a:ext cx="2284343"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First base of RNA codon</a:t>
            </a:r>
            <a:endParaRPr lang="en-US" sz="1407" b="1" dirty="0">
              <a:solidFill>
                <a:prstClr val="black"/>
              </a:solidFill>
              <a:latin typeface="Arial" pitchFamily="34" charset="0"/>
              <a:ea typeface="+mn-ea"/>
              <a:cs typeface="Arial" pitchFamily="34" charset="0"/>
            </a:endParaRPr>
          </a:p>
        </p:txBody>
      </p:sp>
      <p:sp>
        <p:nvSpPr>
          <p:cNvPr id="6" name="TextBox 5"/>
          <p:cNvSpPr txBox="1"/>
          <p:nvPr/>
        </p:nvSpPr>
        <p:spPr>
          <a:xfrm rot="16200000">
            <a:off x="7539064" y="3519462"/>
            <a:ext cx="234525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Third base of RNA codon</a:t>
            </a:r>
            <a:endParaRPr lang="en-US" sz="1407" b="1" dirty="0">
              <a:solidFill>
                <a:prstClr val="black"/>
              </a:solidFill>
              <a:latin typeface="Arial" pitchFamily="34" charset="0"/>
              <a:ea typeface="+mn-ea"/>
              <a:cs typeface="Arial" pitchFamily="34" charset="0"/>
            </a:endParaRPr>
          </a:p>
        </p:txBody>
      </p:sp>
      <p:sp>
        <p:nvSpPr>
          <p:cNvPr id="7" name="TextBox 6"/>
          <p:cNvSpPr txBox="1"/>
          <p:nvPr/>
        </p:nvSpPr>
        <p:spPr>
          <a:xfrm>
            <a:off x="1702591" y="426464"/>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9" name="TextBox 8"/>
          <p:cNvSpPr txBox="1"/>
          <p:nvPr/>
        </p:nvSpPr>
        <p:spPr>
          <a:xfrm>
            <a:off x="3462176" y="426464"/>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10" name="TextBox 9"/>
          <p:cNvSpPr txBox="1"/>
          <p:nvPr/>
        </p:nvSpPr>
        <p:spPr>
          <a:xfrm>
            <a:off x="5176041" y="426464"/>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11" name="TextBox 10"/>
          <p:cNvSpPr txBox="1"/>
          <p:nvPr/>
        </p:nvSpPr>
        <p:spPr>
          <a:xfrm>
            <a:off x="7092950" y="426464"/>
            <a:ext cx="325731"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sp>
        <p:nvSpPr>
          <p:cNvPr id="12" name="TextBox 11"/>
          <p:cNvSpPr txBox="1"/>
          <p:nvPr/>
        </p:nvSpPr>
        <p:spPr>
          <a:xfrm>
            <a:off x="572291" y="1223962"/>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13" name="TextBox 12"/>
          <p:cNvSpPr txBox="1"/>
          <p:nvPr/>
        </p:nvSpPr>
        <p:spPr>
          <a:xfrm>
            <a:off x="573719" y="2693191"/>
            <a:ext cx="314510" cy="340748"/>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14" name="TextBox 13"/>
          <p:cNvSpPr txBox="1"/>
          <p:nvPr/>
        </p:nvSpPr>
        <p:spPr>
          <a:xfrm>
            <a:off x="568957" y="4155285"/>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grpSp>
        <p:nvGrpSpPr>
          <p:cNvPr id="17" name="Group 16"/>
          <p:cNvGrpSpPr/>
          <p:nvPr/>
        </p:nvGrpSpPr>
        <p:grpSpPr>
          <a:xfrm>
            <a:off x="8262088" y="759619"/>
            <a:ext cx="325731" cy="1411220"/>
            <a:chOff x="8264469" y="759619"/>
            <a:chExt cx="325731" cy="1411220"/>
          </a:xfrm>
        </p:grpSpPr>
        <p:sp>
          <p:nvSpPr>
            <p:cNvPr id="18" name="TextBox 17"/>
            <p:cNvSpPr txBox="1"/>
            <p:nvPr/>
          </p:nvSpPr>
          <p:spPr>
            <a:xfrm>
              <a:off x="8272280" y="759619"/>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19" name="TextBox 18"/>
            <p:cNvSpPr txBox="1"/>
            <p:nvPr/>
          </p:nvSpPr>
          <p:spPr>
            <a:xfrm>
              <a:off x="8306828" y="1104233"/>
              <a:ext cx="250176" cy="334035"/>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20" name="TextBox 19"/>
            <p:cNvSpPr txBox="1"/>
            <p:nvPr/>
          </p:nvSpPr>
          <p:spPr>
            <a:xfrm>
              <a:off x="8267696" y="1442371"/>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21" name="TextBox 20"/>
            <p:cNvSpPr txBox="1"/>
            <p:nvPr/>
          </p:nvSpPr>
          <p:spPr>
            <a:xfrm>
              <a:off x="8264469" y="1783553"/>
              <a:ext cx="325731"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grpSp>
      <p:grpSp>
        <p:nvGrpSpPr>
          <p:cNvPr id="23" name="Group 22"/>
          <p:cNvGrpSpPr/>
          <p:nvPr/>
        </p:nvGrpSpPr>
        <p:grpSpPr>
          <a:xfrm>
            <a:off x="8262088" y="2224951"/>
            <a:ext cx="325731" cy="1411220"/>
            <a:chOff x="8264469" y="759619"/>
            <a:chExt cx="325731" cy="1411220"/>
          </a:xfrm>
        </p:grpSpPr>
        <p:sp>
          <p:nvSpPr>
            <p:cNvPr id="24" name="TextBox 23"/>
            <p:cNvSpPr txBox="1"/>
            <p:nvPr/>
          </p:nvSpPr>
          <p:spPr>
            <a:xfrm>
              <a:off x="8272280" y="759619"/>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25" name="TextBox 24"/>
            <p:cNvSpPr txBox="1"/>
            <p:nvPr/>
          </p:nvSpPr>
          <p:spPr>
            <a:xfrm>
              <a:off x="8306828" y="1104233"/>
              <a:ext cx="250176" cy="334035"/>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26" name="TextBox 25"/>
            <p:cNvSpPr txBox="1"/>
            <p:nvPr/>
          </p:nvSpPr>
          <p:spPr>
            <a:xfrm>
              <a:off x="8267696" y="1442371"/>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27" name="TextBox 26"/>
            <p:cNvSpPr txBox="1"/>
            <p:nvPr/>
          </p:nvSpPr>
          <p:spPr>
            <a:xfrm>
              <a:off x="8264469" y="1783553"/>
              <a:ext cx="325731"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grpSp>
      <p:grpSp>
        <p:nvGrpSpPr>
          <p:cNvPr id="28" name="Group 27"/>
          <p:cNvGrpSpPr/>
          <p:nvPr/>
        </p:nvGrpSpPr>
        <p:grpSpPr>
          <a:xfrm>
            <a:off x="8262088" y="3691005"/>
            <a:ext cx="325731" cy="1411220"/>
            <a:chOff x="8264469" y="759619"/>
            <a:chExt cx="325731" cy="1411220"/>
          </a:xfrm>
        </p:grpSpPr>
        <p:sp>
          <p:nvSpPr>
            <p:cNvPr id="29" name="TextBox 28"/>
            <p:cNvSpPr txBox="1"/>
            <p:nvPr/>
          </p:nvSpPr>
          <p:spPr>
            <a:xfrm>
              <a:off x="8272280" y="759619"/>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30" name="TextBox 29"/>
            <p:cNvSpPr txBox="1"/>
            <p:nvPr/>
          </p:nvSpPr>
          <p:spPr>
            <a:xfrm>
              <a:off x="8306828" y="1104233"/>
              <a:ext cx="250176" cy="334035"/>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31" name="TextBox 30"/>
            <p:cNvSpPr txBox="1"/>
            <p:nvPr/>
          </p:nvSpPr>
          <p:spPr>
            <a:xfrm>
              <a:off x="8267696" y="1442371"/>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32" name="TextBox 31"/>
            <p:cNvSpPr txBox="1"/>
            <p:nvPr/>
          </p:nvSpPr>
          <p:spPr>
            <a:xfrm>
              <a:off x="8264469" y="1783553"/>
              <a:ext cx="325731"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grpSp>
      <p:grpSp>
        <p:nvGrpSpPr>
          <p:cNvPr id="33" name="Group 32"/>
          <p:cNvGrpSpPr/>
          <p:nvPr/>
        </p:nvGrpSpPr>
        <p:grpSpPr>
          <a:xfrm>
            <a:off x="8262088" y="5156266"/>
            <a:ext cx="325731" cy="1411220"/>
            <a:chOff x="8264469" y="759619"/>
            <a:chExt cx="325731" cy="1411220"/>
          </a:xfrm>
        </p:grpSpPr>
        <p:sp>
          <p:nvSpPr>
            <p:cNvPr id="34" name="TextBox 33"/>
            <p:cNvSpPr txBox="1"/>
            <p:nvPr/>
          </p:nvSpPr>
          <p:spPr>
            <a:xfrm>
              <a:off x="8272280" y="759619"/>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35" name="TextBox 34"/>
            <p:cNvSpPr txBox="1"/>
            <p:nvPr/>
          </p:nvSpPr>
          <p:spPr>
            <a:xfrm>
              <a:off x="8306828" y="1104233"/>
              <a:ext cx="250176" cy="334035"/>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36" name="TextBox 35"/>
            <p:cNvSpPr txBox="1"/>
            <p:nvPr/>
          </p:nvSpPr>
          <p:spPr>
            <a:xfrm>
              <a:off x="8267696" y="1442371"/>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37" name="TextBox 36"/>
            <p:cNvSpPr txBox="1"/>
            <p:nvPr/>
          </p:nvSpPr>
          <p:spPr>
            <a:xfrm>
              <a:off x="8264469" y="1783553"/>
              <a:ext cx="325731"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grpSp>
      <p:sp>
        <p:nvSpPr>
          <p:cNvPr id="42" name="TextBox 41"/>
          <p:cNvSpPr txBox="1"/>
          <p:nvPr/>
        </p:nvSpPr>
        <p:spPr>
          <a:xfrm>
            <a:off x="810105" y="76069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UUU</a:t>
            </a:r>
            <a:endParaRPr lang="en-US" sz="1407" b="1" dirty="0">
              <a:solidFill>
                <a:prstClr val="black"/>
              </a:solidFill>
              <a:latin typeface="Arial" pitchFamily="34" charset="0"/>
              <a:ea typeface="+mn-ea"/>
              <a:cs typeface="Arial" pitchFamily="34" charset="0"/>
            </a:endParaRPr>
          </a:p>
        </p:txBody>
      </p:sp>
      <p:sp>
        <p:nvSpPr>
          <p:cNvPr id="43" name="TextBox 42"/>
          <p:cNvSpPr txBox="1"/>
          <p:nvPr/>
        </p:nvSpPr>
        <p:spPr>
          <a:xfrm>
            <a:off x="810104" y="1106773"/>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UUC</a:t>
            </a:r>
            <a:endParaRPr lang="en-US" sz="1407" b="1" dirty="0">
              <a:solidFill>
                <a:prstClr val="black"/>
              </a:solidFill>
              <a:latin typeface="Arial" pitchFamily="34" charset="0"/>
              <a:ea typeface="+mn-ea"/>
              <a:cs typeface="Arial" pitchFamily="34" charset="0"/>
            </a:endParaRPr>
          </a:p>
        </p:txBody>
      </p:sp>
      <p:sp>
        <p:nvSpPr>
          <p:cNvPr id="44" name="TextBox 43"/>
          <p:cNvSpPr txBox="1"/>
          <p:nvPr/>
        </p:nvSpPr>
        <p:spPr>
          <a:xfrm>
            <a:off x="810104" y="144780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UUA</a:t>
            </a:r>
            <a:endParaRPr lang="en-US" sz="1407" b="1" dirty="0">
              <a:solidFill>
                <a:prstClr val="black"/>
              </a:solidFill>
              <a:latin typeface="Arial" pitchFamily="34" charset="0"/>
              <a:ea typeface="+mn-ea"/>
              <a:cs typeface="Arial" pitchFamily="34" charset="0"/>
            </a:endParaRPr>
          </a:p>
        </p:txBody>
      </p:sp>
      <p:sp>
        <p:nvSpPr>
          <p:cNvPr id="45" name="TextBox 44"/>
          <p:cNvSpPr txBox="1"/>
          <p:nvPr/>
        </p:nvSpPr>
        <p:spPr>
          <a:xfrm>
            <a:off x="804494" y="178435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UUG</a:t>
            </a:r>
            <a:endParaRPr lang="en-US" sz="1407" b="1" dirty="0">
              <a:solidFill>
                <a:prstClr val="black"/>
              </a:solidFill>
              <a:latin typeface="Arial" pitchFamily="34" charset="0"/>
              <a:ea typeface="+mn-ea"/>
              <a:cs typeface="Arial" pitchFamily="34" charset="0"/>
            </a:endParaRPr>
          </a:p>
        </p:txBody>
      </p:sp>
      <p:sp>
        <p:nvSpPr>
          <p:cNvPr id="53" name="TextBox 52"/>
          <p:cNvSpPr txBox="1"/>
          <p:nvPr/>
        </p:nvSpPr>
        <p:spPr>
          <a:xfrm>
            <a:off x="810105" y="221484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CUU</a:t>
            </a:r>
            <a:endParaRPr lang="en-US" sz="1407" b="1" dirty="0">
              <a:solidFill>
                <a:prstClr val="black"/>
              </a:solidFill>
              <a:latin typeface="Arial" pitchFamily="34" charset="0"/>
              <a:ea typeface="+mn-ea"/>
              <a:cs typeface="Arial" pitchFamily="34" charset="0"/>
            </a:endParaRPr>
          </a:p>
        </p:txBody>
      </p:sp>
      <p:sp>
        <p:nvSpPr>
          <p:cNvPr id="54" name="TextBox 53"/>
          <p:cNvSpPr txBox="1"/>
          <p:nvPr/>
        </p:nvSpPr>
        <p:spPr>
          <a:xfrm>
            <a:off x="810104" y="2560923"/>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CUC</a:t>
            </a:r>
            <a:endParaRPr lang="en-US" sz="1407" b="1" dirty="0">
              <a:solidFill>
                <a:prstClr val="black"/>
              </a:solidFill>
              <a:latin typeface="Arial" pitchFamily="34" charset="0"/>
              <a:ea typeface="+mn-ea"/>
              <a:cs typeface="Arial" pitchFamily="34" charset="0"/>
            </a:endParaRPr>
          </a:p>
        </p:txBody>
      </p:sp>
      <p:sp>
        <p:nvSpPr>
          <p:cNvPr id="55" name="TextBox 54"/>
          <p:cNvSpPr txBox="1"/>
          <p:nvPr/>
        </p:nvSpPr>
        <p:spPr>
          <a:xfrm>
            <a:off x="810104" y="290195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CUA</a:t>
            </a:r>
            <a:endParaRPr lang="en-US" sz="1407" b="1" dirty="0">
              <a:solidFill>
                <a:prstClr val="black"/>
              </a:solidFill>
              <a:latin typeface="Arial" pitchFamily="34" charset="0"/>
              <a:ea typeface="+mn-ea"/>
              <a:cs typeface="Arial" pitchFamily="34" charset="0"/>
            </a:endParaRPr>
          </a:p>
        </p:txBody>
      </p:sp>
      <p:sp>
        <p:nvSpPr>
          <p:cNvPr id="56" name="TextBox 55"/>
          <p:cNvSpPr txBox="1"/>
          <p:nvPr/>
        </p:nvSpPr>
        <p:spPr>
          <a:xfrm>
            <a:off x="804494" y="323850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CUG</a:t>
            </a:r>
            <a:endParaRPr lang="en-US" sz="1407" b="1" dirty="0">
              <a:solidFill>
                <a:prstClr val="black"/>
              </a:solidFill>
              <a:latin typeface="Arial" pitchFamily="34" charset="0"/>
              <a:ea typeface="+mn-ea"/>
              <a:cs typeface="Arial" pitchFamily="34" charset="0"/>
            </a:endParaRPr>
          </a:p>
        </p:txBody>
      </p:sp>
      <p:sp>
        <p:nvSpPr>
          <p:cNvPr id="57" name="TextBox 56"/>
          <p:cNvSpPr txBox="1"/>
          <p:nvPr/>
        </p:nvSpPr>
        <p:spPr>
          <a:xfrm>
            <a:off x="810105" y="3686679"/>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AUU</a:t>
            </a:r>
            <a:endParaRPr lang="en-US" sz="1407" b="1" dirty="0">
              <a:solidFill>
                <a:prstClr val="black"/>
              </a:solidFill>
              <a:latin typeface="Arial" pitchFamily="34" charset="0"/>
              <a:ea typeface="+mn-ea"/>
              <a:cs typeface="Arial" pitchFamily="34" charset="0"/>
            </a:endParaRPr>
          </a:p>
        </p:txBody>
      </p:sp>
      <p:sp>
        <p:nvSpPr>
          <p:cNvPr id="58" name="TextBox 57"/>
          <p:cNvSpPr txBox="1"/>
          <p:nvPr/>
        </p:nvSpPr>
        <p:spPr>
          <a:xfrm>
            <a:off x="810104" y="402692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AUC</a:t>
            </a:r>
            <a:endParaRPr lang="en-US" sz="1407" b="1" dirty="0">
              <a:solidFill>
                <a:prstClr val="black"/>
              </a:solidFill>
              <a:latin typeface="Arial" pitchFamily="34" charset="0"/>
              <a:ea typeface="+mn-ea"/>
              <a:cs typeface="Arial" pitchFamily="34" charset="0"/>
            </a:endParaRPr>
          </a:p>
        </p:txBody>
      </p:sp>
      <p:sp>
        <p:nvSpPr>
          <p:cNvPr id="59" name="TextBox 58"/>
          <p:cNvSpPr txBox="1"/>
          <p:nvPr/>
        </p:nvSpPr>
        <p:spPr>
          <a:xfrm>
            <a:off x="810104" y="4366638"/>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AUA</a:t>
            </a:r>
            <a:endParaRPr lang="en-US" sz="1407" b="1" dirty="0">
              <a:solidFill>
                <a:prstClr val="black"/>
              </a:solidFill>
              <a:latin typeface="Arial" pitchFamily="34" charset="0"/>
              <a:ea typeface="+mn-ea"/>
              <a:cs typeface="Arial" pitchFamily="34" charset="0"/>
            </a:endParaRPr>
          </a:p>
        </p:txBody>
      </p:sp>
      <p:sp>
        <p:nvSpPr>
          <p:cNvPr id="60" name="TextBox 59"/>
          <p:cNvSpPr txBox="1"/>
          <p:nvPr/>
        </p:nvSpPr>
        <p:spPr>
          <a:xfrm>
            <a:off x="850105" y="4707950"/>
            <a:ext cx="597184"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AUG</a:t>
            </a:r>
            <a:endParaRPr lang="en-US" sz="1407" b="1" dirty="0">
              <a:solidFill>
                <a:prstClr val="black"/>
              </a:solidFill>
              <a:latin typeface="Arial" pitchFamily="34" charset="0"/>
              <a:ea typeface="+mn-ea"/>
              <a:cs typeface="Arial" pitchFamily="34" charset="0"/>
            </a:endParaRPr>
          </a:p>
        </p:txBody>
      </p:sp>
      <p:sp>
        <p:nvSpPr>
          <p:cNvPr id="61" name="TextBox 60"/>
          <p:cNvSpPr txBox="1"/>
          <p:nvPr/>
        </p:nvSpPr>
        <p:spPr>
          <a:xfrm>
            <a:off x="804494" y="514492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GUU</a:t>
            </a:r>
            <a:endParaRPr lang="en-US" sz="1407" b="1" dirty="0">
              <a:solidFill>
                <a:prstClr val="black"/>
              </a:solidFill>
              <a:latin typeface="Arial" pitchFamily="34" charset="0"/>
              <a:ea typeface="+mn-ea"/>
              <a:cs typeface="Arial" pitchFamily="34" charset="0"/>
            </a:endParaRPr>
          </a:p>
        </p:txBody>
      </p:sp>
      <p:sp>
        <p:nvSpPr>
          <p:cNvPr id="62" name="TextBox 61"/>
          <p:cNvSpPr txBox="1"/>
          <p:nvPr/>
        </p:nvSpPr>
        <p:spPr>
          <a:xfrm>
            <a:off x="804494" y="549099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GUC</a:t>
            </a:r>
            <a:endParaRPr lang="en-US" sz="1407" b="1" dirty="0">
              <a:solidFill>
                <a:prstClr val="black"/>
              </a:solidFill>
              <a:latin typeface="Arial" pitchFamily="34" charset="0"/>
              <a:ea typeface="+mn-ea"/>
              <a:cs typeface="Arial" pitchFamily="34" charset="0"/>
            </a:endParaRPr>
          </a:p>
        </p:txBody>
      </p:sp>
      <p:sp>
        <p:nvSpPr>
          <p:cNvPr id="63" name="TextBox 62"/>
          <p:cNvSpPr txBox="1"/>
          <p:nvPr/>
        </p:nvSpPr>
        <p:spPr>
          <a:xfrm>
            <a:off x="804494" y="5832022"/>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GUA</a:t>
            </a:r>
            <a:endParaRPr lang="en-US" sz="1407" b="1" dirty="0">
              <a:solidFill>
                <a:prstClr val="black"/>
              </a:solidFill>
              <a:latin typeface="Arial" pitchFamily="34" charset="0"/>
              <a:ea typeface="+mn-ea"/>
              <a:cs typeface="Arial" pitchFamily="34" charset="0"/>
            </a:endParaRPr>
          </a:p>
        </p:txBody>
      </p:sp>
      <p:sp>
        <p:nvSpPr>
          <p:cNvPr id="64" name="TextBox 63"/>
          <p:cNvSpPr txBox="1"/>
          <p:nvPr/>
        </p:nvSpPr>
        <p:spPr>
          <a:xfrm>
            <a:off x="798884" y="6168572"/>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GUG</a:t>
            </a:r>
            <a:endParaRPr lang="en-US" sz="1407" b="1" dirty="0">
              <a:solidFill>
                <a:prstClr val="black"/>
              </a:solidFill>
              <a:latin typeface="Arial" pitchFamily="34" charset="0"/>
              <a:ea typeface="+mn-ea"/>
              <a:cs typeface="Arial" pitchFamily="34" charset="0"/>
            </a:endParaRPr>
          </a:p>
        </p:txBody>
      </p:sp>
      <p:sp>
        <p:nvSpPr>
          <p:cNvPr id="65" name="TextBox 64"/>
          <p:cNvSpPr txBox="1"/>
          <p:nvPr/>
        </p:nvSpPr>
        <p:spPr>
          <a:xfrm>
            <a:off x="4411298" y="76069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UAU</a:t>
            </a:r>
            <a:endParaRPr lang="en-US" sz="1407" b="1" dirty="0">
              <a:solidFill>
                <a:prstClr val="black"/>
              </a:solidFill>
              <a:latin typeface="Arial" pitchFamily="34" charset="0"/>
              <a:ea typeface="+mn-ea"/>
              <a:cs typeface="Arial" pitchFamily="34" charset="0"/>
            </a:endParaRPr>
          </a:p>
        </p:txBody>
      </p:sp>
      <p:sp>
        <p:nvSpPr>
          <p:cNvPr id="66" name="TextBox 65"/>
          <p:cNvSpPr txBox="1"/>
          <p:nvPr/>
        </p:nvSpPr>
        <p:spPr>
          <a:xfrm>
            <a:off x="4411298" y="1105121"/>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UAC</a:t>
            </a:r>
            <a:endParaRPr lang="en-US" sz="1407" b="1" dirty="0">
              <a:solidFill>
                <a:prstClr val="black"/>
              </a:solidFill>
              <a:latin typeface="Arial" pitchFamily="34" charset="0"/>
              <a:ea typeface="+mn-ea"/>
              <a:cs typeface="Arial" pitchFamily="34" charset="0"/>
            </a:endParaRPr>
          </a:p>
        </p:txBody>
      </p:sp>
      <p:sp>
        <p:nvSpPr>
          <p:cNvPr id="67" name="TextBox 66"/>
          <p:cNvSpPr txBox="1"/>
          <p:nvPr/>
        </p:nvSpPr>
        <p:spPr>
          <a:xfrm>
            <a:off x="4451775" y="1443256"/>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UAA</a:t>
            </a:r>
            <a:endParaRPr lang="en-US" sz="1407" b="1" dirty="0">
              <a:solidFill>
                <a:prstClr val="black"/>
              </a:solidFill>
              <a:latin typeface="Arial" pitchFamily="34" charset="0"/>
              <a:ea typeface="+mn-ea"/>
              <a:cs typeface="Arial" pitchFamily="34" charset="0"/>
            </a:endParaRPr>
          </a:p>
        </p:txBody>
      </p:sp>
      <p:sp>
        <p:nvSpPr>
          <p:cNvPr id="68" name="TextBox 67"/>
          <p:cNvSpPr txBox="1"/>
          <p:nvPr/>
        </p:nvSpPr>
        <p:spPr>
          <a:xfrm>
            <a:off x="4450926" y="1783553"/>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UAG</a:t>
            </a:r>
            <a:endParaRPr lang="en-US" sz="1407" b="1" dirty="0">
              <a:solidFill>
                <a:prstClr val="black"/>
              </a:solidFill>
              <a:latin typeface="Arial" pitchFamily="34" charset="0"/>
              <a:ea typeface="+mn-ea"/>
              <a:cs typeface="Arial" pitchFamily="34" charset="0"/>
            </a:endParaRPr>
          </a:p>
        </p:txBody>
      </p:sp>
      <p:sp>
        <p:nvSpPr>
          <p:cNvPr id="69" name="TextBox 68"/>
          <p:cNvSpPr txBox="1"/>
          <p:nvPr/>
        </p:nvSpPr>
        <p:spPr>
          <a:xfrm>
            <a:off x="6165430" y="755936"/>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UGU</a:t>
            </a:r>
            <a:endParaRPr lang="en-US" sz="1407" b="1" dirty="0">
              <a:solidFill>
                <a:prstClr val="black"/>
              </a:solidFill>
              <a:latin typeface="Arial" pitchFamily="34" charset="0"/>
              <a:ea typeface="+mn-ea"/>
              <a:cs typeface="Arial" pitchFamily="34" charset="0"/>
            </a:endParaRPr>
          </a:p>
        </p:txBody>
      </p:sp>
      <p:sp>
        <p:nvSpPr>
          <p:cNvPr id="70" name="TextBox 69"/>
          <p:cNvSpPr txBox="1"/>
          <p:nvPr/>
        </p:nvSpPr>
        <p:spPr>
          <a:xfrm>
            <a:off x="6165430" y="1100359"/>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UGC</a:t>
            </a:r>
            <a:endParaRPr lang="en-US" sz="1407" b="1" dirty="0">
              <a:solidFill>
                <a:prstClr val="black"/>
              </a:solidFill>
              <a:latin typeface="Arial" pitchFamily="34" charset="0"/>
              <a:ea typeface="+mn-ea"/>
              <a:cs typeface="Arial" pitchFamily="34" charset="0"/>
            </a:endParaRPr>
          </a:p>
        </p:txBody>
      </p:sp>
      <p:sp>
        <p:nvSpPr>
          <p:cNvPr id="71" name="TextBox 70"/>
          <p:cNvSpPr txBox="1"/>
          <p:nvPr/>
        </p:nvSpPr>
        <p:spPr>
          <a:xfrm>
            <a:off x="6198764" y="144087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UGA</a:t>
            </a:r>
            <a:endParaRPr lang="en-US" sz="1407" b="1" dirty="0">
              <a:solidFill>
                <a:prstClr val="black"/>
              </a:solidFill>
              <a:latin typeface="Arial" pitchFamily="34" charset="0"/>
              <a:ea typeface="+mn-ea"/>
              <a:cs typeface="Arial" pitchFamily="34" charset="0"/>
            </a:endParaRPr>
          </a:p>
        </p:txBody>
      </p:sp>
      <p:sp>
        <p:nvSpPr>
          <p:cNvPr id="72" name="TextBox 71"/>
          <p:cNvSpPr txBox="1"/>
          <p:nvPr/>
        </p:nvSpPr>
        <p:spPr>
          <a:xfrm>
            <a:off x="6165057" y="1778791"/>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UGG</a:t>
            </a:r>
            <a:endParaRPr lang="en-US" sz="1407" b="1" dirty="0">
              <a:solidFill>
                <a:prstClr val="black"/>
              </a:solidFill>
              <a:latin typeface="Arial" pitchFamily="34" charset="0"/>
              <a:ea typeface="+mn-ea"/>
              <a:cs typeface="Arial" pitchFamily="34" charset="0"/>
            </a:endParaRPr>
          </a:p>
        </p:txBody>
      </p:sp>
      <p:sp>
        <p:nvSpPr>
          <p:cNvPr id="73" name="TextBox 72"/>
          <p:cNvSpPr txBox="1"/>
          <p:nvPr/>
        </p:nvSpPr>
        <p:spPr>
          <a:xfrm>
            <a:off x="6165430" y="2226691"/>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CGU</a:t>
            </a:r>
            <a:endParaRPr lang="en-US" sz="1407" b="1" dirty="0">
              <a:solidFill>
                <a:prstClr val="black"/>
              </a:solidFill>
              <a:latin typeface="Arial" pitchFamily="34" charset="0"/>
              <a:ea typeface="+mn-ea"/>
              <a:cs typeface="Arial" pitchFamily="34" charset="0"/>
            </a:endParaRPr>
          </a:p>
        </p:txBody>
      </p:sp>
      <p:sp>
        <p:nvSpPr>
          <p:cNvPr id="74" name="TextBox 73"/>
          <p:cNvSpPr txBox="1"/>
          <p:nvPr/>
        </p:nvSpPr>
        <p:spPr>
          <a:xfrm>
            <a:off x="6165430" y="2566923"/>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CGC</a:t>
            </a:r>
            <a:endParaRPr lang="en-US" sz="1407" b="1" dirty="0">
              <a:solidFill>
                <a:prstClr val="black"/>
              </a:solidFill>
              <a:latin typeface="Arial" pitchFamily="34" charset="0"/>
              <a:ea typeface="+mn-ea"/>
              <a:cs typeface="Arial" pitchFamily="34" charset="0"/>
            </a:endParaRPr>
          </a:p>
        </p:txBody>
      </p:sp>
      <p:sp>
        <p:nvSpPr>
          <p:cNvPr id="75" name="TextBox 74"/>
          <p:cNvSpPr txBox="1"/>
          <p:nvPr/>
        </p:nvSpPr>
        <p:spPr>
          <a:xfrm>
            <a:off x="6167014" y="2907439"/>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CGA</a:t>
            </a:r>
            <a:endParaRPr lang="en-US" sz="1407" b="1" dirty="0">
              <a:solidFill>
                <a:prstClr val="black"/>
              </a:solidFill>
              <a:latin typeface="Arial" pitchFamily="34" charset="0"/>
              <a:ea typeface="+mn-ea"/>
              <a:cs typeface="Arial" pitchFamily="34" charset="0"/>
            </a:endParaRPr>
          </a:p>
        </p:txBody>
      </p:sp>
      <p:sp>
        <p:nvSpPr>
          <p:cNvPr id="76" name="TextBox 75"/>
          <p:cNvSpPr txBox="1"/>
          <p:nvPr/>
        </p:nvSpPr>
        <p:spPr>
          <a:xfrm>
            <a:off x="6165057" y="3242180"/>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CGG</a:t>
            </a:r>
            <a:endParaRPr lang="en-US" sz="1407" b="1" dirty="0">
              <a:solidFill>
                <a:prstClr val="black"/>
              </a:solidFill>
              <a:latin typeface="Arial" pitchFamily="34" charset="0"/>
              <a:ea typeface="+mn-ea"/>
              <a:cs typeface="Arial" pitchFamily="34" charset="0"/>
            </a:endParaRPr>
          </a:p>
        </p:txBody>
      </p:sp>
      <p:sp>
        <p:nvSpPr>
          <p:cNvPr id="77" name="TextBox 76"/>
          <p:cNvSpPr txBox="1"/>
          <p:nvPr/>
        </p:nvSpPr>
        <p:spPr>
          <a:xfrm>
            <a:off x="6165430" y="3693036"/>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AGU</a:t>
            </a:r>
            <a:endParaRPr lang="en-US" sz="1407" b="1" dirty="0">
              <a:solidFill>
                <a:prstClr val="black"/>
              </a:solidFill>
              <a:latin typeface="Arial" pitchFamily="34" charset="0"/>
              <a:ea typeface="+mn-ea"/>
              <a:cs typeface="Arial" pitchFamily="34" charset="0"/>
            </a:endParaRPr>
          </a:p>
        </p:txBody>
      </p:sp>
      <p:sp>
        <p:nvSpPr>
          <p:cNvPr id="78" name="TextBox 77"/>
          <p:cNvSpPr txBox="1"/>
          <p:nvPr/>
        </p:nvSpPr>
        <p:spPr>
          <a:xfrm>
            <a:off x="6165430" y="4034284"/>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AGC</a:t>
            </a:r>
            <a:endParaRPr lang="en-US" sz="1407" b="1" dirty="0">
              <a:solidFill>
                <a:prstClr val="black"/>
              </a:solidFill>
              <a:latin typeface="Arial" pitchFamily="34" charset="0"/>
              <a:ea typeface="+mn-ea"/>
              <a:cs typeface="Arial" pitchFamily="34" charset="0"/>
            </a:endParaRPr>
          </a:p>
        </p:txBody>
      </p:sp>
      <p:sp>
        <p:nvSpPr>
          <p:cNvPr id="79" name="TextBox 78"/>
          <p:cNvSpPr txBox="1"/>
          <p:nvPr/>
        </p:nvSpPr>
        <p:spPr>
          <a:xfrm>
            <a:off x="6167014" y="437480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AGA</a:t>
            </a:r>
            <a:endParaRPr lang="en-US" sz="1407" b="1" dirty="0">
              <a:solidFill>
                <a:prstClr val="black"/>
              </a:solidFill>
              <a:latin typeface="Arial" pitchFamily="34" charset="0"/>
              <a:ea typeface="+mn-ea"/>
              <a:cs typeface="Arial" pitchFamily="34" charset="0"/>
            </a:endParaRPr>
          </a:p>
        </p:txBody>
      </p:sp>
      <p:sp>
        <p:nvSpPr>
          <p:cNvPr id="80" name="TextBox 79"/>
          <p:cNvSpPr txBox="1"/>
          <p:nvPr/>
        </p:nvSpPr>
        <p:spPr>
          <a:xfrm>
            <a:off x="6161882" y="4709541"/>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AGG</a:t>
            </a:r>
            <a:endParaRPr lang="en-US" sz="1407" b="1" dirty="0">
              <a:solidFill>
                <a:prstClr val="black"/>
              </a:solidFill>
              <a:latin typeface="Arial" pitchFamily="34" charset="0"/>
              <a:ea typeface="+mn-ea"/>
              <a:cs typeface="Arial" pitchFamily="34" charset="0"/>
            </a:endParaRPr>
          </a:p>
        </p:txBody>
      </p:sp>
      <p:sp>
        <p:nvSpPr>
          <p:cNvPr id="81" name="TextBox 80"/>
          <p:cNvSpPr txBox="1"/>
          <p:nvPr/>
        </p:nvSpPr>
        <p:spPr>
          <a:xfrm>
            <a:off x="2759555" y="76069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UCU</a:t>
            </a:r>
            <a:endParaRPr lang="en-US" sz="1407" b="1" dirty="0">
              <a:solidFill>
                <a:prstClr val="black"/>
              </a:solidFill>
              <a:latin typeface="Arial" pitchFamily="34" charset="0"/>
              <a:ea typeface="+mn-ea"/>
              <a:cs typeface="Arial" pitchFamily="34" charset="0"/>
            </a:endParaRPr>
          </a:p>
        </p:txBody>
      </p:sp>
      <p:sp>
        <p:nvSpPr>
          <p:cNvPr id="82" name="TextBox 81"/>
          <p:cNvSpPr txBox="1"/>
          <p:nvPr/>
        </p:nvSpPr>
        <p:spPr>
          <a:xfrm>
            <a:off x="2765904" y="1106773"/>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UCC</a:t>
            </a:r>
            <a:endParaRPr lang="en-US" sz="1407" b="1" dirty="0">
              <a:solidFill>
                <a:prstClr val="black"/>
              </a:solidFill>
              <a:latin typeface="Arial" pitchFamily="34" charset="0"/>
              <a:ea typeface="+mn-ea"/>
              <a:cs typeface="Arial" pitchFamily="34" charset="0"/>
            </a:endParaRPr>
          </a:p>
        </p:txBody>
      </p:sp>
      <p:sp>
        <p:nvSpPr>
          <p:cNvPr id="83" name="TextBox 82"/>
          <p:cNvSpPr txBox="1"/>
          <p:nvPr/>
        </p:nvSpPr>
        <p:spPr>
          <a:xfrm>
            <a:off x="2756379" y="144145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UCA</a:t>
            </a:r>
            <a:endParaRPr lang="en-US" sz="1407" b="1" dirty="0">
              <a:solidFill>
                <a:prstClr val="black"/>
              </a:solidFill>
              <a:latin typeface="Arial" pitchFamily="34" charset="0"/>
              <a:ea typeface="+mn-ea"/>
              <a:cs typeface="Arial" pitchFamily="34" charset="0"/>
            </a:endParaRPr>
          </a:p>
        </p:txBody>
      </p:sp>
      <p:sp>
        <p:nvSpPr>
          <p:cNvPr id="84" name="TextBox 83"/>
          <p:cNvSpPr txBox="1"/>
          <p:nvPr/>
        </p:nvSpPr>
        <p:spPr>
          <a:xfrm>
            <a:off x="2757119" y="178117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UCG</a:t>
            </a:r>
            <a:endParaRPr lang="en-US" sz="1407" b="1" dirty="0">
              <a:solidFill>
                <a:prstClr val="black"/>
              </a:solidFill>
              <a:latin typeface="Arial" pitchFamily="34" charset="0"/>
              <a:ea typeface="+mn-ea"/>
              <a:cs typeface="Arial" pitchFamily="34" charset="0"/>
            </a:endParaRPr>
          </a:p>
        </p:txBody>
      </p:sp>
      <p:sp>
        <p:nvSpPr>
          <p:cNvPr id="85" name="TextBox 84"/>
          <p:cNvSpPr txBox="1"/>
          <p:nvPr/>
        </p:nvSpPr>
        <p:spPr>
          <a:xfrm>
            <a:off x="2759555" y="222884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CCU</a:t>
            </a:r>
            <a:endParaRPr lang="en-US" sz="1407" b="1" dirty="0">
              <a:solidFill>
                <a:prstClr val="black"/>
              </a:solidFill>
              <a:latin typeface="Arial" pitchFamily="34" charset="0"/>
              <a:ea typeface="+mn-ea"/>
              <a:cs typeface="Arial" pitchFamily="34" charset="0"/>
            </a:endParaRPr>
          </a:p>
        </p:txBody>
      </p:sp>
      <p:sp>
        <p:nvSpPr>
          <p:cNvPr id="86" name="TextBox 85"/>
          <p:cNvSpPr txBox="1"/>
          <p:nvPr/>
        </p:nvSpPr>
        <p:spPr>
          <a:xfrm>
            <a:off x="2765904" y="2564101"/>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CCC</a:t>
            </a:r>
            <a:endParaRPr lang="en-US" sz="1407" b="1" dirty="0">
              <a:solidFill>
                <a:prstClr val="black"/>
              </a:solidFill>
              <a:latin typeface="Arial" pitchFamily="34" charset="0"/>
              <a:ea typeface="+mn-ea"/>
              <a:cs typeface="Arial" pitchFamily="34" charset="0"/>
            </a:endParaRPr>
          </a:p>
        </p:txBody>
      </p:sp>
      <p:sp>
        <p:nvSpPr>
          <p:cNvPr id="87" name="TextBox 86"/>
          <p:cNvSpPr txBox="1"/>
          <p:nvPr/>
        </p:nvSpPr>
        <p:spPr>
          <a:xfrm>
            <a:off x="2758760" y="290354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CCA</a:t>
            </a:r>
            <a:endParaRPr lang="en-US" sz="1407" b="1" dirty="0">
              <a:solidFill>
                <a:prstClr val="black"/>
              </a:solidFill>
              <a:latin typeface="Arial" pitchFamily="34" charset="0"/>
              <a:ea typeface="+mn-ea"/>
              <a:cs typeface="Arial" pitchFamily="34" charset="0"/>
            </a:endParaRPr>
          </a:p>
        </p:txBody>
      </p:sp>
      <p:sp>
        <p:nvSpPr>
          <p:cNvPr id="88" name="TextBox 87"/>
          <p:cNvSpPr txBox="1"/>
          <p:nvPr/>
        </p:nvSpPr>
        <p:spPr>
          <a:xfrm>
            <a:off x="2757119" y="324326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CCG</a:t>
            </a:r>
            <a:endParaRPr lang="en-US" sz="1407" b="1" dirty="0">
              <a:solidFill>
                <a:prstClr val="black"/>
              </a:solidFill>
              <a:latin typeface="Arial" pitchFamily="34" charset="0"/>
              <a:ea typeface="+mn-ea"/>
              <a:cs typeface="Arial" pitchFamily="34" charset="0"/>
            </a:endParaRPr>
          </a:p>
        </p:txBody>
      </p:sp>
      <p:sp>
        <p:nvSpPr>
          <p:cNvPr id="89" name="TextBox 88"/>
          <p:cNvSpPr txBox="1"/>
          <p:nvPr/>
        </p:nvSpPr>
        <p:spPr>
          <a:xfrm>
            <a:off x="2761936" y="3688841"/>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ACU</a:t>
            </a:r>
            <a:endParaRPr lang="en-US" sz="1407" b="1" dirty="0">
              <a:solidFill>
                <a:prstClr val="black"/>
              </a:solidFill>
              <a:latin typeface="Arial" pitchFamily="34" charset="0"/>
              <a:ea typeface="+mn-ea"/>
              <a:cs typeface="Arial" pitchFamily="34" charset="0"/>
            </a:endParaRPr>
          </a:p>
        </p:txBody>
      </p:sp>
      <p:sp>
        <p:nvSpPr>
          <p:cNvPr id="90" name="TextBox 89"/>
          <p:cNvSpPr txBox="1"/>
          <p:nvPr/>
        </p:nvSpPr>
        <p:spPr>
          <a:xfrm>
            <a:off x="2763523" y="4027773"/>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ACC</a:t>
            </a:r>
            <a:endParaRPr lang="en-US" sz="1407" b="1" dirty="0">
              <a:solidFill>
                <a:prstClr val="black"/>
              </a:solidFill>
              <a:latin typeface="Arial" pitchFamily="34" charset="0"/>
              <a:ea typeface="+mn-ea"/>
              <a:cs typeface="Arial" pitchFamily="34" charset="0"/>
            </a:endParaRPr>
          </a:p>
        </p:txBody>
      </p:sp>
      <p:sp>
        <p:nvSpPr>
          <p:cNvPr id="91" name="TextBox 90"/>
          <p:cNvSpPr txBox="1"/>
          <p:nvPr/>
        </p:nvSpPr>
        <p:spPr>
          <a:xfrm>
            <a:off x="2761141" y="4374355"/>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ACA</a:t>
            </a:r>
            <a:endParaRPr lang="en-US" sz="1407" b="1" dirty="0">
              <a:solidFill>
                <a:prstClr val="black"/>
              </a:solidFill>
              <a:latin typeface="Arial" pitchFamily="34" charset="0"/>
              <a:ea typeface="+mn-ea"/>
              <a:cs typeface="Arial" pitchFamily="34" charset="0"/>
            </a:endParaRPr>
          </a:p>
        </p:txBody>
      </p:sp>
      <p:sp>
        <p:nvSpPr>
          <p:cNvPr id="92" name="TextBox 91"/>
          <p:cNvSpPr txBox="1"/>
          <p:nvPr/>
        </p:nvSpPr>
        <p:spPr>
          <a:xfrm>
            <a:off x="2752301" y="4712997"/>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ACG</a:t>
            </a:r>
            <a:endParaRPr lang="en-US" sz="1407" b="1" dirty="0">
              <a:solidFill>
                <a:prstClr val="black"/>
              </a:solidFill>
              <a:latin typeface="Arial" pitchFamily="34" charset="0"/>
              <a:ea typeface="+mn-ea"/>
              <a:cs typeface="Arial" pitchFamily="34" charset="0"/>
            </a:endParaRPr>
          </a:p>
        </p:txBody>
      </p:sp>
      <p:sp>
        <p:nvSpPr>
          <p:cNvPr id="93" name="TextBox 92"/>
          <p:cNvSpPr txBox="1"/>
          <p:nvPr/>
        </p:nvSpPr>
        <p:spPr>
          <a:xfrm>
            <a:off x="2753944" y="515324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GCU</a:t>
            </a:r>
            <a:endParaRPr lang="en-US" sz="1407" b="1" dirty="0">
              <a:solidFill>
                <a:prstClr val="black"/>
              </a:solidFill>
              <a:latin typeface="Arial" pitchFamily="34" charset="0"/>
              <a:ea typeface="+mn-ea"/>
              <a:cs typeface="Arial" pitchFamily="34" charset="0"/>
            </a:endParaRPr>
          </a:p>
        </p:txBody>
      </p:sp>
      <p:sp>
        <p:nvSpPr>
          <p:cNvPr id="94" name="TextBox 93"/>
          <p:cNvSpPr txBox="1"/>
          <p:nvPr/>
        </p:nvSpPr>
        <p:spPr>
          <a:xfrm>
            <a:off x="2757913" y="5489859"/>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GCC</a:t>
            </a:r>
            <a:endParaRPr lang="en-US" sz="1407" b="1" dirty="0">
              <a:solidFill>
                <a:prstClr val="black"/>
              </a:solidFill>
              <a:latin typeface="Arial" pitchFamily="34" charset="0"/>
              <a:ea typeface="+mn-ea"/>
              <a:cs typeface="Arial" pitchFamily="34" charset="0"/>
            </a:endParaRPr>
          </a:p>
        </p:txBody>
      </p:sp>
      <p:sp>
        <p:nvSpPr>
          <p:cNvPr id="95" name="TextBox 94"/>
          <p:cNvSpPr txBox="1"/>
          <p:nvPr/>
        </p:nvSpPr>
        <p:spPr>
          <a:xfrm>
            <a:off x="2750769" y="5836441"/>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GCA</a:t>
            </a:r>
            <a:endParaRPr lang="en-US" sz="1407" b="1" dirty="0">
              <a:solidFill>
                <a:prstClr val="black"/>
              </a:solidFill>
              <a:latin typeface="Arial" pitchFamily="34" charset="0"/>
              <a:ea typeface="+mn-ea"/>
              <a:cs typeface="Arial" pitchFamily="34" charset="0"/>
            </a:endParaRPr>
          </a:p>
        </p:txBody>
      </p:sp>
      <p:sp>
        <p:nvSpPr>
          <p:cNvPr id="96" name="TextBox 95"/>
          <p:cNvSpPr txBox="1"/>
          <p:nvPr/>
        </p:nvSpPr>
        <p:spPr>
          <a:xfrm>
            <a:off x="2751509" y="6169023"/>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GCG</a:t>
            </a:r>
            <a:endParaRPr lang="en-US" sz="1407" b="1" dirty="0">
              <a:solidFill>
                <a:prstClr val="black"/>
              </a:solidFill>
              <a:latin typeface="Arial" pitchFamily="34" charset="0"/>
              <a:ea typeface="+mn-ea"/>
              <a:cs typeface="Arial" pitchFamily="34" charset="0"/>
            </a:endParaRPr>
          </a:p>
        </p:txBody>
      </p:sp>
      <p:sp>
        <p:nvSpPr>
          <p:cNvPr id="97" name="TextBox 96"/>
          <p:cNvSpPr txBox="1"/>
          <p:nvPr/>
        </p:nvSpPr>
        <p:spPr>
          <a:xfrm>
            <a:off x="4412510" y="222884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CAU</a:t>
            </a:r>
            <a:endParaRPr lang="en-US" sz="1407" b="1" dirty="0">
              <a:solidFill>
                <a:prstClr val="black"/>
              </a:solidFill>
              <a:latin typeface="Arial" pitchFamily="34" charset="0"/>
              <a:ea typeface="+mn-ea"/>
              <a:cs typeface="Arial" pitchFamily="34" charset="0"/>
            </a:endParaRPr>
          </a:p>
        </p:txBody>
      </p:sp>
      <p:sp>
        <p:nvSpPr>
          <p:cNvPr id="98" name="TextBox 97"/>
          <p:cNvSpPr txBox="1"/>
          <p:nvPr/>
        </p:nvSpPr>
        <p:spPr>
          <a:xfrm>
            <a:off x="4412510" y="2564101"/>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CAC</a:t>
            </a:r>
            <a:endParaRPr lang="en-US" sz="1407" b="1" dirty="0">
              <a:solidFill>
                <a:prstClr val="black"/>
              </a:solidFill>
              <a:latin typeface="Arial" pitchFamily="34" charset="0"/>
              <a:ea typeface="+mn-ea"/>
              <a:cs typeface="Arial" pitchFamily="34" charset="0"/>
            </a:endParaRPr>
          </a:p>
        </p:txBody>
      </p:sp>
      <p:sp>
        <p:nvSpPr>
          <p:cNvPr id="99" name="TextBox 98"/>
          <p:cNvSpPr txBox="1"/>
          <p:nvPr/>
        </p:nvSpPr>
        <p:spPr>
          <a:xfrm>
            <a:off x="4411716" y="2903540"/>
            <a:ext cx="574196"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CAA</a:t>
            </a:r>
            <a:endParaRPr lang="en-US" sz="1407" b="1" dirty="0">
              <a:solidFill>
                <a:prstClr val="black"/>
              </a:solidFill>
              <a:latin typeface="Arial" pitchFamily="34" charset="0"/>
              <a:ea typeface="+mn-ea"/>
              <a:cs typeface="Arial" pitchFamily="34" charset="0"/>
            </a:endParaRPr>
          </a:p>
        </p:txBody>
      </p:sp>
      <p:sp>
        <p:nvSpPr>
          <p:cNvPr id="100" name="TextBox 99"/>
          <p:cNvSpPr txBox="1"/>
          <p:nvPr/>
        </p:nvSpPr>
        <p:spPr>
          <a:xfrm>
            <a:off x="4400550" y="324326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CAG</a:t>
            </a:r>
            <a:endParaRPr lang="en-US" sz="1407" b="1" dirty="0">
              <a:solidFill>
                <a:prstClr val="black"/>
              </a:solidFill>
              <a:latin typeface="Arial" pitchFamily="34" charset="0"/>
              <a:ea typeface="+mn-ea"/>
              <a:cs typeface="Arial" pitchFamily="34" charset="0"/>
            </a:endParaRPr>
          </a:p>
        </p:txBody>
      </p:sp>
      <p:sp>
        <p:nvSpPr>
          <p:cNvPr id="101" name="TextBox 100"/>
          <p:cNvSpPr txBox="1"/>
          <p:nvPr/>
        </p:nvSpPr>
        <p:spPr>
          <a:xfrm>
            <a:off x="4411717" y="3692016"/>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AAU</a:t>
            </a:r>
            <a:endParaRPr lang="en-US" sz="1407" b="1" dirty="0">
              <a:solidFill>
                <a:prstClr val="black"/>
              </a:solidFill>
              <a:latin typeface="Arial" pitchFamily="34" charset="0"/>
              <a:ea typeface="+mn-ea"/>
              <a:cs typeface="Arial" pitchFamily="34" charset="0"/>
            </a:endParaRPr>
          </a:p>
        </p:txBody>
      </p:sp>
      <p:sp>
        <p:nvSpPr>
          <p:cNvPr id="102" name="TextBox 101"/>
          <p:cNvSpPr txBox="1"/>
          <p:nvPr/>
        </p:nvSpPr>
        <p:spPr>
          <a:xfrm>
            <a:off x="4413304" y="4030948"/>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AAC</a:t>
            </a:r>
            <a:endParaRPr lang="en-US" sz="1407" b="1" dirty="0">
              <a:solidFill>
                <a:prstClr val="black"/>
              </a:solidFill>
              <a:latin typeface="Arial" pitchFamily="34" charset="0"/>
              <a:ea typeface="+mn-ea"/>
              <a:cs typeface="Arial" pitchFamily="34" charset="0"/>
            </a:endParaRPr>
          </a:p>
        </p:txBody>
      </p:sp>
      <p:sp>
        <p:nvSpPr>
          <p:cNvPr id="103" name="TextBox 102"/>
          <p:cNvSpPr txBox="1"/>
          <p:nvPr/>
        </p:nvSpPr>
        <p:spPr>
          <a:xfrm>
            <a:off x="4407747" y="4374355"/>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AAA</a:t>
            </a:r>
            <a:endParaRPr lang="en-US" sz="1407" b="1" dirty="0">
              <a:solidFill>
                <a:prstClr val="black"/>
              </a:solidFill>
              <a:latin typeface="Arial" pitchFamily="34" charset="0"/>
              <a:ea typeface="+mn-ea"/>
              <a:cs typeface="Arial" pitchFamily="34" charset="0"/>
            </a:endParaRPr>
          </a:p>
        </p:txBody>
      </p:sp>
      <p:sp>
        <p:nvSpPr>
          <p:cNvPr id="104" name="TextBox 103"/>
          <p:cNvSpPr txBox="1"/>
          <p:nvPr/>
        </p:nvSpPr>
        <p:spPr>
          <a:xfrm>
            <a:off x="4408432" y="4709822"/>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AAG</a:t>
            </a:r>
            <a:endParaRPr lang="en-US" sz="1407" b="1" dirty="0">
              <a:solidFill>
                <a:prstClr val="black"/>
              </a:solidFill>
              <a:latin typeface="Arial" pitchFamily="34" charset="0"/>
              <a:ea typeface="+mn-ea"/>
              <a:cs typeface="Arial" pitchFamily="34" charset="0"/>
            </a:endParaRPr>
          </a:p>
        </p:txBody>
      </p:sp>
      <p:sp>
        <p:nvSpPr>
          <p:cNvPr id="105" name="TextBox 104"/>
          <p:cNvSpPr txBox="1"/>
          <p:nvPr/>
        </p:nvSpPr>
        <p:spPr>
          <a:xfrm>
            <a:off x="4400550" y="515324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GAU</a:t>
            </a:r>
            <a:endParaRPr lang="en-US" sz="1407" b="1" dirty="0">
              <a:solidFill>
                <a:prstClr val="black"/>
              </a:solidFill>
              <a:latin typeface="Arial" pitchFamily="34" charset="0"/>
              <a:ea typeface="+mn-ea"/>
              <a:cs typeface="Arial" pitchFamily="34" charset="0"/>
            </a:endParaRPr>
          </a:p>
        </p:txBody>
      </p:sp>
      <p:sp>
        <p:nvSpPr>
          <p:cNvPr id="106" name="TextBox 105"/>
          <p:cNvSpPr txBox="1"/>
          <p:nvPr/>
        </p:nvSpPr>
        <p:spPr>
          <a:xfrm>
            <a:off x="4407694" y="5493034"/>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GAC</a:t>
            </a:r>
            <a:endParaRPr lang="en-US" sz="1407" b="1" dirty="0">
              <a:solidFill>
                <a:prstClr val="black"/>
              </a:solidFill>
              <a:latin typeface="Arial" pitchFamily="34" charset="0"/>
              <a:ea typeface="+mn-ea"/>
              <a:cs typeface="Arial" pitchFamily="34" charset="0"/>
            </a:endParaRPr>
          </a:p>
        </p:txBody>
      </p:sp>
      <p:sp>
        <p:nvSpPr>
          <p:cNvPr id="107" name="TextBox 106"/>
          <p:cNvSpPr txBox="1"/>
          <p:nvPr/>
        </p:nvSpPr>
        <p:spPr>
          <a:xfrm>
            <a:off x="4406900" y="5836441"/>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GAA</a:t>
            </a:r>
            <a:endParaRPr lang="en-US" sz="1407" b="1" dirty="0">
              <a:solidFill>
                <a:prstClr val="black"/>
              </a:solidFill>
              <a:latin typeface="Arial" pitchFamily="34" charset="0"/>
              <a:ea typeface="+mn-ea"/>
              <a:cs typeface="Arial" pitchFamily="34" charset="0"/>
            </a:endParaRPr>
          </a:p>
        </p:txBody>
      </p:sp>
      <p:sp>
        <p:nvSpPr>
          <p:cNvPr id="108" name="TextBox 107"/>
          <p:cNvSpPr txBox="1"/>
          <p:nvPr/>
        </p:nvSpPr>
        <p:spPr>
          <a:xfrm>
            <a:off x="4404465" y="6169023"/>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GAG</a:t>
            </a:r>
            <a:endParaRPr lang="en-US" sz="1407" b="1" dirty="0">
              <a:solidFill>
                <a:prstClr val="black"/>
              </a:solidFill>
              <a:latin typeface="Arial" pitchFamily="34" charset="0"/>
              <a:ea typeface="+mn-ea"/>
              <a:cs typeface="Arial" pitchFamily="34" charset="0"/>
            </a:endParaRPr>
          </a:p>
        </p:txBody>
      </p:sp>
      <p:sp>
        <p:nvSpPr>
          <p:cNvPr id="109" name="TextBox 108"/>
          <p:cNvSpPr txBox="1"/>
          <p:nvPr/>
        </p:nvSpPr>
        <p:spPr>
          <a:xfrm>
            <a:off x="6163415" y="5153245"/>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GGU</a:t>
            </a:r>
            <a:endParaRPr lang="en-US" sz="1407" b="1" dirty="0">
              <a:solidFill>
                <a:prstClr val="black"/>
              </a:solidFill>
              <a:latin typeface="Arial" pitchFamily="34" charset="0"/>
              <a:ea typeface="+mn-ea"/>
              <a:cs typeface="Arial" pitchFamily="34" charset="0"/>
            </a:endParaRPr>
          </a:p>
        </p:txBody>
      </p:sp>
      <p:sp>
        <p:nvSpPr>
          <p:cNvPr id="110" name="TextBox 109"/>
          <p:cNvSpPr txBox="1"/>
          <p:nvPr/>
        </p:nvSpPr>
        <p:spPr>
          <a:xfrm>
            <a:off x="6164209" y="5493034"/>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GGC</a:t>
            </a:r>
            <a:endParaRPr lang="en-US" sz="1407" b="1" dirty="0">
              <a:solidFill>
                <a:prstClr val="black"/>
              </a:solidFill>
              <a:latin typeface="Arial" pitchFamily="34" charset="0"/>
              <a:ea typeface="+mn-ea"/>
              <a:cs typeface="Arial" pitchFamily="34" charset="0"/>
            </a:endParaRPr>
          </a:p>
        </p:txBody>
      </p:sp>
      <p:sp>
        <p:nvSpPr>
          <p:cNvPr id="111" name="TextBox 110"/>
          <p:cNvSpPr txBox="1"/>
          <p:nvPr/>
        </p:nvSpPr>
        <p:spPr>
          <a:xfrm>
            <a:off x="6160240" y="5830091"/>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GGA</a:t>
            </a:r>
            <a:endParaRPr lang="en-US" sz="1407" b="1" dirty="0">
              <a:solidFill>
                <a:prstClr val="black"/>
              </a:solidFill>
              <a:latin typeface="Arial" pitchFamily="34" charset="0"/>
              <a:ea typeface="+mn-ea"/>
              <a:cs typeface="Arial" pitchFamily="34" charset="0"/>
            </a:endParaRPr>
          </a:p>
        </p:txBody>
      </p:sp>
      <p:sp>
        <p:nvSpPr>
          <p:cNvPr id="112" name="TextBox 111"/>
          <p:cNvSpPr txBox="1"/>
          <p:nvPr/>
        </p:nvSpPr>
        <p:spPr>
          <a:xfrm>
            <a:off x="6160980" y="6178548"/>
            <a:ext cx="607859"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GGG</a:t>
            </a:r>
            <a:endParaRPr lang="en-US" sz="1407" b="1" dirty="0">
              <a:solidFill>
                <a:prstClr val="black"/>
              </a:solidFill>
              <a:latin typeface="Arial" pitchFamily="34" charset="0"/>
              <a:ea typeface="+mn-ea"/>
              <a:cs typeface="Arial" pitchFamily="34" charset="0"/>
            </a:endParaRPr>
          </a:p>
        </p:txBody>
      </p:sp>
      <p:sp>
        <p:nvSpPr>
          <p:cNvPr id="113" name="TextBox 112"/>
          <p:cNvSpPr txBox="1"/>
          <p:nvPr/>
        </p:nvSpPr>
        <p:spPr>
          <a:xfrm>
            <a:off x="1438388" y="942978"/>
            <a:ext cx="1401346"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Phenylalanine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Phe</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14" name="TextBox 113"/>
          <p:cNvSpPr txBox="1"/>
          <p:nvPr/>
        </p:nvSpPr>
        <p:spPr>
          <a:xfrm>
            <a:off x="1438388" y="1630898"/>
            <a:ext cx="869149" cy="502702"/>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Leucine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Leu</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16" name="TextBox 115"/>
          <p:cNvSpPr txBox="1"/>
          <p:nvPr/>
        </p:nvSpPr>
        <p:spPr>
          <a:xfrm>
            <a:off x="1457326" y="2733674"/>
            <a:ext cx="869149" cy="502702"/>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Leucine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Leu</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17" name="TextBox 116"/>
          <p:cNvSpPr txBox="1"/>
          <p:nvPr/>
        </p:nvSpPr>
        <p:spPr>
          <a:xfrm>
            <a:off x="1438274" y="4019547"/>
            <a:ext cx="1069524"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Isoleucine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(Ile)</a:t>
            </a:r>
            <a:endParaRPr lang="en-US" sz="1407" b="1" dirty="0">
              <a:solidFill>
                <a:prstClr val="black"/>
              </a:solidFill>
              <a:latin typeface="Arial" pitchFamily="34" charset="0"/>
              <a:ea typeface="+mn-ea"/>
              <a:cs typeface="Arial" pitchFamily="34" charset="0"/>
            </a:endParaRPr>
          </a:p>
        </p:txBody>
      </p:sp>
      <p:sp>
        <p:nvSpPr>
          <p:cNvPr id="118" name="TextBox 117"/>
          <p:cNvSpPr txBox="1"/>
          <p:nvPr/>
        </p:nvSpPr>
        <p:spPr>
          <a:xfrm>
            <a:off x="1547823" y="4757735"/>
            <a:ext cx="1167307" cy="297517"/>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Met or start</a:t>
            </a:r>
            <a:endParaRPr lang="en-US" sz="1407" b="1" dirty="0">
              <a:solidFill>
                <a:prstClr val="black"/>
              </a:solidFill>
              <a:latin typeface="Arial" pitchFamily="34" charset="0"/>
              <a:ea typeface="+mn-ea"/>
              <a:cs typeface="Arial" pitchFamily="34" charset="0"/>
            </a:endParaRPr>
          </a:p>
        </p:txBody>
      </p:sp>
      <p:sp>
        <p:nvSpPr>
          <p:cNvPr id="119" name="TextBox 118"/>
          <p:cNvSpPr txBox="1"/>
          <p:nvPr/>
        </p:nvSpPr>
        <p:spPr>
          <a:xfrm>
            <a:off x="1447800" y="5657852"/>
            <a:ext cx="706925" cy="502703"/>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Valine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(Val)</a:t>
            </a:r>
            <a:endParaRPr lang="en-US" sz="1407" b="1" dirty="0">
              <a:solidFill>
                <a:prstClr val="black"/>
              </a:solidFill>
              <a:latin typeface="Arial" pitchFamily="34" charset="0"/>
              <a:ea typeface="+mn-ea"/>
              <a:cs typeface="Arial" pitchFamily="34" charset="0"/>
            </a:endParaRPr>
          </a:p>
        </p:txBody>
      </p:sp>
      <p:sp>
        <p:nvSpPr>
          <p:cNvPr id="120" name="TextBox 119"/>
          <p:cNvSpPr txBox="1"/>
          <p:nvPr/>
        </p:nvSpPr>
        <p:spPr>
          <a:xfrm>
            <a:off x="3422790" y="5653089"/>
            <a:ext cx="820595"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Alanine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Ala</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21" name="TextBox 120"/>
          <p:cNvSpPr txBox="1"/>
          <p:nvPr/>
        </p:nvSpPr>
        <p:spPr>
          <a:xfrm>
            <a:off x="3418027" y="4201984"/>
            <a:ext cx="1059906" cy="528344"/>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Threonine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Thr</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22" name="TextBox 121"/>
          <p:cNvSpPr txBox="1"/>
          <p:nvPr/>
        </p:nvSpPr>
        <p:spPr>
          <a:xfrm>
            <a:off x="3418027" y="2728911"/>
            <a:ext cx="797013" cy="502702"/>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Proline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(Pro)</a:t>
            </a:r>
            <a:endParaRPr lang="en-US" sz="1407" b="1" dirty="0">
              <a:solidFill>
                <a:prstClr val="black"/>
              </a:solidFill>
              <a:latin typeface="Arial" pitchFamily="34" charset="0"/>
              <a:ea typeface="+mn-ea"/>
              <a:cs typeface="Arial" pitchFamily="34" charset="0"/>
            </a:endParaRPr>
          </a:p>
        </p:txBody>
      </p:sp>
      <p:sp>
        <p:nvSpPr>
          <p:cNvPr id="123" name="TextBox 122"/>
          <p:cNvSpPr txBox="1"/>
          <p:nvPr/>
        </p:nvSpPr>
        <p:spPr>
          <a:xfrm>
            <a:off x="3418027" y="1268950"/>
            <a:ext cx="737702"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Serine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Ser</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25" name="TextBox 124"/>
          <p:cNvSpPr txBox="1"/>
          <p:nvPr/>
        </p:nvSpPr>
        <p:spPr>
          <a:xfrm>
            <a:off x="6829422" y="3862385"/>
            <a:ext cx="737702"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Serine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Ser</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26" name="TextBox 125"/>
          <p:cNvSpPr txBox="1"/>
          <p:nvPr/>
        </p:nvSpPr>
        <p:spPr>
          <a:xfrm>
            <a:off x="6829561" y="948061"/>
            <a:ext cx="938077" cy="502702"/>
          </a:xfrm>
          <a:prstGeom prst="rect">
            <a:avLst/>
          </a:prstGeom>
          <a:noFill/>
        </p:spPr>
        <p:txBody>
          <a:bodyPr wrap="none" rtlCol="0">
            <a:spAutoFit/>
          </a:bodyPr>
          <a:lstStyle/>
          <a:p>
            <a:pPr fontAlgn="auto">
              <a:lnSpc>
                <a:spcPts val="1608"/>
              </a:lnSpc>
              <a:spcBef>
                <a:spcPts val="0"/>
              </a:spcBef>
              <a:spcAft>
                <a:spcPts val="0"/>
              </a:spcAft>
            </a:pPr>
            <a:r>
              <a:rPr lang="en-US" sz="1415" b="1" dirty="0" smtClean="0">
                <a:solidFill>
                  <a:prstClr val="black"/>
                </a:solidFill>
                <a:latin typeface="Arial" pitchFamily="34" charset="0"/>
                <a:ea typeface="+mn-ea"/>
                <a:cs typeface="Arial" pitchFamily="34" charset="0"/>
              </a:rPr>
              <a:t>Cysteine</a:t>
            </a:r>
          </a:p>
          <a:p>
            <a:pPr fontAlgn="auto">
              <a:lnSpc>
                <a:spcPts val="1608"/>
              </a:lnSpc>
              <a:spcBef>
                <a:spcPts val="0"/>
              </a:spcBef>
              <a:spcAft>
                <a:spcPts val="0"/>
              </a:spcAft>
            </a:pPr>
            <a:r>
              <a:rPr lang="en-US" sz="1415" b="1" dirty="0" smtClean="0">
                <a:solidFill>
                  <a:prstClr val="black"/>
                </a:solidFill>
                <a:latin typeface="Arial" pitchFamily="34" charset="0"/>
                <a:ea typeface="+mn-ea"/>
                <a:cs typeface="Arial" pitchFamily="34" charset="0"/>
              </a:rPr>
              <a:t>(</a:t>
            </a:r>
            <a:r>
              <a:rPr lang="en-US" sz="1415" b="1" dirty="0" err="1" smtClean="0">
                <a:solidFill>
                  <a:prstClr val="black"/>
                </a:solidFill>
                <a:latin typeface="Arial" pitchFamily="34" charset="0"/>
                <a:ea typeface="+mn-ea"/>
                <a:cs typeface="Arial" pitchFamily="34" charset="0"/>
              </a:rPr>
              <a:t>Cys</a:t>
            </a:r>
            <a:r>
              <a:rPr lang="en-US" sz="1415" b="1" dirty="0" smtClean="0">
                <a:solidFill>
                  <a:prstClr val="black"/>
                </a:solidFill>
                <a:latin typeface="Arial" pitchFamily="34" charset="0"/>
                <a:ea typeface="+mn-ea"/>
                <a:cs typeface="Arial" pitchFamily="34" charset="0"/>
              </a:rPr>
              <a:t>)</a:t>
            </a:r>
            <a:endParaRPr lang="en-US" sz="1415" b="1" dirty="0">
              <a:solidFill>
                <a:prstClr val="black"/>
              </a:solidFill>
              <a:latin typeface="Arial" pitchFamily="34" charset="0"/>
              <a:ea typeface="+mn-ea"/>
              <a:cs typeface="Arial" pitchFamily="34" charset="0"/>
            </a:endParaRPr>
          </a:p>
        </p:txBody>
      </p:sp>
      <p:sp>
        <p:nvSpPr>
          <p:cNvPr id="127" name="TextBox 126"/>
          <p:cNvSpPr txBox="1"/>
          <p:nvPr/>
        </p:nvSpPr>
        <p:spPr>
          <a:xfrm>
            <a:off x="5064915" y="954217"/>
            <a:ext cx="938077" cy="502702"/>
          </a:xfrm>
          <a:prstGeom prst="rect">
            <a:avLst/>
          </a:prstGeom>
          <a:noFill/>
        </p:spPr>
        <p:txBody>
          <a:bodyPr wrap="none" rtlCol="0">
            <a:spAutoFit/>
          </a:bodyPr>
          <a:lstStyle/>
          <a:p>
            <a:pPr fontAlgn="auto">
              <a:lnSpc>
                <a:spcPts val="1608"/>
              </a:lnSpc>
              <a:spcBef>
                <a:spcPts val="0"/>
              </a:spcBef>
              <a:spcAft>
                <a:spcPts val="0"/>
              </a:spcAft>
            </a:pPr>
            <a:r>
              <a:rPr lang="en-US" sz="1425" b="1" dirty="0" smtClean="0">
                <a:solidFill>
                  <a:prstClr val="black"/>
                </a:solidFill>
                <a:latin typeface="Arial" pitchFamily="34" charset="0"/>
                <a:ea typeface="+mn-ea"/>
                <a:cs typeface="Arial" pitchFamily="34" charset="0"/>
              </a:rPr>
              <a:t>Tyrosine</a:t>
            </a:r>
          </a:p>
          <a:p>
            <a:pPr fontAlgn="auto">
              <a:lnSpc>
                <a:spcPts val="1608"/>
              </a:lnSpc>
              <a:spcBef>
                <a:spcPts val="0"/>
              </a:spcBef>
              <a:spcAft>
                <a:spcPts val="0"/>
              </a:spcAft>
            </a:pPr>
            <a:r>
              <a:rPr lang="en-US" sz="1425" b="1" dirty="0" smtClean="0">
                <a:solidFill>
                  <a:prstClr val="black"/>
                </a:solidFill>
                <a:latin typeface="Arial" pitchFamily="34" charset="0"/>
                <a:ea typeface="+mn-ea"/>
                <a:cs typeface="Arial" pitchFamily="34" charset="0"/>
              </a:rPr>
              <a:t>(Tyr)</a:t>
            </a:r>
            <a:endParaRPr lang="en-US" sz="1425" b="1" dirty="0">
              <a:solidFill>
                <a:prstClr val="black"/>
              </a:solidFill>
              <a:latin typeface="Arial" pitchFamily="34" charset="0"/>
              <a:ea typeface="+mn-ea"/>
              <a:cs typeface="Arial" pitchFamily="34" charset="0"/>
            </a:endParaRPr>
          </a:p>
        </p:txBody>
      </p:sp>
      <p:sp>
        <p:nvSpPr>
          <p:cNvPr id="128" name="TextBox 127"/>
          <p:cNvSpPr txBox="1"/>
          <p:nvPr/>
        </p:nvSpPr>
        <p:spPr>
          <a:xfrm>
            <a:off x="5198637" y="143373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Stop</a:t>
            </a:r>
            <a:endParaRPr lang="en-US" sz="1407" b="1" dirty="0">
              <a:solidFill>
                <a:prstClr val="black"/>
              </a:solidFill>
              <a:latin typeface="Arial" pitchFamily="34" charset="0"/>
              <a:ea typeface="+mn-ea"/>
              <a:cs typeface="Arial" pitchFamily="34" charset="0"/>
            </a:endParaRPr>
          </a:p>
        </p:txBody>
      </p:sp>
      <p:sp>
        <p:nvSpPr>
          <p:cNvPr id="129" name="TextBox 128"/>
          <p:cNvSpPr txBox="1"/>
          <p:nvPr/>
        </p:nvSpPr>
        <p:spPr>
          <a:xfrm>
            <a:off x="5203400" y="177641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Stop</a:t>
            </a:r>
            <a:endParaRPr lang="en-US" sz="1407" b="1" dirty="0">
              <a:solidFill>
                <a:prstClr val="black"/>
              </a:solidFill>
              <a:latin typeface="Arial" pitchFamily="34" charset="0"/>
              <a:ea typeface="+mn-ea"/>
              <a:cs typeface="Arial" pitchFamily="34" charset="0"/>
            </a:endParaRPr>
          </a:p>
        </p:txBody>
      </p:sp>
      <p:sp>
        <p:nvSpPr>
          <p:cNvPr id="130" name="TextBox 129"/>
          <p:cNvSpPr txBox="1"/>
          <p:nvPr/>
        </p:nvSpPr>
        <p:spPr>
          <a:xfrm>
            <a:off x="6703219" y="1443263"/>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Stop</a:t>
            </a:r>
            <a:endParaRPr lang="en-US" sz="1407" b="1" dirty="0">
              <a:solidFill>
                <a:prstClr val="black"/>
              </a:solidFill>
              <a:latin typeface="Arial" pitchFamily="34" charset="0"/>
              <a:ea typeface="+mn-ea"/>
              <a:cs typeface="Arial" pitchFamily="34" charset="0"/>
            </a:endParaRPr>
          </a:p>
        </p:txBody>
      </p:sp>
      <p:sp>
        <p:nvSpPr>
          <p:cNvPr id="131" name="TextBox 130"/>
          <p:cNvSpPr txBox="1"/>
          <p:nvPr/>
        </p:nvSpPr>
        <p:spPr>
          <a:xfrm>
            <a:off x="6674639" y="1838464"/>
            <a:ext cx="1639295" cy="297517"/>
          </a:xfrm>
          <a:prstGeom prst="rect">
            <a:avLst/>
          </a:prstGeom>
          <a:noFill/>
        </p:spPr>
        <p:txBody>
          <a:bodyPr wrap="none" rtlCol="0">
            <a:spAutoFit/>
          </a:bodyPr>
          <a:lstStyle/>
          <a:p>
            <a:pPr fontAlgn="auto">
              <a:lnSpc>
                <a:spcPts val="1608"/>
              </a:lnSpc>
              <a:spcBef>
                <a:spcPts val="0"/>
              </a:spcBef>
              <a:spcAft>
                <a:spcPts val="0"/>
              </a:spcAft>
            </a:pPr>
            <a:r>
              <a:rPr lang="en-US" sz="1425" b="1" dirty="0" smtClean="0">
                <a:solidFill>
                  <a:prstClr val="black"/>
                </a:solidFill>
                <a:latin typeface="Arial" pitchFamily="34" charset="0"/>
                <a:ea typeface="+mn-ea"/>
                <a:cs typeface="Arial" pitchFamily="34" charset="0"/>
              </a:rPr>
              <a:t>Tryptophan (</a:t>
            </a:r>
            <a:r>
              <a:rPr lang="en-US" sz="1425" b="1" dirty="0" err="1" smtClean="0">
                <a:solidFill>
                  <a:prstClr val="black"/>
                </a:solidFill>
                <a:latin typeface="Arial" pitchFamily="34" charset="0"/>
                <a:ea typeface="+mn-ea"/>
                <a:cs typeface="Arial" pitchFamily="34" charset="0"/>
              </a:rPr>
              <a:t>Trp</a:t>
            </a:r>
            <a:r>
              <a:rPr lang="en-US" sz="1425" b="1" dirty="0" smtClean="0">
                <a:solidFill>
                  <a:prstClr val="black"/>
                </a:solidFill>
                <a:latin typeface="Arial" pitchFamily="34" charset="0"/>
                <a:ea typeface="+mn-ea"/>
                <a:cs typeface="Arial" pitchFamily="34" charset="0"/>
              </a:rPr>
              <a:t>)</a:t>
            </a:r>
            <a:endParaRPr lang="en-US" sz="1425" b="1" dirty="0">
              <a:solidFill>
                <a:prstClr val="black"/>
              </a:solidFill>
              <a:latin typeface="Arial" pitchFamily="34" charset="0"/>
              <a:ea typeface="+mn-ea"/>
              <a:cs typeface="Arial" pitchFamily="34" charset="0"/>
            </a:endParaRPr>
          </a:p>
        </p:txBody>
      </p:sp>
      <p:sp>
        <p:nvSpPr>
          <p:cNvPr id="132" name="TextBox 131"/>
          <p:cNvSpPr txBox="1"/>
          <p:nvPr/>
        </p:nvSpPr>
        <p:spPr>
          <a:xfrm>
            <a:off x="5061802" y="2419344"/>
            <a:ext cx="946093" cy="502702"/>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Histidine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(His)</a:t>
            </a:r>
            <a:endParaRPr lang="en-US" sz="1407" b="1" dirty="0">
              <a:solidFill>
                <a:prstClr val="black"/>
              </a:solidFill>
              <a:latin typeface="Arial" pitchFamily="34" charset="0"/>
              <a:ea typeface="+mn-ea"/>
              <a:cs typeface="Arial" pitchFamily="34" charset="0"/>
            </a:endParaRPr>
          </a:p>
        </p:txBody>
      </p:sp>
      <p:sp>
        <p:nvSpPr>
          <p:cNvPr id="133" name="TextBox 132"/>
          <p:cNvSpPr txBox="1"/>
          <p:nvPr/>
        </p:nvSpPr>
        <p:spPr>
          <a:xfrm>
            <a:off x="5066565" y="3078698"/>
            <a:ext cx="1067921"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Glutamine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Gln</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34" name="TextBox 133"/>
          <p:cNvSpPr txBox="1"/>
          <p:nvPr/>
        </p:nvSpPr>
        <p:spPr>
          <a:xfrm>
            <a:off x="6826583" y="2731031"/>
            <a:ext cx="917239"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Arginine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Arg</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35" name="TextBox 134"/>
          <p:cNvSpPr txBox="1"/>
          <p:nvPr/>
        </p:nvSpPr>
        <p:spPr>
          <a:xfrm>
            <a:off x="5081585" y="3859744"/>
            <a:ext cx="1170513"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Asparagine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Asn</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36" name="TextBox 135"/>
          <p:cNvSpPr txBox="1"/>
          <p:nvPr/>
        </p:nvSpPr>
        <p:spPr>
          <a:xfrm>
            <a:off x="6832933" y="4520148"/>
            <a:ext cx="917239"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Arginine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Arg</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37" name="TextBox 136"/>
          <p:cNvSpPr txBox="1"/>
          <p:nvPr/>
        </p:nvSpPr>
        <p:spPr>
          <a:xfrm>
            <a:off x="5073650" y="4532848"/>
            <a:ext cx="751872"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Lysine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(Lys)</a:t>
            </a:r>
            <a:endParaRPr lang="en-US" sz="1407" b="1" dirty="0">
              <a:solidFill>
                <a:prstClr val="black"/>
              </a:solidFill>
              <a:latin typeface="Arial" pitchFamily="34" charset="0"/>
              <a:ea typeface="+mn-ea"/>
              <a:cs typeface="Arial" pitchFamily="34" charset="0"/>
            </a:endParaRPr>
          </a:p>
        </p:txBody>
      </p:sp>
      <p:sp>
        <p:nvSpPr>
          <p:cNvPr id="138" name="TextBox 137"/>
          <p:cNvSpPr txBox="1"/>
          <p:nvPr/>
        </p:nvSpPr>
        <p:spPr>
          <a:xfrm>
            <a:off x="5064126" y="5319714"/>
            <a:ext cx="1056700"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Aspartic</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acid (Asp)</a:t>
            </a:r>
            <a:endParaRPr lang="en-US" sz="1407" b="1" dirty="0">
              <a:solidFill>
                <a:prstClr val="black"/>
              </a:solidFill>
              <a:latin typeface="Arial" pitchFamily="34" charset="0"/>
              <a:ea typeface="+mn-ea"/>
              <a:cs typeface="Arial" pitchFamily="34" charset="0"/>
            </a:endParaRPr>
          </a:p>
        </p:txBody>
      </p:sp>
      <p:sp>
        <p:nvSpPr>
          <p:cNvPr id="139" name="TextBox 138"/>
          <p:cNvSpPr txBox="1"/>
          <p:nvPr/>
        </p:nvSpPr>
        <p:spPr>
          <a:xfrm>
            <a:off x="5061745" y="6000752"/>
            <a:ext cx="1056700"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Glutamic</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acid (</a:t>
            </a:r>
            <a:r>
              <a:rPr lang="en-US" sz="1407" b="1" dirty="0" err="1" smtClean="0">
                <a:solidFill>
                  <a:prstClr val="black"/>
                </a:solidFill>
                <a:latin typeface="Arial" pitchFamily="34" charset="0"/>
                <a:ea typeface="+mn-ea"/>
                <a:cs typeface="Arial" pitchFamily="34" charset="0"/>
              </a:rPr>
              <a:t>Glu</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40" name="TextBox 139"/>
          <p:cNvSpPr txBox="1"/>
          <p:nvPr/>
        </p:nvSpPr>
        <p:spPr>
          <a:xfrm>
            <a:off x="6836573" y="5653939"/>
            <a:ext cx="838691"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Glycine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Gly</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9219" name="Freeform 9218"/>
          <p:cNvSpPr/>
          <p:nvPr/>
        </p:nvSpPr>
        <p:spPr>
          <a:xfrm>
            <a:off x="1281112" y="852488"/>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0" name="Freeform 9219"/>
          <p:cNvSpPr/>
          <p:nvPr/>
        </p:nvSpPr>
        <p:spPr>
          <a:xfrm>
            <a:off x="1395413" y="1121569"/>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2" name="Freeform 9221"/>
          <p:cNvSpPr/>
          <p:nvPr/>
        </p:nvSpPr>
        <p:spPr>
          <a:xfrm>
            <a:off x="1281113" y="1540669"/>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3" name="Freeform 9222"/>
          <p:cNvSpPr/>
          <p:nvPr/>
        </p:nvSpPr>
        <p:spPr>
          <a:xfrm>
            <a:off x="1390650" y="1812131"/>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5" name="Freeform 9224"/>
          <p:cNvSpPr/>
          <p:nvPr/>
        </p:nvSpPr>
        <p:spPr>
          <a:xfrm>
            <a:off x="3251200" y="2320925"/>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6" name="Freeform 9225"/>
          <p:cNvSpPr/>
          <p:nvPr/>
        </p:nvSpPr>
        <p:spPr>
          <a:xfrm>
            <a:off x="3355975" y="2940050"/>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0" name="Freeform 149"/>
          <p:cNvSpPr/>
          <p:nvPr/>
        </p:nvSpPr>
        <p:spPr>
          <a:xfrm>
            <a:off x="1285240" y="2320925"/>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1" name="Freeform 150"/>
          <p:cNvSpPr/>
          <p:nvPr/>
        </p:nvSpPr>
        <p:spPr>
          <a:xfrm>
            <a:off x="1390015" y="2940050"/>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2" name="Freeform 151"/>
          <p:cNvSpPr/>
          <p:nvPr/>
        </p:nvSpPr>
        <p:spPr>
          <a:xfrm>
            <a:off x="6667500" y="2320925"/>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3" name="Freeform 152"/>
          <p:cNvSpPr/>
          <p:nvPr/>
        </p:nvSpPr>
        <p:spPr>
          <a:xfrm>
            <a:off x="6772275" y="2940050"/>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4" name="Freeform 153"/>
          <p:cNvSpPr/>
          <p:nvPr/>
        </p:nvSpPr>
        <p:spPr>
          <a:xfrm>
            <a:off x="3257552" y="853282"/>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5" name="Freeform 154"/>
          <p:cNvSpPr/>
          <p:nvPr/>
        </p:nvSpPr>
        <p:spPr>
          <a:xfrm>
            <a:off x="3362327" y="1472407"/>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6" name="Freeform 155"/>
          <p:cNvSpPr/>
          <p:nvPr/>
        </p:nvSpPr>
        <p:spPr>
          <a:xfrm>
            <a:off x="3252790" y="3784597"/>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7" name="Freeform 156"/>
          <p:cNvSpPr/>
          <p:nvPr/>
        </p:nvSpPr>
        <p:spPr>
          <a:xfrm>
            <a:off x="3357565" y="4403722"/>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8" name="Freeform 157"/>
          <p:cNvSpPr/>
          <p:nvPr/>
        </p:nvSpPr>
        <p:spPr>
          <a:xfrm>
            <a:off x="3252790" y="5246689"/>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9" name="Freeform 158"/>
          <p:cNvSpPr/>
          <p:nvPr/>
        </p:nvSpPr>
        <p:spPr>
          <a:xfrm>
            <a:off x="3357565" y="5865814"/>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0" name="Freeform 159"/>
          <p:cNvSpPr/>
          <p:nvPr/>
        </p:nvSpPr>
        <p:spPr>
          <a:xfrm>
            <a:off x="1285874" y="5246689"/>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1" name="Freeform 160"/>
          <p:cNvSpPr/>
          <p:nvPr/>
        </p:nvSpPr>
        <p:spPr>
          <a:xfrm>
            <a:off x="1390649" y="5865814"/>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2" name="Freeform 161"/>
          <p:cNvSpPr/>
          <p:nvPr/>
        </p:nvSpPr>
        <p:spPr>
          <a:xfrm>
            <a:off x="4901406" y="852488"/>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3" name="Freeform 162"/>
          <p:cNvSpPr/>
          <p:nvPr/>
        </p:nvSpPr>
        <p:spPr>
          <a:xfrm>
            <a:off x="5015707" y="1121569"/>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4" name="Freeform 163"/>
          <p:cNvSpPr/>
          <p:nvPr/>
        </p:nvSpPr>
        <p:spPr>
          <a:xfrm>
            <a:off x="6660356" y="852488"/>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5" name="Freeform 164"/>
          <p:cNvSpPr/>
          <p:nvPr/>
        </p:nvSpPr>
        <p:spPr>
          <a:xfrm>
            <a:off x="6774657" y="1121569"/>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6" name="Freeform 165"/>
          <p:cNvSpPr/>
          <p:nvPr/>
        </p:nvSpPr>
        <p:spPr>
          <a:xfrm>
            <a:off x="4899662" y="2319334"/>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7" name="Freeform 166"/>
          <p:cNvSpPr/>
          <p:nvPr/>
        </p:nvSpPr>
        <p:spPr>
          <a:xfrm>
            <a:off x="5013963" y="2588415"/>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8" name="Freeform 167"/>
          <p:cNvSpPr/>
          <p:nvPr/>
        </p:nvSpPr>
        <p:spPr>
          <a:xfrm>
            <a:off x="4899663" y="3007515"/>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9" name="Freeform 168"/>
          <p:cNvSpPr/>
          <p:nvPr/>
        </p:nvSpPr>
        <p:spPr>
          <a:xfrm>
            <a:off x="5009200" y="3278977"/>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0" name="Freeform 169"/>
          <p:cNvSpPr/>
          <p:nvPr/>
        </p:nvSpPr>
        <p:spPr>
          <a:xfrm>
            <a:off x="4899662" y="3782374"/>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1" name="Freeform 170"/>
          <p:cNvSpPr/>
          <p:nvPr/>
        </p:nvSpPr>
        <p:spPr>
          <a:xfrm>
            <a:off x="5013963" y="4051455"/>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2" name="Freeform 171"/>
          <p:cNvSpPr/>
          <p:nvPr/>
        </p:nvSpPr>
        <p:spPr>
          <a:xfrm>
            <a:off x="4899663" y="4470555"/>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3" name="Freeform 172"/>
          <p:cNvSpPr/>
          <p:nvPr/>
        </p:nvSpPr>
        <p:spPr>
          <a:xfrm>
            <a:off x="5009200" y="4742017"/>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4" name="Freeform 173"/>
          <p:cNvSpPr/>
          <p:nvPr/>
        </p:nvSpPr>
        <p:spPr>
          <a:xfrm>
            <a:off x="6662581" y="3784755"/>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5" name="Freeform 174"/>
          <p:cNvSpPr/>
          <p:nvPr/>
        </p:nvSpPr>
        <p:spPr>
          <a:xfrm>
            <a:off x="6776882" y="4053836"/>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6" name="Freeform 175"/>
          <p:cNvSpPr/>
          <p:nvPr/>
        </p:nvSpPr>
        <p:spPr>
          <a:xfrm>
            <a:off x="6662582" y="4472936"/>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7" name="Freeform 176"/>
          <p:cNvSpPr/>
          <p:nvPr/>
        </p:nvSpPr>
        <p:spPr>
          <a:xfrm>
            <a:off x="6772119" y="4744398"/>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8" name="Freeform 177"/>
          <p:cNvSpPr/>
          <p:nvPr/>
        </p:nvSpPr>
        <p:spPr>
          <a:xfrm>
            <a:off x="4899662" y="5248275"/>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9" name="Freeform 178"/>
          <p:cNvSpPr/>
          <p:nvPr/>
        </p:nvSpPr>
        <p:spPr>
          <a:xfrm>
            <a:off x="5013963" y="5517356"/>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0" name="Freeform 179"/>
          <p:cNvSpPr/>
          <p:nvPr/>
        </p:nvSpPr>
        <p:spPr>
          <a:xfrm>
            <a:off x="4899663" y="5936456"/>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1" name="Freeform 180"/>
          <p:cNvSpPr/>
          <p:nvPr/>
        </p:nvSpPr>
        <p:spPr>
          <a:xfrm>
            <a:off x="5009200" y="6207918"/>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2" name="Freeform 181"/>
          <p:cNvSpPr/>
          <p:nvPr/>
        </p:nvSpPr>
        <p:spPr>
          <a:xfrm>
            <a:off x="6666550" y="5246689"/>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3" name="Freeform 182"/>
          <p:cNvSpPr/>
          <p:nvPr/>
        </p:nvSpPr>
        <p:spPr>
          <a:xfrm>
            <a:off x="6771325" y="5865814"/>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 name="Freeform 2"/>
          <p:cNvSpPr/>
          <p:nvPr/>
        </p:nvSpPr>
        <p:spPr>
          <a:xfrm>
            <a:off x="1281113" y="3776662"/>
            <a:ext cx="114300" cy="890587"/>
          </a:xfrm>
          <a:custGeom>
            <a:avLst/>
            <a:gdLst>
              <a:gd name="connsiteX0" fmla="*/ 9525 w 114300"/>
              <a:gd name="connsiteY0" fmla="*/ 0 h 881062"/>
              <a:gd name="connsiteX1" fmla="*/ 114300 w 114300"/>
              <a:gd name="connsiteY1" fmla="*/ 0 h 881062"/>
              <a:gd name="connsiteX2" fmla="*/ 114300 w 114300"/>
              <a:gd name="connsiteY2" fmla="*/ 881062 h 881062"/>
              <a:gd name="connsiteX3" fmla="*/ 0 w 114300"/>
              <a:gd name="connsiteY3" fmla="*/ 881062 h 881062"/>
            </a:gdLst>
            <a:ahLst/>
            <a:cxnLst>
              <a:cxn ang="0">
                <a:pos x="connsiteX0" y="connsiteY0"/>
              </a:cxn>
              <a:cxn ang="0">
                <a:pos x="connsiteX1" y="connsiteY1"/>
              </a:cxn>
              <a:cxn ang="0">
                <a:pos x="connsiteX2" y="connsiteY2"/>
              </a:cxn>
              <a:cxn ang="0">
                <a:pos x="connsiteX3" y="connsiteY3"/>
              </a:cxn>
            </a:cxnLst>
            <a:rect l="l" t="t" r="r" b="b"/>
            <a:pathLst>
              <a:path w="114300" h="881062">
                <a:moveTo>
                  <a:pt x="9525" y="0"/>
                </a:moveTo>
                <a:lnTo>
                  <a:pt x="114300" y="0"/>
                </a:lnTo>
                <a:lnTo>
                  <a:pt x="114300" y="881062"/>
                </a:lnTo>
                <a:lnTo>
                  <a:pt x="0" y="8810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 name="Freeform 14"/>
          <p:cNvSpPr/>
          <p:nvPr/>
        </p:nvSpPr>
        <p:spPr>
          <a:xfrm>
            <a:off x="1395413" y="4219575"/>
            <a:ext cx="85725" cy="0"/>
          </a:xfrm>
          <a:custGeom>
            <a:avLst/>
            <a:gdLst>
              <a:gd name="connsiteX0" fmla="*/ 0 w 85725"/>
              <a:gd name="connsiteY0" fmla="*/ 0 h 0"/>
              <a:gd name="connsiteX1" fmla="*/ 85725 w 85725"/>
              <a:gd name="connsiteY1" fmla="*/ 0 h 0"/>
            </a:gdLst>
            <a:ahLst/>
            <a:cxnLst>
              <a:cxn ang="0">
                <a:pos x="connsiteX0" y="connsiteY0"/>
              </a:cxn>
              <a:cxn ang="0">
                <a:pos x="connsiteX1" y="connsiteY1"/>
              </a:cxn>
            </a:cxnLst>
            <a:rect l="l" t="t" r="r" b="b"/>
            <a:pathLst>
              <a:path w="85725">
                <a:moveTo>
                  <a:pt x="0" y="0"/>
                </a:moveTo>
                <a:lnTo>
                  <a:pt x="85725"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4" name="TextBox 183"/>
          <p:cNvSpPr txBox="1"/>
          <p:nvPr/>
        </p:nvSpPr>
        <p:spPr>
          <a:xfrm>
            <a:off x="563347" y="5621186"/>
            <a:ext cx="325731"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spTree>
    <p:extLst>
      <p:ext uri="{BB962C8B-B14F-4D97-AF65-F5344CB8AC3E}">
        <p14:creationId xmlns:p14="http://schemas.microsoft.com/office/powerpoint/2010/main" val="168586330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551432"/>
            <a:ext cx="8546592" cy="375513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10.20</a:t>
            </a:r>
            <a:endParaRPr lang="en-US" sz="1200" dirty="0">
              <a:latin typeface="Arial" charset="0"/>
            </a:endParaRPr>
          </a:p>
        </p:txBody>
      </p:sp>
      <p:sp>
        <p:nvSpPr>
          <p:cNvPr id="6" name="TextBox 2"/>
          <p:cNvSpPr txBox="1">
            <a:spLocks noChangeArrowheads="1"/>
          </p:cNvSpPr>
          <p:nvPr/>
        </p:nvSpPr>
        <p:spPr bwMode="auto">
          <a:xfrm>
            <a:off x="342361" y="1550580"/>
            <a:ext cx="27315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Normal hemoglobin DNA</a:t>
            </a:r>
          </a:p>
        </p:txBody>
      </p:sp>
      <p:sp>
        <p:nvSpPr>
          <p:cNvPr id="7" name="TextBox 4"/>
          <p:cNvSpPr txBox="1">
            <a:spLocks noChangeArrowheads="1"/>
          </p:cNvSpPr>
          <p:nvPr/>
        </p:nvSpPr>
        <p:spPr bwMode="auto">
          <a:xfrm>
            <a:off x="344742" y="3012668"/>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mRNA</a:t>
            </a:r>
          </a:p>
        </p:txBody>
      </p:sp>
      <p:sp>
        <p:nvSpPr>
          <p:cNvPr id="8" name="TextBox 10"/>
          <p:cNvSpPr txBox="1">
            <a:spLocks noChangeArrowheads="1"/>
          </p:cNvSpPr>
          <p:nvPr/>
        </p:nvSpPr>
        <p:spPr bwMode="auto">
          <a:xfrm>
            <a:off x="4869911" y="1552961"/>
            <a:ext cx="2693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Mutant hemoglobin DNA</a:t>
            </a:r>
          </a:p>
        </p:txBody>
      </p:sp>
      <p:sp>
        <p:nvSpPr>
          <p:cNvPr id="11" name="TextBox 14"/>
          <p:cNvSpPr txBox="1">
            <a:spLocks noChangeArrowheads="1"/>
          </p:cNvSpPr>
          <p:nvPr/>
        </p:nvSpPr>
        <p:spPr bwMode="auto">
          <a:xfrm>
            <a:off x="4872292" y="3033306"/>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mRNA</a:t>
            </a:r>
          </a:p>
        </p:txBody>
      </p:sp>
      <p:sp>
        <p:nvSpPr>
          <p:cNvPr id="12" name="TextBox 18"/>
          <p:cNvSpPr txBox="1">
            <a:spLocks noChangeArrowheads="1"/>
          </p:cNvSpPr>
          <p:nvPr/>
        </p:nvSpPr>
        <p:spPr bwMode="auto">
          <a:xfrm>
            <a:off x="342361" y="4467612"/>
            <a:ext cx="2167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Normal hemoglobin</a:t>
            </a:r>
          </a:p>
        </p:txBody>
      </p:sp>
      <p:sp>
        <p:nvSpPr>
          <p:cNvPr id="13" name="TextBox 21"/>
          <p:cNvSpPr txBox="1">
            <a:spLocks noChangeArrowheads="1"/>
          </p:cNvSpPr>
          <p:nvPr/>
        </p:nvSpPr>
        <p:spPr bwMode="auto">
          <a:xfrm>
            <a:off x="4865149" y="4467612"/>
            <a:ext cx="25006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000000"/>
                </a:solidFill>
                <a:latin typeface="Arial"/>
                <a:ea typeface="+mn-ea"/>
                <a:cs typeface="+mn-cs"/>
              </a:rPr>
              <a:t>Sickle-cell hemoglobin</a:t>
            </a:r>
          </a:p>
        </p:txBody>
      </p:sp>
      <p:sp>
        <p:nvSpPr>
          <p:cNvPr id="14" name="TextBox 19"/>
          <p:cNvSpPr txBox="1">
            <a:spLocks noChangeArrowheads="1"/>
          </p:cNvSpPr>
          <p:nvPr/>
        </p:nvSpPr>
        <p:spPr bwMode="auto">
          <a:xfrm>
            <a:off x="2109573" y="4869658"/>
            <a:ext cx="3810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err="1">
                <a:solidFill>
                  <a:srgbClr val="FFFFFF"/>
                </a:solidFill>
                <a:latin typeface="Arial" pitchFamily="34" charset="0"/>
                <a:ea typeface="+mn-ea"/>
                <a:cs typeface="Arial" pitchFamily="34" charset="0"/>
              </a:rPr>
              <a:t>Glu</a:t>
            </a:r>
            <a:endParaRPr lang="en-US" sz="1800" b="1" dirty="0">
              <a:solidFill>
                <a:srgbClr val="FFFFFF"/>
              </a:solidFill>
              <a:latin typeface="Arial" pitchFamily="34" charset="0"/>
              <a:ea typeface="+mn-ea"/>
              <a:cs typeface="Arial" pitchFamily="34" charset="0"/>
            </a:endParaRPr>
          </a:p>
        </p:txBody>
      </p:sp>
      <p:sp>
        <p:nvSpPr>
          <p:cNvPr id="15" name="TextBox 22"/>
          <p:cNvSpPr txBox="1">
            <a:spLocks noChangeArrowheads="1"/>
          </p:cNvSpPr>
          <p:nvPr/>
        </p:nvSpPr>
        <p:spPr bwMode="auto">
          <a:xfrm>
            <a:off x="6493455" y="4891089"/>
            <a:ext cx="3334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800" b="1" dirty="0">
                <a:solidFill>
                  <a:srgbClr val="FFFFFF"/>
                </a:solidFill>
                <a:latin typeface="Arial" pitchFamily="34" charset="0"/>
                <a:ea typeface="+mn-ea"/>
                <a:cs typeface="Arial" pitchFamily="34" charset="0"/>
              </a:rPr>
              <a:t>Val</a:t>
            </a:r>
          </a:p>
        </p:txBody>
      </p:sp>
    </p:spTree>
    <p:extLst>
      <p:ext uri="{BB962C8B-B14F-4D97-AF65-F5344CB8AC3E}">
        <p14:creationId xmlns:p14="http://schemas.microsoft.com/office/powerpoint/2010/main" val="2726361274"/>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Types of Mutations</a:t>
            </a:r>
            <a:endParaRPr lang="en-US" dirty="0"/>
          </a:p>
        </p:txBody>
      </p:sp>
      <p:sp>
        <p:nvSpPr>
          <p:cNvPr id="200706" name="Rectangle 3"/>
          <p:cNvSpPr>
            <a:spLocks noGrp="1" noChangeArrowheads="1"/>
          </p:cNvSpPr>
          <p:nvPr>
            <p:ph idx="1"/>
          </p:nvPr>
        </p:nvSpPr>
        <p:spPr/>
        <p:txBody>
          <a:bodyPr/>
          <a:lstStyle/>
          <a:p>
            <a:r>
              <a:rPr lang="en-US" dirty="0" smtClean="0"/>
              <a:t>Mutations within a gene can be divided into two general categories:</a:t>
            </a:r>
          </a:p>
          <a:p>
            <a:pPr marL="971550" lvl="1" indent="-514350">
              <a:buFont typeface="+mj-lt"/>
              <a:buAutoNum type="arabicPeriod"/>
            </a:pPr>
            <a:r>
              <a:rPr lang="en-US" dirty="0" smtClean="0"/>
              <a:t>nucleotide substitutions and</a:t>
            </a:r>
          </a:p>
          <a:p>
            <a:pPr marL="971550" lvl="1" indent="-514350">
              <a:buFont typeface="+mj-lt"/>
              <a:buAutoNum type="arabicPeriod"/>
            </a:pPr>
            <a:r>
              <a:rPr lang="en-US" dirty="0" smtClean="0"/>
              <a:t>nucleotide deletions or insertions.</a:t>
            </a:r>
            <a:endParaRPr lang="en-US" dirty="0"/>
          </a:p>
        </p:txBody>
      </p:sp>
    </p:spTree>
    <p:extLst>
      <p:ext uri="{BB962C8B-B14F-4D97-AF65-F5344CB8AC3E}">
        <p14:creationId xmlns:p14="http://schemas.microsoft.com/office/powerpoint/2010/main" val="362089652"/>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0" y="204216"/>
            <a:ext cx="3931920" cy="6449568"/>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10.21</a:t>
            </a:r>
            <a:endParaRPr lang="en-US" sz="1200" dirty="0">
              <a:latin typeface="Arial" charset="0"/>
            </a:endParaRPr>
          </a:p>
        </p:txBody>
      </p:sp>
      <p:sp>
        <p:nvSpPr>
          <p:cNvPr id="6" name="TextBox 10"/>
          <p:cNvSpPr txBox="1">
            <a:spLocks noChangeArrowheads="1"/>
          </p:cNvSpPr>
          <p:nvPr/>
        </p:nvSpPr>
        <p:spPr bwMode="auto">
          <a:xfrm>
            <a:off x="2870238" y="929940"/>
            <a:ext cx="3077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prstClr val="white"/>
                </a:solidFill>
                <a:latin typeface="Arial"/>
                <a:ea typeface="+mn-ea"/>
                <a:cs typeface="+mn-cs"/>
              </a:rPr>
              <a:t>Met</a:t>
            </a:r>
          </a:p>
        </p:txBody>
      </p:sp>
      <p:sp>
        <p:nvSpPr>
          <p:cNvPr id="7" name="TextBox 11"/>
          <p:cNvSpPr txBox="1">
            <a:spLocks noChangeArrowheads="1"/>
          </p:cNvSpPr>
          <p:nvPr/>
        </p:nvSpPr>
        <p:spPr bwMode="auto">
          <a:xfrm>
            <a:off x="3641763" y="929940"/>
            <a:ext cx="3011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Lys</a:t>
            </a:r>
          </a:p>
        </p:txBody>
      </p:sp>
      <p:sp>
        <p:nvSpPr>
          <p:cNvPr id="8" name="TextBox 12"/>
          <p:cNvSpPr txBox="1">
            <a:spLocks noChangeArrowheads="1"/>
          </p:cNvSpPr>
          <p:nvPr/>
        </p:nvSpPr>
        <p:spPr bwMode="auto">
          <a:xfrm>
            <a:off x="4397413" y="929940"/>
            <a:ext cx="328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Phe</a:t>
            </a:r>
          </a:p>
        </p:txBody>
      </p:sp>
      <p:sp>
        <p:nvSpPr>
          <p:cNvPr id="11" name="TextBox 13"/>
          <p:cNvSpPr txBox="1">
            <a:spLocks noChangeArrowheads="1"/>
          </p:cNvSpPr>
          <p:nvPr/>
        </p:nvSpPr>
        <p:spPr bwMode="auto">
          <a:xfrm>
            <a:off x="5187988" y="929940"/>
            <a:ext cx="2885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Gly</a:t>
            </a:r>
          </a:p>
        </p:txBody>
      </p:sp>
      <p:sp>
        <p:nvSpPr>
          <p:cNvPr id="12" name="TextBox 14"/>
          <p:cNvSpPr txBox="1">
            <a:spLocks noChangeArrowheads="1"/>
          </p:cNvSpPr>
          <p:nvPr/>
        </p:nvSpPr>
        <p:spPr bwMode="auto">
          <a:xfrm>
            <a:off x="5959513" y="929940"/>
            <a:ext cx="2789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Ala</a:t>
            </a:r>
          </a:p>
        </p:txBody>
      </p:sp>
      <p:sp>
        <p:nvSpPr>
          <p:cNvPr id="13" name="TextBox 15"/>
          <p:cNvSpPr txBox="1">
            <a:spLocks noChangeArrowheads="1"/>
          </p:cNvSpPr>
          <p:nvPr/>
        </p:nvSpPr>
        <p:spPr bwMode="auto">
          <a:xfrm>
            <a:off x="2652750" y="1185527"/>
            <a:ext cx="32778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mRNA and protein from a normal gene</a:t>
            </a:r>
          </a:p>
        </p:txBody>
      </p:sp>
      <p:sp>
        <p:nvSpPr>
          <p:cNvPr id="14" name="TextBox 20"/>
          <p:cNvSpPr txBox="1">
            <a:spLocks noChangeArrowheads="1"/>
          </p:cNvSpPr>
          <p:nvPr/>
        </p:nvSpPr>
        <p:spPr bwMode="auto">
          <a:xfrm>
            <a:off x="2870238" y="2311065"/>
            <a:ext cx="3077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prstClr val="white"/>
                </a:solidFill>
                <a:latin typeface="Arial"/>
                <a:ea typeface="+mn-ea"/>
                <a:cs typeface="+mn-cs"/>
              </a:rPr>
              <a:t>Met</a:t>
            </a:r>
          </a:p>
        </p:txBody>
      </p:sp>
      <p:sp>
        <p:nvSpPr>
          <p:cNvPr id="15" name="TextBox 21"/>
          <p:cNvSpPr txBox="1">
            <a:spLocks noChangeArrowheads="1"/>
          </p:cNvSpPr>
          <p:nvPr/>
        </p:nvSpPr>
        <p:spPr bwMode="auto">
          <a:xfrm>
            <a:off x="3641763" y="2311065"/>
            <a:ext cx="3011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Lys</a:t>
            </a:r>
          </a:p>
        </p:txBody>
      </p:sp>
      <p:sp>
        <p:nvSpPr>
          <p:cNvPr id="16" name="TextBox 22"/>
          <p:cNvSpPr txBox="1">
            <a:spLocks noChangeArrowheads="1"/>
          </p:cNvSpPr>
          <p:nvPr/>
        </p:nvSpPr>
        <p:spPr bwMode="auto">
          <a:xfrm>
            <a:off x="4397413" y="2311065"/>
            <a:ext cx="328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Phe</a:t>
            </a:r>
          </a:p>
        </p:txBody>
      </p:sp>
      <p:sp>
        <p:nvSpPr>
          <p:cNvPr id="17" name="TextBox 23"/>
          <p:cNvSpPr txBox="1">
            <a:spLocks noChangeArrowheads="1"/>
          </p:cNvSpPr>
          <p:nvPr/>
        </p:nvSpPr>
        <p:spPr bwMode="auto">
          <a:xfrm>
            <a:off x="2644813" y="2574590"/>
            <a:ext cx="17665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dirty="0">
                <a:solidFill>
                  <a:srgbClr val="000000"/>
                </a:solidFill>
                <a:latin typeface="Arial"/>
                <a:ea typeface="+mn-ea"/>
                <a:cs typeface="+mn-cs"/>
              </a:rPr>
              <a:t>(a) Base substitution</a:t>
            </a:r>
          </a:p>
        </p:txBody>
      </p:sp>
      <p:sp>
        <p:nvSpPr>
          <p:cNvPr id="18" name="TextBox 25"/>
          <p:cNvSpPr txBox="1">
            <a:spLocks noChangeArrowheads="1"/>
          </p:cNvSpPr>
          <p:nvPr/>
        </p:nvSpPr>
        <p:spPr bwMode="auto">
          <a:xfrm>
            <a:off x="5186400" y="2311065"/>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Ser</a:t>
            </a:r>
          </a:p>
        </p:txBody>
      </p:sp>
      <p:sp>
        <p:nvSpPr>
          <p:cNvPr id="19" name="TextBox 26"/>
          <p:cNvSpPr txBox="1">
            <a:spLocks noChangeArrowheads="1"/>
          </p:cNvSpPr>
          <p:nvPr/>
        </p:nvSpPr>
        <p:spPr bwMode="auto">
          <a:xfrm>
            <a:off x="5959513" y="2311065"/>
            <a:ext cx="2789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Ala</a:t>
            </a:r>
          </a:p>
        </p:txBody>
      </p:sp>
      <p:sp>
        <p:nvSpPr>
          <p:cNvPr id="20" name="TextBox 27"/>
          <p:cNvSpPr txBox="1">
            <a:spLocks noChangeArrowheads="1"/>
          </p:cNvSpPr>
          <p:nvPr/>
        </p:nvSpPr>
        <p:spPr bwMode="auto">
          <a:xfrm>
            <a:off x="4827625" y="3025440"/>
            <a:ext cx="6460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Deleted</a:t>
            </a:r>
          </a:p>
        </p:txBody>
      </p:sp>
      <p:sp>
        <p:nvSpPr>
          <p:cNvPr id="21" name="TextBox 33"/>
          <p:cNvSpPr txBox="1">
            <a:spLocks noChangeArrowheads="1"/>
          </p:cNvSpPr>
          <p:nvPr/>
        </p:nvSpPr>
        <p:spPr bwMode="auto">
          <a:xfrm>
            <a:off x="2870238" y="4235115"/>
            <a:ext cx="3077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Met</a:t>
            </a:r>
          </a:p>
        </p:txBody>
      </p:sp>
      <p:sp>
        <p:nvSpPr>
          <p:cNvPr id="22" name="TextBox 34"/>
          <p:cNvSpPr txBox="1">
            <a:spLocks noChangeArrowheads="1"/>
          </p:cNvSpPr>
          <p:nvPr/>
        </p:nvSpPr>
        <p:spPr bwMode="auto">
          <a:xfrm>
            <a:off x="3641763" y="4235115"/>
            <a:ext cx="3011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Lys</a:t>
            </a:r>
          </a:p>
        </p:txBody>
      </p:sp>
      <p:sp>
        <p:nvSpPr>
          <p:cNvPr id="23" name="TextBox 35"/>
          <p:cNvSpPr txBox="1">
            <a:spLocks noChangeArrowheads="1"/>
          </p:cNvSpPr>
          <p:nvPr/>
        </p:nvSpPr>
        <p:spPr bwMode="auto">
          <a:xfrm>
            <a:off x="4402175" y="4235115"/>
            <a:ext cx="3173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Leu</a:t>
            </a:r>
          </a:p>
        </p:txBody>
      </p:sp>
      <p:sp>
        <p:nvSpPr>
          <p:cNvPr id="24" name="TextBox 36"/>
          <p:cNvSpPr txBox="1">
            <a:spLocks noChangeArrowheads="1"/>
          </p:cNvSpPr>
          <p:nvPr/>
        </p:nvSpPr>
        <p:spPr bwMode="auto">
          <a:xfrm>
            <a:off x="2649575" y="4497052"/>
            <a:ext cx="19252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(b) Nucleotide deletion</a:t>
            </a:r>
          </a:p>
        </p:txBody>
      </p:sp>
      <p:sp>
        <p:nvSpPr>
          <p:cNvPr id="25" name="TextBox 37"/>
          <p:cNvSpPr txBox="1">
            <a:spLocks noChangeArrowheads="1"/>
          </p:cNvSpPr>
          <p:nvPr/>
        </p:nvSpPr>
        <p:spPr bwMode="auto">
          <a:xfrm>
            <a:off x="5191163" y="4235115"/>
            <a:ext cx="2789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Ala</a:t>
            </a:r>
          </a:p>
        </p:txBody>
      </p:sp>
      <p:sp>
        <p:nvSpPr>
          <p:cNvPr id="26" name="TextBox 38"/>
          <p:cNvSpPr txBox="1">
            <a:spLocks noChangeArrowheads="1"/>
          </p:cNvSpPr>
          <p:nvPr/>
        </p:nvSpPr>
        <p:spPr bwMode="auto">
          <a:xfrm>
            <a:off x="4616488" y="4809790"/>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Inserted</a:t>
            </a:r>
          </a:p>
        </p:txBody>
      </p:sp>
      <p:sp>
        <p:nvSpPr>
          <p:cNvPr id="27" name="TextBox 45"/>
          <p:cNvSpPr txBox="1">
            <a:spLocks noChangeArrowheads="1"/>
          </p:cNvSpPr>
          <p:nvPr/>
        </p:nvSpPr>
        <p:spPr bwMode="auto">
          <a:xfrm>
            <a:off x="2870238" y="6090902"/>
            <a:ext cx="3077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Met</a:t>
            </a:r>
          </a:p>
        </p:txBody>
      </p:sp>
      <p:sp>
        <p:nvSpPr>
          <p:cNvPr id="28" name="TextBox 46"/>
          <p:cNvSpPr txBox="1">
            <a:spLocks noChangeArrowheads="1"/>
          </p:cNvSpPr>
          <p:nvPr/>
        </p:nvSpPr>
        <p:spPr bwMode="auto">
          <a:xfrm>
            <a:off x="3641763" y="6090902"/>
            <a:ext cx="3011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Lys</a:t>
            </a:r>
          </a:p>
        </p:txBody>
      </p:sp>
      <p:sp>
        <p:nvSpPr>
          <p:cNvPr id="29" name="TextBox 47"/>
          <p:cNvSpPr txBox="1">
            <a:spLocks noChangeArrowheads="1"/>
          </p:cNvSpPr>
          <p:nvPr/>
        </p:nvSpPr>
        <p:spPr bwMode="auto">
          <a:xfrm>
            <a:off x="4402175" y="6090902"/>
            <a:ext cx="3173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Leu</a:t>
            </a:r>
          </a:p>
        </p:txBody>
      </p:sp>
      <p:sp>
        <p:nvSpPr>
          <p:cNvPr id="30" name="TextBox 48"/>
          <p:cNvSpPr txBox="1">
            <a:spLocks noChangeArrowheads="1"/>
          </p:cNvSpPr>
          <p:nvPr/>
        </p:nvSpPr>
        <p:spPr bwMode="auto">
          <a:xfrm>
            <a:off x="5192750" y="6090902"/>
            <a:ext cx="2786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Trp</a:t>
            </a:r>
          </a:p>
        </p:txBody>
      </p:sp>
      <p:sp>
        <p:nvSpPr>
          <p:cNvPr id="31" name="TextBox 49"/>
          <p:cNvSpPr txBox="1">
            <a:spLocks noChangeArrowheads="1"/>
          </p:cNvSpPr>
          <p:nvPr/>
        </p:nvSpPr>
        <p:spPr bwMode="auto">
          <a:xfrm>
            <a:off x="5945225" y="6090902"/>
            <a:ext cx="3093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prstClr val="white"/>
                </a:solidFill>
                <a:latin typeface="Arial"/>
                <a:ea typeface="+mn-ea"/>
                <a:cs typeface="+mn-cs"/>
              </a:rPr>
              <a:t>Arg</a:t>
            </a:r>
          </a:p>
        </p:txBody>
      </p:sp>
      <p:sp>
        <p:nvSpPr>
          <p:cNvPr id="32" name="TextBox 51"/>
          <p:cNvSpPr txBox="1">
            <a:spLocks noChangeArrowheads="1"/>
          </p:cNvSpPr>
          <p:nvPr/>
        </p:nvSpPr>
        <p:spPr bwMode="auto">
          <a:xfrm>
            <a:off x="2649575" y="6375065"/>
            <a:ext cx="1986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sz="1400" b="1">
                <a:solidFill>
                  <a:srgbClr val="000000"/>
                </a:solidFill>
                <a:latin typeface="Arial"/>
                <a:ea typeface="+mn-ea"/>
                <a:cs typeface="+mn-cs"/>
              </a:rPr>
              <a:t>(c) Nucleotide insertion</a:t>
            </a:r>
          </a:p>
        </p:txBody>
      </p:sp>
    </p:spTree>
    <p:extLst>
      <p:ext uri="{BB962C8B-B14F-4D97-AF65-F5344CB8AC3E}">
        <p14:creationId xmlns:p14="http://schemas.microsoft.com/office/powerpoint/2010/main" val="3619884415"/>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40" y="1197864"/>
            <a:ext cx="6675120" cy="4462272"/>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10.21-1</a:t>
            </a:r>
            <a:endParaRPr lang="en-US" sz="1200" dirty="0">
              <a:latin typeface="Arial" charset="0"/>
            </a:endParaRPr>
          </a:p>
        </p:txBody>
      </p:sp>
      <p:sp>
        <p:nvSpPr>
          <p:cNvPr id="6" name="TextBox 10"/>
          <p:cNvSpPr txBox="1">
            <a:spLocks noChangeArrowheads="1"/>
          </p:cNvSpPr>
          <p:nvPr/>
        </p:nvSpPr>
        <p:spPr bwMode="auto">
          <a:xfrm>
            <a:off x="1653325" y="2420604"/>
            <a:ext cx="530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prstClr val="white"/>
                </a:solidFill>
                <a:latin typeface="Arial"/>
                <a:ea typeface="+mn-ea"/>
                <a:cs typeface="+mn-cs"/>
              </a:rPr>
              <a:t>Met</a:t>
            </a:r>
          </a:p>
        </p:txBody>
      </p:sp>
      <p:sp>
        <p:nvSpPr>
          <p:cNvPr id="7" name="TextBox 11"/>
          <p:cNvSpPr txBox="1">
            <a:spLocks noChangeArrowheads="1"/>
          </p:cNvSpPr>
          <p:nvPr/>
        </p:nvSpPr>
        <p:spPr bwMode="auto">
          <a:xfrm>
            <a:off x="2975713" y="2420604"/>
            <a:ext cx="519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Lys</a:t>
            </a:r>
          </a:p>
        </p:txBody>
      </p:sp>
      <p:sp>
        <p:nvSpPr>
          <p:cNvPr id="8" name="TextBox 12"/>
          <p:cNvSpPr txBox="1">
            <a:spLocks noChangeArrowheads="1"/>
          </p:cNvSpPr>
          <p:nvPr/>
        </p:nvSpPr>
        <p:spPr bwMode="auto">
          <a:xfrm>
            <a:off x="4271113" y="2420604"/>
            <a:ext cx="564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Phe</a:t>
            </a:r>
          </a:p>
        </p:txBody>
      </p:sp>
      <p:sp>
        <p:nvSpPr>
          <p:cNvPr id="11" name="TextBox 13"/>
          <p:cNvSpPr txBox="1">
            <a:spLocks noChangeArrowheads="1"/>
          </p:cNvSpPr>
          <p:nvPr/>
        </p:nvSpPr>
        <p:spPr bwMode="auto">
          <a:xfrm>
            <a:off x="5625250" y="2420604"/>
            <a:ext cx="495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Gly</a:t>
            </a:r>
          </a:p>
        </p:txBody>
      </p:sp>
      <p:sp>
        <p:nvSpPr>
          <p:cNvPr id="12" name="TextBox 14"/>
          <p:cNvSpPr txBox="1">
            <a:spLocks noChangeArrowheads="1"/>
          </p:cNvSpPr>
          <p:nvPr/>
        </p:nvSpPr>
        <p:spPr bwMode="auto">
          <a:xfrm>
            <a:off x="6947638" y="2420604"/>
            <a:ext cx="479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Ala</a:t>
            </a:r>
          </a:p>
        </p:txBody>
      </p:sp>
      <p:sp>
        <p:nvSpPr>
          <p:cNvPr id="13" name="TextBox 15"/>
          <p:cNvSpPr txBox="1">
            <a:spLocks noChangeArrowheads="1"/>
          </p:cNvSpPr>
          <p:nvPr/>
        </p:nvSpPr>
        <p:spPr bwMode="auto">
          <a:xfrm>
            <a:off x="1280263" y="2853992"/>
            <a:ext cx="5629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srgbClr val="000000"/>
                </a:solidFill>
                <a:latin typeface="Arial"/>
                <a:ea typeface="+mn-ea"/>
                <a:cs typeface="+mn-cs"/>
              </a:rPr>
              <a:t>mRNA and protein from a normal gene</a:t>
            </a:r>
          </a:p>
        </p:txBody>
      </p:sp>
      <p:sp>
        <p:nvSpPr>
          <p:cNvPr id="14" name="TextBox 20"/>
          <p:cNvSpPr txBox="1">
            <a:spLocks noChangeArrowheads="1"/>
          </p:cNvSpPr>
          <p:nvPr/>
        </p:nvSpPr>
        <p:spPr bwMode="auto">
          <a:xfrm>
            <a:off x="1653325" y="4789154"/>
            <a:ext cx="530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Met</a:t>
            </a:r>
          </a:p>
        </p:txBody>
      </p:sp>
      <p:sp>
        <p:nvSpPr>
          <p:cNvPr id="15" name="TextBox 21"/>
          <p:cNvSpPr txBox="1">
            <a:spLocks noChangeArrowheads="1"/>
          </p:cNvSpPr>
          <p:nvPr/>
        </p:nvSpPr>
        <p:spPr bwMode="auto">
          <a:xfrm>
            <a:off x="2975713" y="4789154"/>
            <a:ext cx="519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Lys</a:t>
            </a:r>
          </a:p>
        </p:txBody>
      </p:sp>
      <p:sp>
        <p:nvSpPr>
          <p:cNvPr id="16" name="TextBox 22"/>
          <p:cNvSpPr txBox="1">
            <a:spLocks noChangeArrowheads="1"/>
          </p:cNvSpPr>
          <p:nvPr/>
        </p:nvSpPr>
        <p:spPr bwMode="auto">
          <a:xfrm>
            <a:off x="4271113" y="4789154"/>
            <a:ext cx="564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Phe</a:t>
            </a:r>
          </a:p>
        </p:txBody>
      </p:sp>
      <p:sp>
        <p:nvSpPr>
          <p:cNvPr id="17" name="TextBox 23"/>
          <p:cNvSpPr txBox="1">
            <a:spLocks noChangeArrowheads="1"/>
          </p:cNvSpPr>
          <p:nvPr/>
        </p:nvSpPr>
        <p:spPr bwMode="auto">
          <a:xfrm>
            <a:off x="1265975" y="5243179"/>
            <a:ext cx="3042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srgbClr val="000000"/>
                </a:solidFill>
                <a:latin typeface="Arial"/>
                <a:ea typeface="+mn-ea"/>
                <a:cs typeface="+mn-cs"/>
              </a:rPr>
              <a:t>(a) Base substitution</a:t>
            </a:r>
          </a:p>
        </p:txBody>
      </p:sp>
      <p:sp>
        <p:nvSpPr>
          <p:cNvPr id="18" name="TextBox 25"/>
          <p:cNvSpPr txBox="1">
            <a:spLocks noChangeArrowheads="1"/>
          </p:cNvSpPr>
          <p:nvPr/>
        </p:nvSpPr>
        <p:spPr bwMode="auto">
          <a:xfrm>
            <a:off x="5622075" y="4789154"/>
            <a:ext cx="496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Ser</a:t>
            </a:r>
          </a:p>
        </p:txBody>
      </p:sp>
      <p:sp>
        <p:nvSpPr>
          <p:cNvPr id="19" name="TextBox 26"/>
          <p:cNvSpPr txBox="1">
            <a:spLocks noChangeArrowheads="1"/>
          </p:cNvSpPr>
          <p:nvPr/>
        </p:nvSpPr>
        <p:spPr bwMode="auto">
          <a:xfrm>
            <a:off x="6947638" y="4789154"/>
            <a:ext cx="479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Ala</a:t>
            </a:r>
          </a:p>
        </p:txBody>
      </p:sp>
    </p:spTree>
    <p:extLst>
      <p:ext uri="{BB962C8B-B14F-4D97-AF65-F5344CB8AC3E}">
        <p14:creationId xmlns:p14="http://schemas.microsoft.com/office/powerpoint/2010/main" val="2598117759"/>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488" y="682752"/>
            <a:ext cx="6669024" cy="549249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10.21-2</a:t>
            </a:r>
            <a:endParaRPr lang="en-US" sz="1200" dirty="0">
              <a:latin typeface="Arial" charset="0"/>
            </a:endParaRPr>
          </a:p>
        </p:txBody>
      </p:sp>
      <p:sp>
        <p:nvSpPr>
          <p:cNvPr id="6" name="TextBox 10"/>
          <p:cNvSpPr txBox="1">
            <a:spLocks noChangeArrowheads="1"/>
          </p:cNvSpPr>
          <p:nvPr/>
        </p:nvSpPr>
        <p:spPr bwMode="auto">
          <a:xfrm>
            <a:off x="1649412" y="1902858"/>
            <a:ext cx="530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prstClr val="white"/>
                </a:solidFill>
                <a:latin typeface="Arial"/>
                <a:ea typeface="+mn-ea"/>
                <a:cs typeface="+mn-cs"/>
              </a:rPr>
              <a:t>Met</a:t>
            </a:r>
          </a:p>
        </p:txBody>
      </p:sp>
      <p:sp>
        <p:nvSpPr>
          <p:cNvPr id="7" name="TextBox 11"/>
          <p:cNvSpPr txBox="1">
            <a:spLocks noChangeArrowheads="1"/>
          </p:cNvSpPr>
          <p:nvPr/>
        </p:nvSpPr>
        <p:spPr bwMode="auto">
          <a:xfrm>
            <a:off x="2971800" y="1902858"/>
            <a:ext cx="519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Lys</a:t>
            </a:r>
          </a:p>
        </p:txBody>
      </p:sp>
      <p:sp>
        <p:nvSpPr>
          <p:cNvPr id="8" name="TextBox 12"/>
          <p:cNvSpPr txBox="1">
            <a:spLocks noChangeArrowheads="1"/>
          </p:cNvSpPr>
          <p:nvPr/>
        </p:nvSpPr>
        <p:spPr bwMode="auto">
          <a:xfrm>
            <a:off x="4267200" y="1902858"/>
            <a:ext cx="564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Phe</a:t>
            </a:r>
          </a:p>
        </p:txBody>
      </p:sp>
      <p:sp>
        <p:nvSpPr>
          <p:cNvPr id="11" name="TextBox 13"/>
          <p:cNvSpPr txBox="1">
            <a:spLocks noChangeArrowheads="1"/>
          </p:cNvSpPr>
          <p:nvPr/>
        </p:nvSpPr>
        <p:spPr bwMode="auto">
          <a:xfrm>
            <a:off x="5621337" y="1902858"/>
            <a:ext cx="495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Gly</a:t>
            </a:r>
          </a:p>
        </p:txBody>
      </p:sp>
      <p:sp>
        <p:nvSpPr>
          <p:cNvPr id="12" name="TextBox 14"/>
          <p:cNvSpPr txBox="1">
            <a:spLocks noChangeArrowheads="1"/>
          </p:cNvSpPr>
          <p:nvPr/>
        </p:nvSpPr>
        <p:spPr bwMode="auto">
          <a:xfrm>
            <a:off x="6943725" y="1902858"/>
            <a:ext cx="479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Ala</a:t>
            </a:r>
          </a:p>
        </p:txBody>
      </p:sp>
      <p:sp>
        <p:nvSpPr>
          <p:cNvPr id="13" name="TextBox 15"/>
          <p:cNvSpPr txBox="1">
            <a:spLocks noChangeArrowheads="1"/>
          </p:cNvSpPr>
          <p:nvPr/>
        </p:nvSpPr>
        <p:spPr bwMode="auto">
          <a:xfrm>
            <a:off x="1277937" y="2337833"/>
            <a:ext cx="5629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srgbClr val="000000"/>
                </a:solidFill>
                <a:latin typeface="Arial"/>
                <a:ea typeface="+mn-ea"/>
                <a:cs typeface="+mn-cs"/>
              </a:rPr>
              <a:t>mRNA and protein from a normal gene</a:t>
            </a:r>
          </a:p>
        </p:txBody>
      </p:sp>
      <p:sp>
        <p:nvSpPr>
          <p:cNvPr id="14" name="TextBox 16"/>
          <p:cNvSpPr txBox="1">
            <a:spLocks noChangeArrowheads="1"/>
          </p:cNvSpPr>
          <p:nvPr/>
        </p:nvSpPr>
        <p:spPr bwMode="auto">
          <a:xfrm>
            <a:off x="5003799" y="3229214"/>
            <a:ext cx="111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srgbClr val="000000"/>
                </a:solidFill>
                <a:latin typeface="Arial"/>
                <a:ea typeface="+mn-ea"/>
                <a:cs typeface="+mn-cs"/>
              </a:rPr>
              <a:t>Deleted</a:t>
            </a:r>
          </a:p>
        </p:txBody>
      </p:sp>
      <p:sp>
        <p:nvSpPr>
          <p:cNvPr id="15" name="TextBox 23"/>
          <p:cNvSpPr txBox="1">
            <a:spLocks noChangeArrowheads="1"/>
          </p:cNvSpPr>
          <p:nvPr/>
        </p:nvSpPr>
        <p:spPr bwMode="auto">
          <a:xfrm>
            <a:off x="1649411" y="5300901"/>
            <a:ext cx="530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prstClr val="white"/>
                </a:solidFill>
                <a:latin typeface="Arial"/>
                <a:ea typeface="+mn-ea"/>
                <a:cs typeface="+mn-cs"/>
              </a:rPr>
              <a:t>Met</a:t>
            </a:r>
          </a:p>
        </p:txBody>
      </p:sp>
      <p:sp>
        <p:nvSpPr>
          <p:cNvPr id="16" name="TextBox 24"/>
          <p:cNvSpPr txBox="1">
            <a:spLocks noChangeArrowheads="1"/>
          </p:cNvSpPr>
          <p:nvPr/>
        </p:nvSpPr>
        <p:spPr bwMode="auto">
          <a:xfrm>
            <a:off x="2971799" y="5300901"/>
            <a:ext cx="519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Lys</a:t>
            </a:r>
          </a:p>
        </p:txBody>
      </p:sp>
      <p:sp>
        <p:nvSpPr>
          <p:cNvPr id="17" name="TextBox 25"/>
          <p:cNvSpPr txBox="1">
            <a:spLocks noChangeArrowheads="1"/>
          </p:cNvSpPr>
          <p:nvPr/>
        </p:nvSpPr>
        <p:spPr bwMode="auto">
          <a:xfrm>
            <a:off x="4276724" y="5300901"/>
            <a:ext cx="54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Leu</a:t>
            </a:r>
          </a:p>
        </p:txBody>
      </p:sp>
      <p:sp>
        <p:nvSpPr>
          <p:cNvPr id="18" name="TextBox 26"/>
          <p:cNvSpPr txBox="1">
            <a:spLocks noChangeArrowheads="1"/>
          </p:cNvSpPr>
          <p:nvPr/>
        </p:nvSpPr>
        <p:spPr bwMode="auto">
          <a:xfrm>
            <a:off x="1269205" y="5751751"/>
            <a:ext cx="3313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srgbClr val="000000"/>
                </a:solidFill>
                <a:latin typeface="Arial"/>
                <a:ea typeface="+mn-ea"/>
                <a:cs typeface="+mn-cs"/>
              </a:rPr>
              <a:t>(b) Nucleotide deletion</a:t>
            </a:r>
          </a:p>
        </p:txBody>
      </p:sp>
      <p:sp>
        <p:nvSpPr>
          <p:cNvPr id="19" name="TextBox 28"/>
          <p:cNvSpPr txBox="1">
            <a:spLocks noChangeArrowheads="1"/>
          </p:cNvSpPr>
          <p:nvPr/>
        </p:nvSpPr>
        <p:spPr bwMode="auto">
          <a:xfrm>
            <a:off x="5627686" y="5300901"/>
            <a:ext cx="479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Ala</a:t>
            </a:r>
          </a:p>
        </p:txBody>
      </p:sp>
    </p:spTree>
    <p:extLst>
      <p:ext uri="{BB962C8B-B14F-4D97-AF65-F5344CB8AC3E}">
        <p14:creationId xmlns:p14="http://schemas.microsoft.com/office/powerpoint/2010/main" val="85318600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488" y="734568"/>
            <a:ext cx="6669024" cy="5437632"/>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10.21-3</a:t>
            </a:r>
            <a:endParaRPr lang="en-US" sz="1200" dirty="0">
              <a:latin typeface="Arial" charset="0"/>
            </a:endParaRPr>
          </a:p>
        </p:txBody>
      </p:sp>
      <p:sp>
        <p:nvSpPr>
          <p:cNvPr id="6" name="TextBox 10"/>
          <p:cNvSpPr txBox="1">
            <a:spLocks noChangeArrowheads="1"/>
          </p:cNvSpPr>
          <p:nvPr/>
        </p:nvSpPr>
        <p:spPr bwMode="auto">
          <a:xfrm>
            <a:off x="1647971" y="1921825"/>
            <a:ext cx="530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prstClr val="white"/>
                </a:solidFill>
                <a:latin typeface="Arial"/>
                <a:ea typeface="+mn-ea"/>
                <a:cs typeface="+mn-cs"/>
              </a:rPr>
              <a:t>Met</a:t>
            </a:r>
          </a:p>
        </p:txBody>
      </p:sp>
      <p:sp>
        <p:nvSpPr>
          <p:cNvPr id="7" name="TextBox 11"/>
          <p:cNvSpPr txBox="1">
            <a:spLocks noChangeArrowheads="1"/>
          </p:cNvSpPr>
          <p:nvPr/>
        </p:nvSpPr>
        <p:spPr bwMode="auto">
          <a:xfrm>
            <a:off x="2970359" y="1921825"/>
            <a:ext cx="519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Lys</a:t>
            </a:r>
          </a:p>
        </p:txBody>
      </p:sp>
      <p:sp>
        <p:nvSpPr>
          <p:cNvPr id="8" name="TextBox 12"/>
          <p:cNvSpPr txBox="1">
            <a:spLocks noChangeArrowheads="1"/>
          </p:cNvSpPr>
          <p:nvPr/>
        </p:nvSpPr>
        <p:spPr bwMode="auto">
          <a:xfrm>
            <a:off x="4265759" y="1921825"/>
            <a:ext cx="564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Phe</a:t>
            </a:r>
          </a:p>
        </p:txBody>
      </p:sp>
      <p:sp>
        <p:nvSpPr>
          <p:cNvPr id="11" name="TextBox 13"/>
          <p:cNvSpPr txBox="1">
            <a:spLocks noChangeArrowheads="1"/>
          </p:cNvSpPr>
          <p:nvPr/>
        </p:nvSpPr>
        <p:spPr bwMode="auto">
          <a:xfrm>
            <a:off x="5619896" y="1921825"/>
            <a:ext cx="495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Gly</a:t>
            </a:r>
          </a:p>
        </p:txBody>
      </p:sp>
      <p:sp>
        <p:nvSpPr>
          <p:cNvPr id="12" name="TextBox 14"/>
          <p:cNvSpPr txBox="1">
            <a:spLocks noChangeArrowheads="1"/>
          </p:cNvSpPr>
          <p:nvPr/>
        </p:nvSpPr>
        <p:spPr bwMode="auto">
          <a:xfrm>
            <a:off x="6942284" y="1921825"/>
            <a:ext cx="479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Ala</a:t>
            </a:r>
          </a:p>
        </p:txBody>
      </p:sp>
      <p:sp>
        <p:nvSpPr>
          <p:cNvPr id="13" name="TextBox 15"/>
          <p:cNvSpPr txBox="1">
            <a:spLocks noChangeArrowheads="1"/>
          </p:cNvSpPr>
          <p:nvPr/>
        </p:nvSpPr>
        <p:spPr bwMode="auto">
          <a:xfrm>
            <a:off x="1283639" y="2369499"/>
            <a:ext cx="5629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srgbClr val="000000"/>
                </a:solidFill>
                <a:latin typeface="Arial"/>
                <a:ea typeface="+mn-ea"/>
                <a:cs typeface="+mn-cs"/>
              </a:rPr>
              <a:t>mRNA and protein from a normal gene</a:t>
            </a:r>
          </a:p>
        </p:txBody>
      </p:sp>
      <p:sp>
        <p:nvSpPr>
          <p:cNvPr id="14" name="TextBox 16"/>
          <p:cNvSpPr txBox="1">
            <a:spLocks noChangeArrowheads="1"/>
          </p:cNvSpPr>
          <p:nvPr/>
        </p:nvSpPr>
        <p:spPr bwMode="auto">
          <a:xfrm>
            <a:off x="4644377" y="3041011"/>
            <a:ext cx="1197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srgbClr val="000000"/>
                </a:solidFill>
                <a:latin typeface="Arial"/>
                <a:ea typeface="+mn-ea"/>
                <a:cs typeface="+mn-cs"/>
              </a:rPr>
              <a:t>Inserted</a:t>
            </a:r>
          </a:p>
        </p:txBody>
      </p:sp>
      <p:sp>
        <p:nvSpPr>
          <p:cNvPr id="15" name="TextBox 23"/>
          <p:cNvSpPr txBox="1">
            <a:spLocks noChangeArrowheads="1"/>
          </p:cNvSpPr>
          <p:nvPr/>
        </p:nvSpPr>
        <p:spPr bwMode="auto">
          <a:xfrm>
            <a:off x="1647971" y="5227000"/>
            <a:ext cx="530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Met</a:t>
            </a:r>
          </a:p>
        </p:txBody>
      </p:sp>
      <p:sp>
        <p:nvSpPr>
          <p:cNvPr id="16" name="TextBox 25"/>
          <p:cNvSpPr txBox="1">
            <a:spLocks noChangeArrowheads="1"/>
          </p:cNvSpPr>
          <p:nvPr/>
        </p:nvSpPr>
        <p:spPr bwMode="auto">
          <a:xfrm>
            <a:off x="2970359" y="5227000"/>
            <a:ext cx="519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Lys</a:t>
            </a:r>
          </a:p>
        </p:txBody>
      </p:sp>
      <p:sp>
        <p:nvSpPr>
          <p:cNvPr id="17" name="TextBox 26"/>
          <p:cNvSpPr txBox="1">
            <a:spLocks noChangeArrowheads="1"/>
          </p:cNvSpPr>
          <p:nvPr/>
        </p:nvSpPr>
        <p:spPr bwMode="auto">
          <a:xfrm>
            <a:off x="4275284" y="5227000"/>
            <a:ext cx="54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Leu</a:t>
            </a:r>
          </a:p>
        </p:txBody>
      </p:sp>
      <p:sp>
        <p:nvSpPr>
          <p:cNvPr id="18" name="TextBox 27"/>
          <p:cNvSpPr txBox="1">
            <a:spLocks noChangeArrowheads="1"/>
          </p:cNvSpPr>
          <p:nvPr/>
        </p:nvSpPr>
        <p:spPr bwMode="auto">
          <a:xfrm>
            <a:off x="5629421" y="5227000"/>
            <a:ext cx="47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Trp</a:t>
            </a:r>
          </a:p>
        </p:txBody>
      </p:sp>
      <p:sp>
        <p:nvSpPr>
          <p:cNvPr id="19" name="TextBox 28"/>
          <p:cNvSpPr txBox="1">
            <a:spLocks noChangeArrowheads="1"/>
          </p:cNvSpPr>
          <p:nvPr/>
        </p:nvSpPr>
        <p:spPr bwMode="auto">
          <a:xfrm>
            <a:off x="6920059" y="5227000"/>
            <a:ext cx="530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prstClr val="white"/>
                </a:solidFill>
                <a:latin typeface="Arial"/>
                <a:ea typeface="+mn-ea"/>
                <a:cs typeface="+mn-cs"/>
              </a:rPr>
              <a:t>Arg</a:t>
            </a:r>
          </a:p>
        </p:txBody>
      </p:sp>
      <p:sp>
        <p:nvSpPr>
          <p:cNvPr id="20" name="TextBox 30"/>
          <p:cNvSpPr txBox="1">
            <a:spLocks noChangeArrowheads="1"/>
          </p:cNvSpPr>
          <p:nvPr/>
        </p:nvSpPr>
        <p:spPr bwMode="auto">
          <a:xfrm>
            <a:off x="1272527" y="5721505"/>
            <a:ext cx="34176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srgbClr val="000000"/>
                </a:solidFill>
                <a:latin typeface="Arial"/>
                <a:ea typeface="+mn-ea"/>
                <a:cs typeface="+mn-cs"/>
              </a:rPr>
              <a:t>(c) Nucleotide insertion</a:t>
            </a:r>
          </a:p>
        </p:txBody>
      </p:sp>
    </p:spTree>
    <p:extLst>
      <p:ext uri="{BB962C8B-B14F-4D97-AF65-F5344CB8AC3E}">
        <p14:creationId xmlns:p14="http://schemas.microsoft.com/office/powerpoint/2010/main" val="1174022238"/>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itchFamily="-108" charset="0"/>
              </a:rPr>
              <a:t>Types of </a:t>
            </a:r>
            <a:r>
              <a:rPr lang="en-US" dirty="0" smtClean="0">
                <a:latin typeface="Times New Roman" pitchFamily="-108" charset="0"/>
              </a:rPr>
              <a:t>Mutations</a:t>
            </a:r>
            <a:endParaRPr lang="en-US" dirty="0"/>
          </a:p>
        </p:txBody>
      </p:sp>
      <p:sp>
        <p:nvSpPr>
          <p:cNvPr id="200706" name="Rectangle 3"/>
          <p:cNvSpPr>
            <a:spLocks noGrp="1" noChangeArrowheads="1"/>
          </p:cNvSpPr>
          <p:nvPr>
            <p:ph idx="1"/>
          </p:nvPr>
        </p:nvSpPr>
        <p:spPr>
          <a:xfrm>
            <a:off x="457200" y="1143000"/>
            <a:ext cx="8229600" cy="5257800"/>
          </a:xfrm>
        </p:spPr>
        <p:txBody>
          <a:bodyPr>
            <a:normAutofit fontScale="77500" lnSpcReduction="20000"/>
          </a:bodyPr>
          <a:lstStyle/>
          <a:p>
            <a:r>
              <a:rPr lang="en-US" dirty="0" smtClean="0"/>
              <a:t>Missense mutations involve a single nucleotide and change the amino acid coding.</a:t>
            </a:r>
          </a:p>
          <a:p>
            <a:endParaRPr lang="en-US" dirty="0" smtClean="0"/>
          </a:p>
          <a:p>
            <a:r>
              <a:rPr lang="en-US" dirty="0" smtClean="0"/>
              <a:t>Nonsense mutations change an amino acid codon into a stop codon (destroys protein).</a:t>
            </a:r>
          </a:p>
          <a:p>
            <a:endParaRPr lang="en-US" dirty="0" smtClean="0"/>
          </a:p>
          <a:p>
            <a:r>
              <a:rPr lang="en-US" dirty="0" smtClean="0"/>
              <a:t>Mutations involving the deletion or insertion of one or more nucleotides in a gene, called frameshift mutations, often have disastrous effects.</a:t>
            </a:r>
          </a:p>
          <a:p>
            <a:endParaRPr lang="en-US" dirty="0" smtClean="0"/>
          </a:p>
          <a:p>
            <a:pPr lvl="1"/>
            <a:r>
              <a:rPr lang="en-US" dirty="0" smtClean="0"/>
              <a:t>Adding or subtracting nucleotides may alter the triplet grouping of the genetic message.</a:t>
            </a:r>
          </a:p>
          <a:p>
            <a:pPr lvl="1"/>
            <a:r>
              <a:rPr lang="en-US" dirty="0" smtClean="0"/>
              <a:t>A frameshift mutation most often produces a non-functioning polypeptide. </a:t>
            </a:r>
          </a:p>
          <a:p>
            <a:pPr lvl="1"/>
            <a:r>
              <a:rPr lang="en-US" dirty="0" smtClean="0"/>
              <a:t>Destroys protein function </a:t>
            </a:r>
            <a:endParaRPr lang="en-US" dirty="0"/>
          </a:p>
        </p:txBody>
      </p:sp>
    </p:spTree>
    <p:extLst>
      <p:ext uri="{BB962C8B-B14F-4D97-AF65-F5344CB8AC3E}">
        <p14:creationId xmlns:p14="http://schemas.microsoft.com/office/powerpoint/2010/main" val="1274982035"/>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mtClean="0"/>
              <a:t>Mutagens</a:t>
            </a:r>
            <a:endParaRPr lang="en-US" dirty="0"/>
          </a:p>
        </p:txBody>
      </p:sp>
      <p:sp>
        <p:nvSpPr>
          <p:cNvPr id="210947" name="Rectangle 3"/>
          <p:cNvSpPr>
            <a:spLocks noGrp="1" noChangeArrowheads="1"/>
          </p:cNvSpPr>
          <p:nvPr>
            <p:ph idx="1"/>
          </p:nvPr>
        </p:nvSpPr>
        <p:spPr>
          <a:xfrm>
            <a:off x="457200" y="1143000"/>
            <a:ext cx="8229600" cy="5410200"/>
          </a:xfrm>
        </p:spPr>
        <p:txBody>
          <a:bodyPr>
            <a:normAutofit fontScale="92500" lnSpcReduction="10000"/>
          </a:bodyPr>
          <a:lstStyle/>
          <a:p>
            <a:r>
              <a:rPr lang="en-US" dirty="0" smtClean="0"/>
              <a:t>Mutations can occur in a number of ways.</a:t>
            </a:r>
          </a:p>
          <a:p>
            <a:pPr lvl="1"/>
            <a:r>
              <a:rPr lang="en-US" dirty="0" smtClean="0"/>
              <a:t>Spontaneous mutations result from random errors during DNA replication or recombination. </a:t>
            </a:r>
          </a:p>
          <a:p>
            <a:pPr lvl="1"/>
            <a:endParaRPr lang="en-US" dirty="0" smtClean="0"/>
          </a:p>
          <a:p>
            <a:pPr lvl="1"/>
            <a:r>
              <a:rPr lang="en-US" dirty="0" smtClean="0"/>
              <a:t>Other sources of mutation are physical and chemical agents called </a:t>
            </a:r>
            <a:r>
              <a:rPr lang="en-US" b="1" dirty="0" smtClean="0"/>
              <a:t>mutagens</a:t>
            </a:r>
            <a:r>
              <a:rPr lang="en-US" dirty="0" smtClean="0"/>
              <a:t>. </a:t>
            </a:r>
          </a:p>
          <a:p>
            <a:pPr lvl="1"/>
            <a:endParaRPr lang="en-US" dirty="0" smtClean="0"/>
          </a:p>
          <a:p>
            <a:pPr lvl="2"/>
            <a:r>
              <a:rPr lang="en-US" dirty="0" smtClean="0"/>
              <a:t>The most common physical mutagen is high-energy radiation, such as X-rays and ultraviolet (UV) light. </a:t>
            </a:r>
          </a:p>
          <a:p>
            <a:pPr lvl="2"/>
            <a:endParaRPr lang="en-US" dirty="0" smtClean="0"/>
          </a:p>
          <a:p>
            <a:pPr lvl="2"/>
            <a:r>
              <a:rPr lang="en-US" dirty="0" smtClean="0"/>
              <a:t>Chemical mutagens are of various types.</a:t>
            </a:r>
          </a:p>
          <a:p>
            <a:pPr lvl="2"/>
            <a:endParaRPr lang="en-US" dirty="0" smtClean="0"/>
          </a:p>
          <a:p>
            <a:pPr lvl="2"/>
            <a:r>
              <a:rPr lang="en-US" dirty="0" smtClean="0"/>
              <a:t>Because many mutagens can act as carcinogens, agents that cause cancer, you should avoid them as much as possible.</a:t>
            </a:r>
          </a:p>
        </p:txBody>
      </p:sp>
    </p:spTree>
    <p:extLst>
      <p:ext uri="{BB962C8B-B14F-4D97-AF65-F5344CB8AC3E}">
        <p14:creationId xmlns:p14="http://schemas.microsoft.com/office/powerpoint/2010/main" val="2089136190"/>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mtClean="0"/>
              <a:t>Mutagens</a:t>
            </a:r>
            <a:endParaRPr lang="en-US" dirty="0"/>
          </a:p>
        </p:txBody>
      </p:sp>
      <p:sp>
        <p:nvSpPr>
          <p:cNvPr id="210947" name="Rectangle 3"/>
          <p:cNvSpPr>
            <a:spLocks noGrp="1" noChangeArrowheads="1"/>
          </p:cNvSpPr>
          <p:nvPr>
            <p:ph idx="1"/>
          </p:nvPr>
        </p:nvSpPr>
        <p:spPr/>
        <p:txBody>
          <a:bodyPr>
            <a:normAutofit fontScale="92500" lnSpcReduction="20000"/>
          </a:bodyPr>
          <a:lstStyle/>
          <a:p>
            <a:r>
              <a:rPr lang="en-US" dirty="0" smtClean="0"/>
              <a:t>Although mutations are often harmful, they can also be beneficial, both in nature and in the laboratory. </a:t>
            </a:r>
          </a:p>
          <a:p>
            <a:endParaRPr lang="en-US" dirty="0" smtClean="0"/>
          </a:p>
          <a:p>
            <a:r>
              <a:rPr lang="en-US" dirty="0" smtClean="0"/>
              <a:t>Mutations are one source of the rich diversity of genes in the living world, a diversity that makes evolution by natural selection possible.</a:t>
            </a:r>
          </a:p>
          <a:p>
            <a:endParaRPr lang="en-US" dirty="0" smtClean="0"/>
          </a:p>
          <a:p>
            <a:r>
              <a:rPr lang="en-US" dirty="0" smtClean="0"/>
              <a:t>Important for evolution because they are a source of genetic variation</a:t>
            </a:r>
            <a:endParaRPr lang="en-US" dirty="0"/>
          </a:p>
        </p:txBody>
      </p:sp>
    </p:spTree>
    <p:extLst>
      <p:ext uri="{BB962C8B-B14F-4D97-AF65-F5344CB8AC3E}">
        <p14:creationId xmlns:p14="http://schemas.microsoft.com/office/powerpoint/2010/main" val="36588329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Nitrogenous Bases</a:t>
            </a:r>
            <a:endParaRPr lang="en-US" dirty="0"/>
          </a:p>
        </p:txBody>
      </p:sp>
      <p:pic>
        <p:nvPicPr>
          <p:cNvPr id="5" name="Picture 4" descr="Screenshot 2018-10-09 09.22.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43000"/>
            <a:ext cx="7391400" cy="5034967"/>
          </a:xfrm>
          <a:prstGeom prst="rect">
            <a:avLst/>
          </a:prstGeom>
        </p:spPr>
      </p:pic>
    </p:spTree>
    <p:extLst>
      <p:ext uri="{BB962C8B-B14F-4D97-AF65-F5344CB8AC3E}">
        <p14:creationId xmlns:p14="http://schemas.microsoft.com/office/powerpoint/2010/main" val="3229963007"/>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normAutofit fontScale="90000"/>
          </a:bodyPr>
          <a:lstStyle/>
          <a:p>
            <a:r>
              <a:rPr lang="en-US" smtClean="0"/>
              <a:t>Viruses and Other Noncellular Infectious Agents</a:t>
            </a:r>
            <a:endParaRPr lang="en-US" dirty="0" smtClean="0"/>
          </a:p>
        </p:txBody>
      </p:sp>
      <p:sp>
        <p:nvSpPr>
          <p:cNvPr id="215043" name="Rectangle 3"/>
          <p:cNvSpPr>
            <a:spLocks noGrp="1" noChangeArrowheads="1"/>
          </p:cNvSpPr>
          <p:nvPr>
            <p:ph idx="1"/>
          </p:nvPr>
        </p:nvSpPr>
        <p:spPr/>
        <p:txBody>
          <a:bodyPr>
            <a:normAutofit lnSpcReduction="10000"/>
          </a:bodyPr>
          <a:lstStyle/>
          <a:p>
            <a:r>
              <a:rPr lang="en-US" dirty="0" smtClean="0"/>
              <a:t>Viruses share some of the characteristics of living organisms, such as having genetic material in the form of nucleic acid packaged within a highly organized structure.</a:t>
            </a:r>
          </a:p>
          <a:p>
            <a:endParaRPr lang="en-US" dirty="0" smtClean="0"/>
          </a:p>
          <a:p>
            <a:r>
              <a:rPr lang="en-US" dirty="0" smtClean="0"/>
              <a:t>A virus is generally not considered alive because it </a:t>
            </a:r>
          </a:p>
          <a:p>
            <a:pPr lvl="1"/>
            <a:r>
              <a:rPr lang="en-US" dirty="0" smtClean="0"/>
              <a:t>is not cellular and </a:t>
            </a:r>
          </a:p>
          <a:p>
            <a:pPr lvl="1"/>
            <a:r>
              <a:rPr lang="en-US" dirty="0" smtClean="0"/>
              <a:t>cannot reproduce on its own. </a:t>
            </a:r>
          </a:p>
        </p:txBody>
      </p:sp>
    </p:spTree>
    <p:extLst>
      <p:ext uri="{BB962C8B-B14F-4D97-AF65-F5344CB8AC3E}">
        <p14:creationId xmlns:p14="http://schemas.microsoft.com/office/powerpoint/2010/main" val="386859776"/>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 y="204216"/>
            <a:ext cx="6583680" cy="6449568"/>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10.23-1</a:t>
            </a:r>
            <a:endParaRPr lang="en-US" sz="1200" dirty="0">
              <a:latin typeface="Arial" charset="0"/>
            </a:endParaRPr>
          </a:p>
        </p:txBody>
      </p:sp>
      <p:sp>
        <p:nvSpPr>
          <p:cNvPr id="6" name="TextBox 2"/>
          <p:cNvSpPr txBox="1">
            <a:spLocks noChangeArrowheads="1"/>
          </p:cNvSpPr>
          <p:nvPr/>
        </p:nvSpPr>
        <p:spPr bwMode="auto">
          <a:xfrm>
            <a:off x="1315085" y="626507"/>
            <a:ext cx="1777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dirty="0">
                <a:solidFill>
                  <a:srgbClr val="000000"/>
                </a:solidFill>
                <a:latin typeface="Arial"/>
                <a:ea typeface="+mn-ea"/>
                <a:cs typeface="+mn-cs"/>
              </a:rPr>
              <a:t>Protein coat</a:t>
            </a:r>
          </a:p>
        </p:txBody>
      </p:sp>
      <p:sp>
        <p:nvSpPr>
          <p:cNvPr id="7" name="TextBox 3"/>
          <p:cNvSpPr txBox="1">
            <a:spLocks noChangeArrowheads="1"/>
          </p:cNvSpPr>
          <p:nvPr/>
        </p:nvSpPr>
        <p:spPr bwMode="auto">
          <a:xfrm>
            <a:off x="5004435" y="594757"/>
            <a:ext cx="668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b="1">
                <a:solidFill>
                  <a:srgbClr val="000000"/>
                </a:solidFill>
                <a:latin typeface="Arial"/>
                <a:ea typeface="+mn-ea"/>
                <a:cs typeface="+mn-cs"/>
              </a:rPr>
              <a:t>DNA</a:t>
            </a:r>
          </a:p>
        </p:txBody>
      </p:sp>
      <p:sp>
        <p:nvSpPr>
          <p:cNvPr id="8" name="Freeform 7"/>
          <p:cNvSpPr/>
          <p:nvPr/>
        </p:nvSpPr>
        <p:spPr bwMode="auto">
          <a:xfrm flipH="1" flipV="1">
            <a:off x="4387850" y="964088"/>
            <a:ext cx="863600" cy="1417161"/>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
        <p:nvSpPr>
          <p:cNvPr id="11" name="Freeform 10"/>
          <p:cNvSpPr/>
          <p:nvPr/>
        </p:nvSpPr>
        <p:spPr bwMode="auto">
          <a:xfrm flipV="1">
            <a:off x="2612232" y="998219"/>
            <a:ext cx="576261" cy="582929"/>
          </a:xfrm>
          <a:custGeom>
            <a:avLst/>
            <a:gdLst>
              <a:gd name="connsiteX0" fmla="*/ 0 w 276225"/>
              <a:gd name="connsiteY0" fmla="*/ 142875 h 142875"/>
              <a:gd name="connsiteX1" fmla="*/ 276225 w 276225"/>
              <a:gd name="connsiteY1" fmla="*/ 0 h 142875"/>
            </a:gdLst>
            <a:ahLst/>
            <a:cxnLst>
              <a:cxn ang="0">
                <a:pos x="connsiteX0" y="connsiteY0"/>
              </a:cxn>
              <a:cxn ang="0">
                <a:pos x="connsiteX1" y="connsiteY1"/>
              </a:cxn>
            </a:cxnLst>
            <a:rect l="l" t="t" r="r" b="b"/>
            <a:pathLst>
              <a:path w="276225" h="142875">
                <a:moveTo>
                  <a:pt x="0" y="142875"/>
                </a:moveTo>
                <a:lnTo>
                  <a:pt x="276225" y="0"/>
                </a:lnTo>
              </a:path>
            </a:pathLst>
          </a:custGeom>
          <a:noFill/>
          <a:ln w="12700" cap="flat" cmpd="sng" algn="ctr">
            <a:solidFill>
              <a:schemeClr val="tx1"/>
            </a:solidFill>
            <a:prstDash val="solid"/>
            <a:miter lim="8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black"/>
              </a:solidFill>
              <a:latin typeface="Times" pitchFamily="84" charset="0"/>
              <a:ea typeface="+mn-ea"/>
              <a:cs typeface="+mn-cs"/>
            </a:endParaRPr>
          </a:p>
        </p:txBody>
      </p:sp>
    </p:spTree>
    <p:extLst>
      <p:ext uri="{BB962C8B-B14F-4D97-AF65-F5344CB8AC3E}">
        <p14:creationId xmlns:p14="http://schemas.microsoft.com/office/powerpoint/2010/main" val="2523772017"/>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normAutofit fontScale="90000"/>
          </a:bodyPr>
          <a:lstStyle/>
          <a:p>
            <a:r>
              <a:rPr lang="en-US" smtClean="0"/>
              <a:t>Viruses and Other Noncellular Infectious Agents</a:t>
            </a:r>
            <a:endParaRPr lang="en-US" dirty="0" smtClean="0"/>
          </a:p>
        </p:txBody>
      </p:sp>
      <p:sp>
        <p:nvSpPr>
          <p:cNvPr id="215043" name="Rectangle 3"/>
          <p:cNvSpPr>
            <a:spLocks noGrp="1" noChangeArrowheads="1"/>
          </p:cNvSpPr>
          <p:nvPr>
            <p:ph idx="1"/>
          </p:nvPr>
        </p:nvSpPr>
        <p:spPr/>
        <p:txBody>
          <a:bodyPr>
            <a:normAutofit fontScale="92500"/>
          </a:bodyPr>
          <a:lstStyle/>
          <a:p>
            <a:r>
              <a:rPr lang="en-US" dirty="0" smtClean="0"/>
              <a:t>A virus is </a:t>
            </a:r>
          </a:p>
          <a:p>
            <a:pPr lvl="1"/>
            <a:r>
              <a:rPr lang="en-US" dirty="0" smtClean="0"/>
              <a:t>an infectious particle consisting of little more than “genes in a box,”</a:t>
            </a:r>
          </a:p>
          <a:p>
            <a:pPr lvl="1"/>
            <a:r>
              <a:rPr lang="en-US" dirty="0" smtClean="0"/>
              <a:t>a bit of nucleic acid wrapped in a protein coat, and, </a:t>
            </a:r>
          </a:p>
          <a:p>
            <a:pPr lvl="1"/>
            <a:r>
              <a:rPr lang="en-US" dirty="0" smtClean="0"/>
              <a:t>in some cases, an envelope of membrane.</a:t>
            </a:r>
          </a:p>
          <a:p>
            <a:r>
              <a:rPr lang="en-US" dirty="0" smtClean="0"/>
              <a:t>A virus cannot reproduce on its own. It can multiply only by infecting a living cell and directing the cell’s molecular machinery to make more viruses. </a:t>
            </a:r>
          </a:p>
        </p:txBody>
      </p:sp>
      <p:sp>
        <p:nvSpPr>
          <p:cNvPr id="4" name="Footer Placeholder 3"/>
          <p:cNvSpPr>
            <a:spLocks noGrp="1"/>
          </p:cNvSpPr>
          <p:nvPr>
            <p:ph type="ftr" sz="quarter" idx="11"/>
          </p:nvPr>
        </p:nvSpPr>
        <p:spPr/>
        <p:txBody>
          <a:bodyPr/>
          <a:lstStyle/>
          <a:p>
            <a:r>
              <a:rPr lang="en-US" smtClean="0"/>
              <a:t>© 2016 Pearson Education, Inc.</a:t>
            </a:r>
            <a:endParaRPr lang="en-US"/>
          </a:p>
        </p:txBody>
      </p:sp>
    </p:spTree>
    <p:extLst>
      <p:ext uri="{BB962C8B-B14F-4D97-AF65-F5344CB8AC3E}">
        <p14:creationId xmlns:p14="http://schemas.microsoft.com/office/powerpoint/2010/main" val="3702014205"/>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normAutofit fontScale="90000"/>
          </a:bodyPr>
          <a:lstStyle/>
          <a:p>
            <a:r>
              <a:rPr lang="en-US" dirty="0" smtClean="0"/>
              <a:t>The Process of Science:</a:t>
            </a:r>
            <a:br>
              <a:rPr lang="en-US" dirty="0" smtClean="0"/>
            </a:br>
            <a:r>
              <a:rPr lang="en-US" dirty="0" smtClean="0"/>
              <a:t>Do Flu Vaccines Protect the Elderly?</a:t>
            </a:r>
          </a:p>
        </p:txBody>
      </p:sp>
      <p:sp>
        <p:nvSpPr>
          <p:cNvPr id="262147" name="Rectangle 3"/>
          <p:cNvSpPr>
            <a:spLocks noGrp="1" noChangeArrowheads="1"/>
          </p:cNvSpPr>
          <p:nvPr>
            <p:ph idx="1"/>
          </p:nvPr>
        </p:nvSpPr>
        <p:spPr>
          <a:xfrm>
            <a:off x="457200" y="1646237"/>
            <a:ext cx="8229600" cy="4525963"/>
          </a:xfrm>
        </p:spPr>
        <p:txBody>
          <a:bodyPr>
            <a:normAutofit lnSpcReduction="10000"/>
          </a:bodyPr>
          <a:lstStyle/>
          <a:p>
            <a:r>
              <a:rPr lang="en-US" b="1" dirty="0" smtClean="0"/>
              <a:t>Observation</a:t>
            </a:r>
            <a:r>
              <a:rPr lang="en-US" dirty="0" smtClean="0"/>
              <a:t>: Vaccination rates among the elderly rose from 15% in 1980 to 65% in 1996.</a:t>
            </a:r>
          </a:p>
          <a:p>
            <a:r>
              <a:rPr lang="en-US" b="1" dirty="0" smtClean="0"/>
              <a:t>Question</a:t>
            </a:r>
            <a:r>
              <a:rPr lang="en-US" dirty="0" smtClean="0"/>
              <a:t>: Do flu vaccines decrease the mortality rate as a result of the flu among those elderly people who receive them?</a:t>
            </a:r>
          </a:p>
          <a:p>
            <a:r>
              <a:rPr lang="en-US" b="1" dirty="0" smtClean="0"/>
              <a:t>Hypothesis</a:t>
            </a:r>
            <a:r>
              <a:rPr lang="en-US" dirty="0" smtClean="0"/>
              <a:t>: Elderly people who were immunized would have fewer hospital stays and deaths during the winter after vaccination. </a:t>
            </a:r>
          </a:p>
        </p:txBody>
      </p:sp>
    </p:spTree>
    <p:extLst>
      <p:ext uri="{BB962C8B-B14F-4D97-AF65-F5344CB8AC3E}">
        <p14:creationId xmlns:p14="http://schemas.microsoft.com/office/powerpoint/2010/main" val="230367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2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2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Process of Science:</a:t>
            </a:r>
            <a:br>
              <a:rPr lang="en-US" dirty="0" smtClean="0"/>
            </a:br>
            <a:r>
              <a:rPr lang="en-US" dirty="0" smtClean="0"/>
              <a:t>Do Flu Vaccines Protect the Elderly?</a:t>
            </a:r>
            <a:endParaRPr lang="en-US" dirty="0"/>
          </a:p>
        </p:txBody>
      </p:sp>
      <p:sp>
        <p:nvSpPr>
          <p:cNvPr id="264194" name="Rectangle 2"/>
          <p:cNvSpPr>
            <a:spLocks noGrp="1" noChangeArrowheads="1"/>
          </p:cNvSpPr>
          <p:nvPr>
            <p:ph idx="1"/>
          </p:nvPr>
        </p:nvSpPr>
        <p:spPr>
          <a:xfrm>
            <a:off x="457200" y="1646237"/>
            <a:ext cx="8229600" cy="4525963"/>
          </a:xfrm>
        </p:spPr>
        <p:txBody>
          <a:bodyPr/>
          <a:lstStyle/>
          <a:p>
            <a:r>
              <a:rPr lang="en-US" b="1" dirty="0" smtClean="0"/>
              <a:t>Experiment</a:t>
            </a:r>
            <a:r>
              <a:rPr lang="en-US" dirty="0" smtClean="0"/>
              <a:t>: Tens of thousands of people over the age of 65 were followed during the ten flu seasons of the 1990s.</a:t>
            </a:r>
          </a:p>
          <a:p>
            <a:pPr>
              <a:tabLst>
                <a:tab pos="3087688" algn="l"/>
                <a:tab pos="4797425" algn="l"/>
              </a:tabLst>
            </a:pPr>
            <a:r>
              <a:rPr lang="en-US" b="1" dirty="0" smtClean="0"/>
              <a:t>Results</a:t>
            </a:r>
            <a:r>
              <a:rPr lang="en-US" dirty="0" smtClean="0"/>
              <a:t>: People who were vaccinated had a</a:t>
            </a:r>
          </a:p>
          <a:p>
            <a:pPr lvl="1"/>
            <a:r>
              <a:rPr lang="en-US" dirty="0" smtClean="0"/>
              <a:t>27% less chance of being hospitalized during the next flu season and </a:t>
            </a:r>
          </a:p>
          <a:p>
            <a:pPr lvl="1"/>
            <a:r>
              <a:rPr lang="en-US" dirty="0" smtClean="0"/>
              <a:t>48% less chance of dying.</a:t>
            </a:r>
          </a:p>
        </p:txBody>
      </p:sp>
    </p:spTree>
    <p:extLst>
      <p:ext uri="{BB962C8B-B14F-4D97-AF65-F5344CB8AC3E}">
        <p14:creationId xmlns:p14="http://schemas.microsoft.com/office/powerpoint/2010/main" val="3585401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419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41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41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kern="1200" dirty="0">
                <a:solidFill>
                  <a:schemeClr val="tx1"/>
                </a:solidFill>
                <a:latin typeface="Arial" pitchFamily="34" charset="0"/>
                <a:cs typeface="Arial" pitchFamily="34" charset="0"/>
              </a:rPr>
              <a:t>Figure 10.UN07</a:t>
            </a:r>
            <a:endParaRPr lang="en-US" sz="1200" dirty="0">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947672"/>
            <a:ext cx="8546592" cy="2962656"/>
          </a:xfrm>
          <a:prstGeom prst="rect">
            <a:avLst/>
          </a:prstGeom>
        </p:spPr>
      </p:pic>
    </p:spTree>
    <p:extLst>
      <p:ext uri="{BB962C8B-B14F-4D97-AF65-F5344CB8AC3E}">
        <p14:creationId xmlns:p14="http://schemas.microsoft.com/office/powerpoint/2010/main" val="811124976"/>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030224"/>
            <a:ext cx="8546592" cy="4797552"/>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kern="1200" dirty="0">
                <a:solidFill>
                  <a:schemeClr val="tx1"/>
                </a:solidFill>
                <a:latin typeface="Arial" pitchFamily="34" charset="0"/>
                <a:cs typeface="Arial" pitchFamily="34" charset="0"/>
              </a:rPr>
              <a:t>Figure 10.UN08</a:t>
            </a:r>
            <a:endParaRPr lang="en-US" sz="1200" dirty="0">
              <a:latin typeface="Arial" charset="0"/>
            </a:endParaRPr>
          </a:p>
        </p:txBody>
      </p:sp>
      <p:grpSp>
        <p:nvGrpSpPr>
          <p:cNvPr id="7" name="Group 6"/>
          <p:cNvGrpSpPr/>
          <p:nvPr/>
        </p:nvGrpSpPr>
        <p:grpSpPr>
          <a:xfrm>
            <a:off x="1117600" y="5181600"/>
            <a:ext cx="1028700" cy="365125"/>
            <a:chOff x="1117600" y="5181600"/>
            <a:chExt cx="1028700" cy="365125"/>
          </a:xfrm>
        </p:grpSpPr>
        <p:sp>
          <p:nvSpPr>
            <p:cNvPr id="4" name="Freeform 3"/>
            <p:cNvSpPr/>
            <p:nvPr/>
          </p:nvSpPr>
          <p:spPr bwMode="auto">
            <a:xfrm>
              <a:off x="1117600" y="5181600"/>
              <a:ext cx="1028700" cy="177800"/>
            </a:xfrm>
            <a:custGeom>
              <a:avLst/>
              <a:gdLst>
                <a:gd name="connsiteX0" fmla="*/ 1028700 w 1028700"/>
                <a:gd name="connsiteY0" fmla="*/ 0 h 177800"/>
                <a:gd name="connsiteX1" fmla="*/ 1028700 w 1028700"/>
                <a:gd name="connsiteY1" fmla="*/ 177800 h 177800"/>
                <a:gd name="connsiteX2" fmla="*/ 0 w 1028700"/>
                <a:gd name="connsiteY2" fmla="*/ 177800 h 177800"/>
                <a:gd name="connsiteX3" fmla="*/ 0 w 1028700"/>
                <a:gd name="connsiteY3" fmla="*/ 0 h 177800"/>
              </a:gdLst>
              <a:ahLst/>
              <a:cxnLst>
                <a:cxn ang="0">
                  <a:pos x="connsiteX0" y="connsiteY0"/>
                </a:cxn>
                <a:cxn ang="0">
                  <a:pos x="connsiteX1" y="connsiteY1"/>
                </a:cxn>
                <a:cxn ang="0">
                  <a:pos x="connsiteX2" y="connsiteY2"/>
                </a:cxn>
                <a:cxn ang="0">
                  <a:pos x="connsiteX3" y="connsiteY3"/>
                </a:cxn>
              </a:cxnLst>
              <a:rect l="l" t="t" r="r" b="b"/>
              <a:pathLst>
                <a:path w="1028700" h="177800">
                  <a:moveTo>
                    <a:pt x="1028700" y="0"/>
                  </a:moveTo>
                  <a:lnTo>
                    <a:pt x="1028700" y="177800"/>
                  </a:lnTo>
                  <a:lnTo>
                    <a:pt x="0" y="177800"/>
                  </a:lnTo>
                  <a:lnTo>
                    <a:pt x="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5" name="Freeform 4"/>
            <p:cNvSpPr/>
            <p:nvPr/>
          </p:nvSpPr>
          <p:spPr bwMode="auto">
            <a:xfrm>
              <a:off x="1616074" y="5365750"/>
              <a:ext cx="101601" cy="180975"/>
            </a:xfrm>
            <a:custGeom>
              <a:avLst/>
              <a:gdLst>
                <a:gd name="connsiteX0" fmla="*/ 0 w 0"/>
                <a:gd name="connsiteY0" fmla="*/ 0 h 209550"/>
                <a:gd name="connsiteX1" fmla="*/ 0 w 0"/>
                <a:gd name="connsiteY1" fmla="*/ 209550 h 209550"/>
              </a:gdLst>
              <a:ahLst/>
              <a:cxnLst>
                <a:cxn ang="0">
                  <a:pos x="connsiteX0" y="connsiteY0"/>
                </a:cxn>
                <a:cxn ang="0">
                  <a:pos x="connsiteX1" y="connsiteY1"/>
                </a:cxn>
              </a:cxnLst>
              <a:rect l="l" t="t" r="r" b="b"/>
              <a:pathLst>
                <a:path h="209550">
                  <a:moveTo>
                    <a:pt x="0" y="0"/>
                  </a:moveTo>
                  <a:lnTo>
                    <a:pt x="0" y="2095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grpSp>
        <p:nvGrpSpPr>
          <p:cNvPr id="13" name="Group 12"/>
          <p:cNvGrpSpPr/>
          <p:nvPr/>
        </p:nvGrpSpPr>
        <p:grpSpPr>
          <a:xfrm>
            <a:off x="2187575" y="5183187"/>
            <a:ext cx="1073150" cy="361950"/>
            <a:chOff x="1117600" y="5181600"/>
            <a:chExt cx="1028700" cy="361950"/>
          </a:xfrm>
        </p:grpSpPr>
        <p:sp>
          <p:nvSpPr>
            <p:cNvPr id="14" name="Freeform 13"/>
            <p:cNvSpPr/>
            <p:nvPr/>
          </p:nvSpPr>
          <p:spPr bwMode="auto">
            <a:xfrm>
              <a:off x="1117600" y="5181600"/>
              <a:ext cx="1028700" cy="177800"/>
            </a:xfrm>
            <a:custGeom>
              <a:avLst/>
              <a:gdLst>
                <a:gd name="connsiteX0" fmla="*/ 1028700 w 1028700"/>
                <a:gd name="connsiteY0" fmla="*/ 0 h 177800"/>
                <a:gd name="connsiteX1" fmla="*/ 1028700 w 1028700"/>
                <a:gd name="connsiteY1" fmla="*/ 177800 h 177800"/>
                <a:gd name="connsiteX2" fmla="*/ 0 w 1028700"/>
                <a:gd name="connsiteY2" fmla="*/ 177800 h 177800"/>
                <a:gd name="connsiteX3" fmla="*/ 0 w 1028700"/>
                <a:gd name="connsiteY3" fmla="*/ 0 h 177800"/>
              </a:gdLst>
              <a:ahLst/>
              <a:cxnLst>
                <a:cxn ang="0">
                  <a:pos x="connsiteX0" y="connsiteY0"/>
                </a:cxn>
                <a:cxn ang="0">
                  <a:pos x="connsiteX1" y="connsiteY1"/>
                </a:cxn>
                <a:cxn ang="0">
                  <a:pos x="connsiteX2" y="connsiteY2"/>
                </a:cxn>
                <a:cxn ang="0">
                  <a:pos x="connsiteX3" y="connsiteY3"/>
                </a:cxn>
              </a:cxnLst>
              <a:rect l="l" t="t" r="r" b="b"/>
              <a:pathLst>
                <a:path w="1028700" h="177800">
                  <a:moveTo>
                    <a:pt x="1028700" y="0"/>
                  </a:moveTo>
                  <a:lnTo>
                    <a:pt x="1028700" y="177800"/>
                  </a:lnTo>
                  <a:lnTo>
                    <a:pt x="0" y="177800"/>
                  </a:lnTo>
                  <a:lnTo>
                    <a:pt x="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15" name="Freeform 14"/>
            <p:cNvSpPr/>
            <p:nvPr/>
          </p:nvSpPr>
          <p:spPr bwMode="auto">
            <a:xfrm>
              <a:off x="1625204" y="5362575"/>
              <a:ext cx="101601" cy="180975"/>
            </a:xfrm>
            <a:custGeom>
              <a:avLst/>
              <a:gdLst>
                <a:gd name="connsiteX0" fmla="*/ 0 w 0"/>
                <a:gd name="connsiteY0" fmla="*/ 0 h 209550"/>
                <a:gd name="connsiteX1" fmla="*/ 0 w 0"/>
                <a:gd name="connsiteY1" fmla="*/ 209550 h 209550"/>
              </a:gdLst>
              <a:ahLst/>
              <a:cxnLst>
                <a:cxn ang="0">
                  <a:pos x="connsiteX0" y="connsiteY0"/>
                </a:cxn>
                <a:cxn ang="0">
                  <a:pos x="connsiteX1" y="connsiteY1"/>
                </a:cxn>
              </a:cxnLst>
              <a:rect l="l" t="t" r="r" b="b"/>
              <a:pathLst>
                <a:path h="209550">
                  <a:moveTo>
                    <a:pt x="0" y="0"/>
                  </a:moveTo>
                  <a:lnTo>
                    <a:pt x="0" y="2095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grpSp>
        <p:nvGrpSpPr>
          <p:cNvPr id="16" name="Group 15"/>
          <p:cNvGrpSpPr/>
          <p:nvPr/>
        </p:nvGrpSpPr>
        <p:grpSpPr>
          <a:xfrm>
            <a:off x="3286125" y="5184775"/>
            <a:ext cx="1073150" cy="361950"/>
            <a:chOff x="1117600" y="5181600"/>
            <a:chExt cx="1028700" cy="361950"/>
          </a:xfrm>
        </p:grpSpPr>
        <p:sp>
          <p:nvSpPr>
            <p:cNvPr id="17" name="Freeform 16"/>
            <p:cNvSpPr/>
            <p:nvPr/>
          </p:nvSpPr>
          <p:spPr bwMode="auto">
            <a:xfrm>
              <a:off x="1117600" y="5181600"/>
              <a:ext cx="1028700" cy="177800"/>
            </a:xfrm>
            <a:custGeom>
              <a:avLst/>
              <a:gdLst>
                <a:gd name="connsiteX0" fmla="*/ 1028700 w 1028700"/>
                <a:gd name="connsiteY0" fmla="*/ 0 h 177800"/>
                <a:gd name="connsiteX1" fmla="*/ 1028700 w 1028700"/>
                <a:gd name="connsiteY1" fmla="*/ 177800 h 177800"/>
                <a:gd name="connsiteX2" fmla="*/ 0 w 1028700"/>
                <a:gd name="connsiteY2" fmla="*/ 177800 h 177800"/>
                <a:gd name="connsiteX3" fmla="*/ 0 w 1028700"/>
                <a:gd name="connsiteY3" fmla="*/ 0 h 177800"/>
              </a:gdLst>
              <a:ahLst/>
              <a:cxnLst>
                <a:cxn ang="0">
                  <a:pos x="connsiteX0" y="connsiteY0"/>
                </a:cxn>
                <a:cxn ang="0">
                  <a:pos x="connsiteX1" y="connsiteY1"/>
                </a:cxn>
                <a:cxn ang="0">
                  <a:pos x="connsiteX2" y="connsiteY2"/>
                </a:cxn>
                <a:cxn ang="0">
                  <a:pos x="connsiteX3" y="connsiteY3"/>
                </a:cxn>
              </a:cxnLst>
              <a:rect l="l" t="t" r="r" b="b"/>
              <a:pathLst>
                <a:path w="1028700" h="177800">
                  <a:moveTo>
                    <a:pt x="1028700" y="0"/>
                  </a:moveTo>
                  <a:lnTo>
                    <a:pt x="1028700" y="177800"/>
                  </a:lnTo>
                  <a:lnTo>
                    <a:pt x="0" y="177800"/>
                  </a:lnTo>
                  <a:lnTo>
                    <a:pt x="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18" name="Freeform 17"/>
            <p:cNvSpPr/>
            <p:nvPr/>
          </p:nvSpPr>
          <p:spPr bwMode="auto">
            <a:xfrm>
              <a:off x="1625204" y="5362575"/>
              <a:ext cx="101601" cy="180975"/>
            </a:xfrm>
            <a:custGeom>
              <a:avLst/>
              <a:gdLst>
                <a:gd name="connsiteX0" fmla="*/ 0 w 0"/>
                <a:gd name="connsiteY0" fmla="*/ 0 h 209550"/>
                <a:gd name="connsiteX1" fmla="*/ 0 w 0"/>
                <a:gd name="connsiteY1" fmla="*/ 209550 h 209550"/>
              </a:gdLst>
              <a:ahLst/>
              <a:cxnLst>
                <a:cxn ang="0">
                  <a:pos x="connsiteX0" y="connsiteY0"/>
                </a:cxn>
                <a:cxn ang="0">
                  <a:pos x="connsiteX1" y="connsiteY1"/>
                </a:cxn>
              </a:cxnLst>
              <a:rect l="l" t="t" r="r" b="b"/>
              <a:pathLst>
                <a:path h="209550">
                  <a:moveTo>
                    <a:pt x="0" y="0"/>
                  </a:moveTo>
                  <a:lnTo>
                    <a:pt x="0" y="2095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grpSp>
        <p:nvGrpSpPr>
          <p:cNvPr id="19" name="Group 18"/>
          <p:cNvGrpSpPr/>
          <p:nvPr/>
        </p:nvGrpSpPr>
        <p:grpSpPr>
          <a:xfrm>
            <a:off x="4384675" y="5180013"/>
            <a:ext cx="1073150" cy="361950"/>
            <a:chOff x="1117600" y="5181600"/>
            <a:chExt cx="1028700" cy="361950"/>
          </a:xfrm>
        </p:grpSpPr>
        <p:sp>
          <p:nvSpPr>
            <p:cNvPr id="20" name="Freeform 19"/>
            <p:cNvSpPr/>
            <p:nvPr/>
          </p:nvSpPr>
          <p:spPr bwMode="auto">
            <a:xfrm>
              <a:off x="1117600" y="5181600"/>
              <a:ext cx="1028700" cy="177800"/>
            </a:xfrm>
            <a:custGeom>
              <a:avLst/>
              <a:gdLst>
                <a:gd name="connsiteX0" fmla="*/ 1028700 w 1028700"/>
                <a:gd name="connsiteY0" fmla="*/ 0 h 177800"/>
                <a:gd name="connsiteX1" fmla="*/ 1028700 w 1028700"/>
                <a:gd name="connsiteY1" fmla="*/ 177800 h 177800"/>
                <a:gd name="connsiteX2" fmla="*/ 0 w 1028700"/>
                <a:gd name="connsiteY2" fmla="*/ 177800 h 177800"/>
                <a:gd name="connsiteX3" fmla="*/ 0 w 1028700"/>
                <a:gd name="connsiteY3" fmla="*/ 0 h 177800"/>
              </a:gdLst>
              <a:ahLst/>
              <a:cxnLst>
                <a:cxn ang="0">
                  <a:pos x="connsiteX0" y="connsiteY0"/>
                </a:cxn>
                <a:cxn ang="0">
                  <a:pos x="connsiteX1" y="connsiteY1"/>
                </a:cxn>
                <a:cxn ang="0">
                  <a:pos x="connsiteX2" y="connsiteY2"/>
                </a:cxn>
                <a:cxn ang="0">
                  <a:pos x="connsiteX3" y="connsiteY3"/>
                </a:cxn>
              </a:cxnLst>
              <a:rect l="l" t="t" r="r" b="b"/>
              <a:pathLst>
                <a:path w="1028700" h="177800">
                  <a:moveTo>
                    <a:pt x="1028700" y="0"/>
                  </a:moveTo>
                  <a:lnTo>
                    <a:pt x="1028700" y="177800"/>
                  </a:lnTo>
                  <a:lnTo>
                    <a:pt x="0" y="177800"/>
                  </a:lnTo>
                  <a:lnTo>
                    <a:pt x="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21" name="Freeform 20"/>
            <p:cNvSpPr/>
            <p:nvPr/>
          </p:nvSpPr>
          <p:spPr bwMode="auto">
            <a:xfrm>
              <a:off x="1625204" y="5362575"/>
              <a:ext cx="101601" cy="180975"/>
            </a:xfrm>
            <a:custGeom>
              <a:avLst/>
              <a:gdLst>
                <a:gd name="connsiteX0" fmla="*/ 0 w 0"/>
                <a:gd name="connsiteY0" fmla="*/ 0 h 209550"/>
                <a:gd name="connsiteX1" fmla="*/ 0 w 0"/>
                <a:gd name="connsiteY1" fmla="*/ 209550 h 209550"/>
              </a:gdLst>
              <a:ahLst/>
              <a:cxnLst>
                <a:cxn ang="0">
                  <a:pos x="connsiteX0" y="connsiteY0"/>
                </a:cxn>
                <a:cxn ang="0">
                  <a:pos x="connsiteX1" y="connsiteY1"/>
                </a:cxn>
              </a:cxnLst>
              <a:rect l="l" t="t" r="r" b="b"/>
              <a:pathLst>
                <a:path h="209550">
                  <a:moveTo>
                    <a:pt x="0" y="0"/>
                  </a:moveTo>
                  <a:lnTo>
                    <a:pt x="0" y="2095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grpSp>
        <p:nvGrpSpPr>
          <p:cNvPr id="22" name="Group 21"/>
          <p:cNvGrpSpPr/>
          <p:nvPr/>
        </p:nvGrpSpPr>
        <p:grpSpPr>
          <a:xfrm>
            <a:off x="5480050" y="5181601"/>
            <a:ext cx="1073150" cy="361950"/>
            <a:chOff x="1117600" y="5181600"/>
            <a:chExt cx="1028700" cy="361950"/>
          </a:xfrm>
        </p:grpSpPr>
        <p:sp>
          <p:nvSpPr>
            <p:cNvPr id="23" name="Freeform 22"/>
            <p:cNvSpPr/>
            <p:nvPr/>
          </p:nvSpPr>
          <p:spPr bwMode="auto">
            <a:xfrm>
              <a:off x="1117600" y="5181600"/>
              <a:ext cx="1028700" cy="177800"/>
            </a:xfrm>
            <a:custGeom>
              <a:avLst/>
              <a:gdLst>
                <a:gd name="connsiteX0" fmla="*/ 1028700 w 1028700"/>
                <a:gd name="connsiteY0" fmla="*/ 0 h 177800"/>
                <a:gd name="connsiteX1" fmla="*/ 1028700 w 1028700"/>
                <a:gd name="connsiteY1" fmla="*/ 177800 h 177800"/>
                <a:gd name="connsiteX2" fmla="*/ 0 w 1028700"/>
                <a:gd name="connsiteY2" fmla="*/ 177800 h 177800"/>
                <a:gd name="connsiteX3" fmla="*/ 0 w 1028700"/>
                <a:gd name="connsiteY3" fmla="*/ 0 h 177800"/>
              </a:gdLst>
              <a:ahLst/>
              <a:cxnLst>
                <a:cxn ang="0">
                  <a:pos x="connsiteX0" y="connsiteY0"/>
                </a:cxn>
                <a:cxn ang="0">
                  <a:pos x="connsiteX1" y="connsiteY1"/>
                </a:cxn>
                <a:cxn ang="0">
                  <a:pos x="connsiteX2" y="connsiteY2"/>
                </a:cxn>
                <a:cxn ang="0">
                  <a:pos x="connsiteX3" y="connsiteY3"/>
                </a:cxn>
              </a:cxnLst>
              <a:rect l="l" t="t" r="r" b="b"/>
              <a:pathLst>
                <a:path w="1028700" h="177800">
                  <a:moveTo>
                    <a:pt x="1028700" y="0"/>
                  </a:moveTo>
                  <a:lnTo>
                    <a:pt x="1028700" y="177800"/>
                  </a:lnTo>
                  <a:lnTo>
                    <a:pt x="0" y="177800"/>
                  </a:lnTo>
                  <a:lnTo>
                    <a:pt x="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24" name="Freeform 23"/>
            <p:cNvSpPr/>
            <p:nvPr/>
          </p:nvSpPr>
          <p:spPr bwMode="auto">
            <a:xfrm>
              <a:off x="1625204" y="5362575"/>
              <a:ext cx="101601" cy="180975"/>
            </a:xfrm>
            <a:custGeom>
              <a:avLst/>
              <a:gdLst>
                <a:gd name="connsiteX0" fmla="*/ 0 w 0"/>
                <a:gd name="connsiteY0" fmla="*/ 0 h 209550"/>
                <a:gd name="connsiteX1" fmla="*/ 0 w 0"/>
                <a:gd name="connsiteY1" fmla="*/ 209550 h 209550"/>
              </a:gdLst>
              <a:ahLst/>
              <a:cxnLst>
                <a:cxn ang="0">
                  <a:pos x="connsiteX0" y="connsiteY0"/>
                </a:cxn>
                <a:cxn ang="0">
                  <a:pos x="connsiteX1" y="connsiteY1"/>
                </a:cxn>
              </a:cxnLst>
              <a:rect l="l" t="t" r="r" b="b"/>
              <a:pathLst>
                <a:path h="209550">
                  <a:moveTo>
                    <a:pt x="0" y="0"/>
                  </a:moveTo>
                  <a:lnTo>
                    <a:pt x="0" y="2095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grpSp>
        <p:nvGrpSpPr>
          <p:cNvPr id="25" name="Group 24"/>
          <p:cNvGrpSpPr/>
          <p:nvPr/>
        </p:nvGrpSpPr>
        <p:grpSpPr>
          <a:xfrm>
            <a:off x="6575425" y="5183189"/>
            <a:ext cx="1073150" cy="361950"/>
            <a:chOff x="1117600" y="5181600"/>
            <a:chExt cx="1028700" cy="361950"/>
          </a:xfrm>
        </p:grpSpPr>
        <p:sp>
          <p:nvSpPr>
            <p:cNvPr id="26" name="Freeform 25"/>
            <p:cNvSpPr/>
            <p:nvPr/>
          </p:nvSpPr>
          <p:spPr bwMode="auto">
            <a:xfrm>
              <a:off x="1117600" y="5181600"/>
              <a:ext cx="1028700" cy="177800"/>
            </a:xfrm>
            <a:custGeom>
              <a:avLst/>
              <a:gdLst>
                <a:gd name="connsiteX0" fmla="*/ 1028700 w 1028700"/>
                <a:gd name="connsiteY0" fmla="*/ 0 h 177800"/>
                <a:gd name="connsiteX1" fmla="*/ 1028700 w 1028700"/>
                <a:gd name="connsiteY1" fmla="*/ 177800 h 177800"/>
                <a:gd name="connsiteX2" fmla="*/ 0 w 1028700"/>
                <a:gd name="connsiteY2" fmla="*/ 177800 h 177800"/>
                <a:gd name="connsiteX3" fmla="*/ 0 w 1028700"/>
                <a:gd name="connsiteY3" fmla="*/ 0 h 177800"/>
              </a:gdLst>
              <a:ahLst/>
              <a:cxnLst>
                <a:cxn ang="0">
                  <a:pos x="connsiteX0" y="connsiteY0"/>
                </a:cxn>
                <a:cxn ang="0">
                  <a:pos x="connsiteX1" y="connsiteY1"/>
                </a:cxn>
                <a:cxn ang="0">
                  <a:pos x="connsiteX2" y="connsiteY2"/>
                </a:cxn>
                <a:cxn ang="0">
                  <a:pos x="connsiteX3" y="connsiteY3"/>
                </a:cxn>
              </a:cxnLst>
              <a:rect l="l" t="t" r="r" b="b"/>
              <a:pathLst>
                <a:path w="1028700" h="177800">
                  <a:moveTo>
                    <a:pt x="1028700" y="0"/>
                  </a:moveTo>
                  <a:lnTo>
                    <a:pt x="1028700" y="177800"/>
                  </a:lnTo>
                  <a:lnTo>
                    <a:pt x="0" y="177800"/>
                  </a:lnTo>
                  <a:lnTo>
                    <a:pt x="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27" name="Freeform 26"/>
            <p:cNvSpPr/>
            <p:nvPr/>
          </p:nvSpPr>
          <p:spPr bwMode="auto">
            <a:xfrm>
              <a:off x="1625204" y="5362575"/>
              <a:ext cx="101601" cy="180975"/>
            </a:xfrm>
            <a:custGeom>
              <a:avLst/>
              <a:gdLst>
                <a:gd name="connsiteX0" fmla="*/ 0 w 0"/>
                <a:gd name="connsiteY0" fmla="*/ 0 h 209550"/>
                <a:gd name="connsiteX1" fmla="*/ 0 w 0"/>
                <a:gd name="connsiteY1" fmla="*/ 209550 h 209550"/>
              </a:gdLst>
              <a:ahLst/>
              <a:cxnLst>
                <a:cxn ang="0">
                  <a:pos x="connsiteX0" y="connsiteY0"/>
                </a:cxn>
                <a:cxn ang="0">
                  <a:pos x="connsiteX1" y="connsiteY1"/>
                </a:cxn>
              </a:cxnLst>
              <a:rect l="l" t="t" r="r" b="b"/>
              <a:pathLst>
                <a:path h="209550">
                  <a:moveTo>
                    <a:pt x="0" y="0"/>
                  </a:moveTo>
                  <a:lnTo>
                    <a:pt x="0" y="2095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grpSp>
        <p:nvGrpSpPr>
          <p:cNvPr id="28" name="Group 27"/>
          <p:cNvGrpSpPr/>
          <p:nvPr/>
        </p:nvGrpSpPr>
        <p:grpSpPr>
          <a:xfrm>
            <a:off x="7670800" y="5184777"/>
            <a:ext cx="1073150" cy="361950"/>
            <a:chOff x="1117600" y="5181600"/>
            <a:chExt cx="1028700" cy="361950"/>
          </a:xfrm>
        </p:grpSpPr>
        <p:sp>
          <p:nvSpPr>
            <p:cNvPr id="29" name="Freeform 28"/>
            <p:cNvSpPr/>
            <p:nvPr/>
          </p:nvSpPr>
          <p:spPr bwMode="auto">
            <a:xfrm>
              <a:off x="1117600" y="5181600"/>
              <a:ext cx="1028700" cy="177800"/>
            </a:xfrm>
            <a:custGeom>
              <a:avLst/>
              <a:gdLst>
                <a:gd name="connsiteX0" fmla="*/ 1028700 w 1028700"/>
                <a:gd name="connsiteY0" fmla="*/ 0 h 177800"/>
                <a:gd name="connsiteX1" fmla="*/ 1028700 w 1028700"/>
                <a:gd name="connsiteY1" fmla="*/ 177800 h 177800"/>
                <a:gd name="connsiteX2" fmla="*/ 0 w 1028700"/>
                <a:gd name="connsiteY2" fmla="*/ 177800 h 177800"/>
                <a:gd name="connsiteX3" fmla="*/ 0 w 1028700"/>
                <a:gd name="connsiteY3" fmla="*/ 0 h 177800"/>
              </a:gdLst>
              <a:ahLst/>
              <a:cxnLst>
                <a:cxn ang="0">
                  <a:pos x="connsiteX0" y="connsiteY0"/>
                </a:cxn>
                <a:cxn ang="0">
                  <a:pos x="connsiteX1" y="connsiteY1"/>
                </a:cxn>
                <a:cxn ang="0">
                  <a:pos x="connsiteX2" y="connsiteY2"/>
                </a:cxn>
                <a:cxn ang="0">
                  <a:pos x="connsiteX3" y="connsiteY3"/>
                </a:cxn>
              </a:cxnLst>
              <a:rect l="l" t="t" r="r" b="b"/>
              <a:pathLst>
                <a:path w="1028700" h="177800">
                  <a:moveTo>
                    <a:pt x="1028700" y="0"/>
                  </a:moveTo>
                  <a:lnTo>
                    <a:pt x="1028700" y="177800"/>
                  </a:lnTo>
                  <a:lnTo>
                    <a:pt x="0" y="177800"/>
                  </a:lnTo>
                  <a:lnTo>
                    <a:pt x="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sp>
          <p:nvSpPr>
            <p:cNvPr id="30" name="Freeform 29"/>
            <p:cNvSpPr/>
            <p:nvPr/>
          </p:nvSpPr>
          <p:spPr bwMode="auto">
            <a:xfrm>
              <a:off x="1625204" y="5362575"/>
              <a:ext cx="101601" cy="180975"/>
            </a:xfrm>
            <a:custGeom>
              <a:avLst/>
              <a:gdLst>
                <a:gd name="connsiteX0" fmla="*/ 0 w 0"/>
                <a:gd name="connsiteY0" fmla="*/ 0 h 209550"/>
                <a:gd name="connsiteX1" fmla="*/ 0 w 0"/>
                <a:gd name="connsiteY1" fmla="*/ 209550 h 209550"/>
              </a:gdLst>
              <a:ahLst/>
              <a:cxnLst>
                <a:cxn ang="0">
                  <a:pos x="connsiteX0" y="connsiteY0"/>
                </a:cxn>
                <a:cxn ang="0">
                  <a:pos x="connsiteX1" y="connsiteY1"/>
                </a:cxn>
              </a:cxnLst>
              <a:rect l="l" t="t" r="r" b="b"/>
              <a:pathLst>
                <a:path h="209550">
                  <a:moveTo>
                    <a:pt x="0" y="0"/>
                  </a:moveTo>
                  <a:lnTo>
                    <a:pt x="0" y="2095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b="1" smtClean="0">
                <a:solidFill>
                  <a:prstClr val="black"/>
                </a:solidFill>
                <a:latin typeface="Times" pitchFamily="84" charset="0"/>
                <a:ea typeface="+mn-ea"/>
                <a:cs typeface="+mn-cs"/>
              </a:endParaRPr>
            </a:p>
          </p:txBody>
        </p:sp>
      </p:grpSp>
      <p:sp>
        <p:nvSpPr>
          <p:cNvPr id="8" name="TextBox 7"/>
          <p:cNvSpPr txBox="1"/>
          <p:nvPr/>
        </p:nvSpPr>
        <p:spPr>
          <a:xfrm>
            <a:off x="1270156" y="5492755"/>
            <a:ext cx="697627"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2007</a:t>
            </a:r>
            <a:endParaRPr lang="en-US" sz="1800" b="1" dirty="0">
              <a:solidFill>
                <a:prstClr val="black"/>
              </a:solidFill>
              <a:latin typeface="Arial" pitchFamily="34" charset="0"/>
              <a:ea typeface="+mn-ea"/>
              <a:cs typeface="Arial" pitchFamily="34" charset="0"/>
            </a:endParaRPr>
          </a:p>
        </p:txBody>
      </p:sp>
      <p:sp>
        <p:nvSpPr>
          <p:cNvPr id="32" name="TextBox 31"/>
          <p:cNvSpPr txBox="1"/>
          <p:nvPr/>
        </p:nvSpPr>
        <p:spPr>
          <a:xfrm>
            <a:off x="2370494" y="5492755"/>
            <a:ext cx="697627"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2008</a:t>
            </a:r>
            <a:endParaRPr lang="en-US" sz="1800" b="1" dirty="0">
              <a:solidFill>
                <a:prstClr val="black"/>
              </a:solidFill>
              <a:latin typeface="Arial" pitchFamily="34" charset="0"/>
              <a:ea typeface="+mn-ea"/>
              <a:cs typeface="Arial" pitchFamily="34" charset="0"/>
            </a:endParaRPr>
          </a:p>
        </p:txBody>
      </p:sp>
      <p:sp>
        <p:nvSpPr>
          <p:cNvPr id="33" name="TextBox 32"/>
          <p:cNvSpPr txBox="1"/>
          <p:nvPr/>
        </p:nvSpPr>
        <p:spPr>
          <a:xfrm>
            <a:off x="3470832" y="5492755"/>
            <a:ext cx="697627"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2009</a:t>
            </a:r>
            <a:endParaRPr lang="en-US" sz="1800" b="1" dirty="0">
              <a:solidFill>
                <a:prstClr val="black"/>
              </a:solidFill>
              <a:latin typeface="Arial" pitchFamily="34" charset="0"/>
              <a:ea typeface="+mn-ea"/>
              <a:cs typeface="Arial" pitchFamily="34" charset="0"/>
            </a:endParaRPr>
          </a:p>
        </p:txBody>
      </p:sp>
      <p:sp>
        <p:nvSpPr>
          <p:cNvPr id="34" name="TextBox 33"/>
          <p:cNvSpPr txBox="1"/>
          <p:nvPr/>
        </p:nvSpPr>
        <p:spPr>
          <a:xfrm>
            <a:off x="4571170" y="5492755"/>
            <a:ext cx="697627"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2010</a:t>
            </a:r>
            <a:endParaRPr lang="en-US" sz="1800" b="1" dirty="0">
              <a:solidFill>
                <a:prstClr val="black"/>
              </a:solidFill>
              <a:latin typeface="Arial" pitchFamily="34" charset="0"/>
              <a:ea typeface="+mn-ea"/>
              <a:cs typeface="Arial" pitchFamily="34" charset="0"/>
            </a:endParaRPr>
          </a:p>
        </p:txBody>
      </p:sp>
      <p:sp>
        <p:nvSpPr>
          <p:cNvPr id="35" name="TextBox 34"/>
          <p:cNvSpPr txBox="1"/>
          <p:nvPr/>
        </p:nvSpPr>
        <p:spPr>
          <a:xfrm>
            <a:off x="5658808" y="5492755"/>
            <a:ext cx="684867"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2011</a:t>
            </a:r>
            <a:endParaRPr lang="en-US" sz="1800" b="1" dirty="0">
              <a:solidFill>
                <a:prstClr val="black"/>
              </a:solidFill>
              <a:latin typeface="Arial" pitchFamily="34" charset="0"/>
              <a:ea typeface="+mn-ea"/>
              <a:cs typeface="Arial" pitchFamily="34" charset="0"/>
            </a:endParaRPr>
          </a:p>
        </p:txBody>
      </p:sp>
      <p:sp>
        <p:nvSpPr>
          <p:cNvPr id="36" name="TextBox 35"/>
          <p:cNvSpPr txBox="1"/>
          <p:nvPr/>
        </p:nvSpPr>
        <p:spPr>
          <a:xfrm>
            <a:off x="6759146" y="5492755"/>
            <a:ext cx="697627"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2012</a:t>
            </a:r>
            <a:endParaRPr lang="en-US" sz="1800" b="1" dirty="0">
              <a:solidFill>
                <a:prstClr val="black"/>
              </a:solidFill>
              <a:latin typeface="Arial" pitchFamily="34" charset="0"/>
              <a:ea typeface="+mn-ea"/>
              <a:cs typeface="Arial" pitchFamily="34" charset="0"/>
            </a:endParaRPr>
          </a:p>
        </p:txBody>
      </p:sp>
      <p:sp>
        <p:nvSpPr>
          <p:cNvPr id="37" name="TextBox 36"/>
          <p:cNvSpPr txBox="1"/>
          <p:nvPr/>
        </p:nvSpPr>
        <p:spPr>
          <a:xfrm>
            <a:off x="7865834" y="5492755"/>
            <a:ext cx="697627"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2013</a:t>
            </a:r>
            <a:endParaRPr lang="en-US" sz="1800" b="1" dirty="0">
              <a:solidFill>
                <a:prstClr val="black"/>
              </a:solidFill>
              <a:latin typeface="Arial" pitchFamily="34" charset="0"/>
              <a:ea typeface="+mn-ea"/>
              <a:cs typeface="Arial" pitchFamily="34" charset="0"/>
            </a:endParaRPr>
          </a:p>
        </p:txBody>
      </p:sp>
      <p:sp>
        <p:nvSpPr>
          <p:cNvPr id="38" name="TextBox 37"/>
          <p:cNvSpPr txBox="1"/>
          <p:nvPr/>
        </p:nvSpPr>
        <p:spPr>
          <a:xfrm>
            <a:off x="722470" y="4996943"/>
            <a:ext cx="312906"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0</a:t>
            </a:r>
            <a:endParaRPr lang="en-US" sz="1800" b="1" dirty="0">
              <a:solidFill>
                <a:prstClr val="black"/>
              </a:solidFill>
              <a:latin typeface="Arial" pitchFamily="34" charset="0"/>
              <a:ea typeface="+mn-ea"/>
              <a:cs typeface="Arial" pitchFamily="34" charset="0"/>
            </a:endParaRPr>
          </a:p>
        </p:txBody>
      </p:sp>
      <p:sp>
        <p:nvSpPr>
          <p:cNvPr id="39" name="TextBox 38"/>
          <p:cNvSpPr txBox="1"/>
          <p:nvPr/>
        </p:nvSpPr>
        <p:spPr>
          <a:xfrm>
            <a:off x="722470" y="4401121"/>
            <a:ext cx="312906"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5</a:t>
            </a:r>
            <a:endParaRPr lang="en-US" sz="1800" b="1" dirty="0">
              <a:solidFill>
                <a:prstClr val="black"/>
              </a:solidFill>
              <a:latin typeface="Arial" pitchFamily="34" charset="0"/>
              <a:ea typeface="+mn-ea"/>
              <a:cs typeface="Arial" pitchFamily="34" charset="0"/>
            </a:endParaRPr>
          </a:p>
        </p:txBody>
      </p:sp>
      <p:sp>
        <p:nvSpPr>
          <p:cNvPr id="40" name="TextBox 39"/>
          <p:cNvSpPr txBox="1"/>
          <p:nvPr/>
        </p:nvSpPr>
        <p:spPr>
          <a:xfrm>
            <a:off x="594230" y="3857692"/>
            <a:ext cx="441146"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10</a:t>
            </a:r>
            <a:endParaRPr lang="en-US" sz="1800" b="1" dirty="0">
              <a:solidFill>
                <a:prstClr val="black"/>
              </a:solidFill>
              <a:latin typeface="Arial" pitchFamily="34" charset="0"/>
              <a:ea typeface="+mn-ea"/>
              <a:cs typeface="Arial" pitchFamily="34" charset="0"/>
            </a:endParaRPr>
          </a:p>
        </p:txBody>
      </p:sp>
      <p:sp>
        <p:nvSpPr>
          <p:cNvPr id="41" name="TextBox 40"/>
          <p:cNvSpPr txBox="1"/>
          <p:nvPr/>
        </p:nvSpPr>
        <p:spPr>
          <a:xfrm>
            <a:off x="594230" y="3314263"/>
            <a:ext cx="441146"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15</a:t>
            </a:r>
            <a:endParaRPr lang="en-US" sz="1800" b="1" dirty="0">
              <a:solidFill>
                <a:prstClr val="black"/>
              </a:solidFill>
              <a:latin typeface="Arial" pitchFamily="34" charset="0"/>
              <a:ea typeface="+mn-ea"/>
              <a:cs typeface="Arial" pitchFamily="34" charset="0"/>
            </a:endParaRPr>
          </a:p>
        </p:txBody>
      </p:sp>
      <p:sp>
        <p:nvSpPr>
          <p:cNvPr id="42" name="TextBox 41"/>
          <p:cNvSpPr txBox="1"/>
          <p:nvPr/>
        </p:nvSpPr>
        <p:spPr>
          <a:xfrm>
            <a:off x="594230" y="2780360"/>
            <a:ext cx="441146"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20</a:t>
            </a:r>
            <a:endParaRPr lang="en-US" sz="1800" b="1" dirty="0">
              <a:solidFill>
                <a:prstClr val="black"/>
              </a:solidFill>
              <a:latin typeface="Arial" pitchFamily="34" charset="0"/>
              <a:ea typeface="+mn-ea"/>
              <a:cs typeface="Arial" pitchFamily="34" charset="0"/>
            </a:endParaRPr>
          </a:p>
        </p:txBody>
      </p:sp>
      <p:sp>
        <p:nvSpPr>
          <p:cNvPr id="43" name="TextBox 42"/>
          <p:cNvSpPr txBox="1"/>
          <p:nvPr/>
        </p:nvSpPr>
        <p:spPr>
          <a:xfrm>
            <a:off x="594230" y="2241694"/>
            <a:ext cx="441146"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25</a:t>
            </a:r>
            <a:endParaRPr lang="en-US" sz="1800" b="1" dirty="0">
              <a:solidFill>
                <a:prstClr val="black"/>
              </a:solidFill>
              <a:latin typeface="Arial" pitchFamily="34" charset="0"/>
              <a:ea typeface="+mn-ea"/>
              <a:cs typeface="Arial" pitchFamily="34" charset="0"/>
            </a:endParaRPr>
          </a:p>
        </p:txBody>
      </p:sp>
      <p:sp>
        <p:nvSpPr>
          <p:cNvPr id="44" name="TextBox 43"/>
          <p:cNvSpPr txBox="1"/>
          <p:nvPr/>
        </p:nvSpPr>
        <p:spPr>
          <a:xfrm>
            <a:off x="594230" y="1698265"/>
            <a:ext cx="441146"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30</a:t>
            </a:r>
            <a:endParaRPr lang="en-US" sz="1800" b="1" dirty="0">
              <a:solidFill>
                <a:prstClr val="black"/>
              </a:solidFill>
              <a:latin typeface="Arial" pitchFamily="34" charset="0"/>
              <a:ea typeface="+mn-ea"/>
              <a:cs typeface="Arial" pitchFamily="34" charset="0"/>
            </a:endParaRPr>
          </a:p>
        </p:txBody>
      </p:sp>
      <p:sp>
        <p:nvSpPr>
          <p:cNvPr id="45" name="TextBox 44"/>
          <p:cNvSpPr txBox="1"/>
          <p:nvPr/>
        </p:nvSpPr>
        <p:spPr>
          <a:xfrm>
            <a:off x="594230" y="1150073"/>
            <a:ext cx="441146"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35</a:t>
            </a:r>
            <a:endParaRPr lang="en-US" sz="1800" b="1" dirty="0">
              <a:solidFill>
                <a:prstClr val="black"/>
              </a:solidFill>
              <a:latin typeface="Arial" pitchFamily="34" charset="0"/>
              <a:ea typeface="+mn-ea"/>
              <a:cs typeface="Arial" pitchFamily="34" charset="0"/>
            </a:endParaRPr>
          </a:p>
        </p:txBody>
      </p:sp>
      <p:sp>
        <p:nvSpPr>
          <p:cNvPr id="46" name="TextBox 45"/>
          <p:cNvSpPr txBox="1"/>
          <p:nvPr/>
        </p:nvSpPr>
        <p:spPr>
          <a:xfrm rot="16200000">
            <a:off x="-1140880" y="2994919"/>
            <a:ext cx="3172663"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Number of pediatric deaths</a:t>
            </a:r>
            <a:endParaRPr lang="en-US" sz="18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40916952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DNA and RNA Structure</a:t>
            </a:r>
            <a:endParaRPr lang="en-US" dirty="0"/>
          </a:p>
        </p:txBody>
      </p:sp>
      <p:pic>
        <p:nvPicPr>
          <p:cNvPr id="4" name="10_01DNAandRNAStructure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1066800"/>
            <a:ext cx="6096000" cy="4572000"/>
          </a:xfrm>
          <a:prstGeom prst="rect">
            <a:avLst/>
          </a:prstGeom>
        </p:spPr>
      </p:pic>
      <p:sp>
        <p:nvSpPr>
          <p:cNvPr id="5" name="TextBox 4"/>
          <p:cNvSpPr txBox="1"/>
          <p:nvPr/>
        </p:nvSpPr>
        <p:spPr>
          <a:xfrm>
            <a:off x="1600200" y="6096000"/>
            <a:ext cx="1325641" cy="369332"/>
          </a:xfrm>
          <a:prstGeom prst="rect">
            <a:avLst/>
          </a:prstGeom>
          <a:noFill/>
        </p:spPr>
        <p:txBody>
          <a:bodyPr wrap="none" rtlCol="0">
            <a:spAutoFit/>
          </a:bodyPr>
          <a:lstStyle/>
          <a:p>
            <a:r>
              <a:rPr lang="en-US" dirty="0" smtClean="0"/>
              <a:t>start at 1:30</a:t>
            </a:r>
            <a:endParaRPr lang="en-US" dirty="0"/>
          </a:p>
        </p:txBody>
      </p:sp>
    </p:spTree>
    <p:extLst>
      <p:ext uri="{BB962C8B-B14F-4D97-AF65-F5344CB8AC3E}">
        <p14:creationId xmlns:p14="http://schemas.microsoft.com/office/powerpoint/2010/main" val="8438757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Importance of Nucleotide Sequence</a:t>
            </a:r>
            <a:endParaRPr lang="en-US" dirty="0"/>
          </a:p>
        </p:txBody>
      </p:sp>
      <p:sp>
        <p:nvSpPr>
          <p:cNvPr id="3" name="TextBox 2"/>
          <p:cNvSpPr txBox="1"/>
          <p:nvPr/>
        </p:nvSpPr>
        <p:spPr>
          <a:xfrm>
            <a:off x="685800" y="1083945"/>
            <a:ext cx="8153400" cy="2954655"/>
          </a:xfrm>
          <a:prstGeom prst="rect">
            <a:avLst/>
          </a:prstGeom>
          <a:noFill/>
        </p:spPr>
        <p:txBody>
          <a:bodyPr wrap="square" rtlCol="0">
            <a:spAutoFit/>
          </a:bodyPr>
          <a:lstStyle/>
          <a:p>
            <a:r>
              <a:rPr lang="en-US" sz="2400" dirty="0" smtClean="0"/>
              <a:t>The sequence of nucleotides defines the gene. If even on nucleotide changes, you </a:t>
            </a:r>
          </a:p>
          <a:p>
            <a:r>
              <a:rPr lang="en-US" sz="2400" dirty="0" smtClean="0"/>
              <a:t>can have a non-functional enzyme or protein</a:t>
            </a:r>
          </a:p>
          <a:p>
            <a:endParaRPr lang="en-US" sz="2400" dirty="0"/>
          </a:p>
          <a:p>
            <a:r>
              <a:rPr lang="en-US" sz="2400" dirty="0" smtClean="0"/>
              <a:t>Example – Sickle Cell Anemia – the protein that carries oxygen (hemoglobin) forms incorrectly because of one nucleotide change in the gene that encodes it!</a:t>
            </a:r>
          </a:p>
          <a:p>
            <a:r>
              <a:rPr lang="en-US" dirty="0" smtClean="0"/>
              <a:t> </a:t>
            </a:r>
            <a:endParaRPr lang="en-US" dirty="0"/>
          </a:p>
        </p:txBody>
      </p:sp>
      <p:pic>
        <p:nvPicPr>
          <p:cNvPr id="4" name="Picture 3"/>
          <p:cNvPicPr>
            <a:picLocks noChangeAspect="1"/>
          </p:cNvPicPr>
          <p:nvPr/>
        </p:nvPicPr>
        <p:blipFill>
          <a:blip r:embed="rId2"/>
          <a:stretch>
            <a:fillRect/>
          </a:stretch>
        </p:blipFill>
        <p:spPr>
          <a:xfrm>
            <a:off x="2057400" y="3805936"/>
            <a:ext cx="4876800" cy="2747264"/>
          </a:xfrm>
          <a:prstGeom prst="rect">
            <a:avLst/>
          </a:prstGeom>
        </p:spPr>
      </p:pic>
    </p:spTree>
    <p:extLst>
      <p:ext uri="{BB962C8B-B14F-4D97-AF65-F5344CB8AC3E}">
        <p14:creationId xmlns:p14="http://schemas.microsoft.com/office/powerpoint/2010/main" val="35274336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a:t>
            </a:r>
            <a:r>
              <a:rPr lang="en-US" dirty="0" err="1" smtClean="0"/>
              <a:t>vs</a:t>
            </a:r>
            <a:r>
              <a:rPr lang="en-US" dirty="0" smtClean="0"/>
              <a:t> RNA</a:t>
            </a:r>
            <a:endParaRPr lang="en-US" dirty="0"/>
          </a:p>
        </p:txBody>
      </p:sp>
      <p:sp>
        <p:nvSpPr>
          <p:cNvPr id="6" name="Content Placeholder 5"/>
          <p:cNvSpPr>
            <a:spLocks noGrp="1"/>
          </p:cNvSpPr>
          <p:nvPr>
            <p:ph sz="half" idx="2"/>
          </p:nvPr>
        </p:nvSpPr>
        <p:spPr>
          <a:xfrm>
            <a:off x="457200" y="1143000"/>
            <a:ext cx="4040188" cy="3951288"/>
          </a:xfrm>
        </p:spPr>
        <p:txBody>
          <a:bodyPr/>
          <a:lstStyle/>
          <a:p>
            <a:r>
              <a:rPr lang="en-US" dirty="0" err="1" smtClean="0"/>
              <a:t>Deoxy</a:t>
            </a:r>
            <a:r>
              <a:rPr lang="en-US" dirty="0" smtClean="0"/>
              <a:t> ribose – Hydrogen on carbon 3 of the sugar</a:t>
            </a:r>
          </a:p>
          <a:p>
            <a:r>
              <a:rPr lang="en-US" dirty="0" smtClean="0"/>
              <a:t>double stranded</a:t>
            </a:r>
          </a:p>
          <a:p>
            <a:r>
              <a:rPr lang="en-US" dirty="0" smtClean="0"/>
              <a:t>Four nitrogenous bases</a:t>
            </a:r>
          </a:p>
          <a:p>
            <a:pPr lvl="1"/>
            <a:r>
              <a:rPr lang="en-US" dirty="0" smtClean="0"/>
              <a:t>adenine</a:t>
            </a:r>
          </a:p>
          <a:p>
            <a:pPr lvl="1"/>
            <a:r>
              <a:rPr lang="en-US" dirty="0"/>
              <a:t>guanine</a:t>
            </a:r>
          </a:p>
          <a:p>
            <a:pPr lvl="1"/>
            <a:r>
              <a:rPr lang="en-US" dirty="0" smtClean="0"/>
              <a:t>cytosine</a:t>
            </a:r>
          </a:p>
          <a:p>
            <a:pPr lvl="1"/>
            <a:r>
              <a:rPr lang="en-US" dirty="0"/>
              <a:t>thymine</a:t>
            </a:r>
          </a:p>
          <a:p>
            <a:pPr lvl="1"/>
            <a:endParaRPr lang="en-US" dirty="0" smtClean="0"/>
          </a:p>
        </p:txBody>
      </p:sp>
      <p:sp>
        <p:nvSpPr>
          <p:cNvPr id="8" name="Content Placeholder 7"/>
          <p:cNvSpPr>
            <a:spLocks noGrp="1"/>
          </p:cNvSpPr>
          <p:nvPr>
            <p:ph sz="quarter" idx="4"/>
          </p:nvPr>
        </p:nvSpPr>
        <p:spPr>
          <a:xfrm>
            <a:off x="4645025" y="1143000"/>
            <a:ext cx="4041775" cy="3951288"/>
          </a:xfrm>
        </p:spPr>
        <p:txBody>
          <a:bodyPr/>
          <a:lstStyle/>
          <a:p>
            <a:r>
              <a:rPr lang="en-US" dirty="0" smtClean="0"/>
              <a:t>ribose – oxygen group on carbon 3 of the sugar</a:t>
            </a:r>
          </a:p>
          <a:p>
            <a:r>
              <a:rPr lang="en-US" dirty="0" smtClean="0"/>
              <a:t>single stranded</a:t>
            </a:r>
          </a:p>
          <a:p>
            <a:r>
              <a:rPr lang="en-US" dirty="0"/>
              <a:t>Four nitrogenous bases</a:t>
            </a:r>
          </a:p>
          <a:p>
            <a:pPr lvl="1"/>
            <a:r>
              <a:rPr lang="en-US" dirty="0"/>
              <a:t>adenine</a:t>
            </a:r>
          </a:p>
          <a:p>
            <a:pPr lvl="1"/>
            <a:r>
              <a:rPr lang="en-US" dirty="0"/>
              <a:t>guanine</a:t>
            </a:r>
          </a:p>
          <a:p>
            <a:pPr lvl="1"/>
            <a:r>
              <a:rPr lang="en-US" dirty="0" smtClean="0"/>
              <a:t>cytosine</a:t>
            </a:r>
          </a:p>
          <a:p>
            <a:pPr lvl="1"/>
            <a:r>
              <a:rPr lang="en-US" strike="sngStrike" dirty="0" smtClean="0"/>
              <a:t>thymine</a:t>
            </a:r>
            <a:r>
              <a:rPr lang="en-US" dirty="0" smtClean="0"/>
              <a:t>   uracil instead</a:t>
            </a:r>
            <a:endParaRPr lang="en-US" dirty="0"/>
          </a:p>
          <a:p>
            <a:pPr lvl="1"/>
            <a:endParaRPr lang="en-US" dirty="0"/>
          </a:p>
          <a:p>
            <a:endParaRPr lang="en-US" dirty="0"/>
          </a:p>
        </p:txBody>
      </p:sp>
    </p:spTree>
    <p:extLst>
      <p:ext uri="{BB962C8B-B14F-4D97-AF65-F5344CB8AC3E}">
        <p14:creationId xmlns:p14="http://schemas.microsoft.com/office/powerpoint/2010/main" val="1009451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DNA and RNA Structure</a:t>
            </a:r>
            <a:endParaRPr lang="en-US" dirty="0"/>
          </a:p>
        </p:txBody>
      </p:sp>
      <p:sp>
        <p:nvSpPr>
          <p:cNvPr id="32771" name="Rectangle 3"/>
          <p:cNvSpPr>
            <a:spLocks noGrp="1" noChangeArrowheads="1"/>
          </p:cNvSpPr>
          <p:nvPr>
            <p:ph idx="1"/>
          </p:nvPr>
        </p:nvSpPr>
        <p:spPr>
          <a:xfrm>
            <a:off x="457200" y="1143000"/>
            <a:ext cx="8229600" cy="5715000"/>
          </a:xfrm>
        </p:spPr>
        <p:txBody>
          <a:bodyPr/>
          <a:lstStyle/>
          <a:p>
            <a:r>
              <a:rPr lang="en-US" dirty="0" smtClean="0"/>
              <a:t>DNA and RNA are nucleic acids.</a:t>
            </a:r>
          </a:p>
          <a:p>
            <a:pPr lvl="1"/>
            <a:r>
              <a:rPr lang="en-US" dirty="0" smtClean="0"/>
              <a:t>They consist of long chains (polymers) of chemical units (monomers) called </a:t>
            </a:r>
            <a:r>
              <a:rPr lang="en-US" b="1" dirty="0" smtClean="0"/>
              <a:t>nucleotides</a:t>
            </a:r>
            <a:r>
              <a:rPr lang="en-US" dirty="0" smtClean="0"/>
              <a:t>. </a:t>
            </a:r>
          </a:p>
          <a:p>
            <a:pPr lvl="1"/>
            <a:r>
              <a:rPr lang="en-US" dirty="0" smtClean="0"/>
              <a:t>A nucleotide polymer is a </a:t>
            </a:r>
            <a:r>
              <a:rPr lang="en-US" b="1" dirty="0" smtClean="0"/>
              <a:t>polynucleotide</a:t>
            </a:r>
            <a:r>
              <a:rPr lang="en-US" dirty="0" smtClean="0"/>
              <a:t>. </a:t>
            </a:r>
          </a:p>
          <a:p>
            <a:pPr lvl="2"/>
            <a:r>
              <a:rPr lang="en-US" dirty="0" smtClean="0"/>
              <a:t>Polynucleotides can be very long and may have any sequence of the four different types of nucleotides (abbreviated A, C, T, and G).</a:t>
            </a:r>
            <a:endParaRPr lang="en-US" dirty="0"/>
          </a:p>
        </p:txBody>
      </p:sp>
      <p:pic>
        <p:nvPicPr>
          <p:cNvPr id="2" name="Picture 1"/>
          <p:cNvPicPr>
            <a:picLocks noChangeAspect="1"/>
          </p:cNvPicPr>
          <p:nvPr/>
        </p:nvPicPr>
        <p:blipFill rotWithShape="1">
          <a:blip r:embed="rId3"/>
          <a:srcRect t="360" b="-1"/>
          <a:stretch/>
        </p:blipFill>
        <p:spPr>
          <a:xfrm>
            <a:off x="850900" y="907189"/>
            <a:ext cx="7429500" cy="5061811"/>
          </a:xfrm>
          <a:prstGeom prst="rect">
            <a:avLst/>
          </a:prstGeom>
        </p:spPr>
      </p:pic>
      <p:sp>
        <p:nvSpPr>
          <p:cNvPr id="3" name="TextBox 2"/>
          <p:cNvSpPr txBox="1"/>
          <p:nvPr/>
        </p:nvSpPr>
        <p:spPr>
          <a:xfrm>
            <a:off x="533400" y="6172200"/>
            <a:ext cx="8533105" cy="369332"/>
          </a:xfrm>
          <a:prstGeom prst="rect">
            <a:avLst/>
          </a:prstGeom>
          <a:noFill/>
        </p:spPr>
        <p:txBody>
          <a:bodyPr wrap="none" rtlCol="0">
            <a:spAutoFit/>
          </a:bodyPr>
          <a:lstStyle/>
          <a:p>
            <a:r>
              <a:rPr lang="en-US" b="1" dirty="0"/>
              <a:t>sugar-phosphate </a:t>
            </a:r>
            <a:r>
              <a:rPr lang="en-US" b="1" dirty="0" smtClean="0"/>
              <a:t>backbone  – nucleotides are joined covalently create a polynucleotide  </a:t>
            </a:r>
            <a:r>
              <a:rPr lang="en-US" dirty="0" smtClean="0"/>
              <a:t> </a:t>
            </a:r>
            <a:endParaRPr lang="en-US" dirty="0"/>
          </a:p>
        </p:txBody>
      </p:sp>
    </p:spTree>
    <p:extLst>
      <p:ext uri="{BB962C8B-B14F-4D97-AF65-F5344CB8AC3E}">
        <p14:creationId xmlns:p14="http://schemas.microsoft.com/office/powerpoint/2010/main" val="10979783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DNA and RNA Structure</a:t>
            </a:r>
            <a:endParaRPr lang="en-US" dirty="0"/>
          </a:p>
        </p:txBody>
      </p:sp>
      <p:sp>
        <p:nvSpPr>
          <p:cNvPr id="5" name="Content Placeholder 4"/>
          <p:cNvSpPr>
            <a:spLocks noGrp="1"/>
          </p:cNvSpPr>
          <p:nvPr>
            <p:ph idx="1"/>
          </p:nvPr>
        </p:nvSpPr>
        <p:spPr/>
        <p:txBody>
          <a:bodyPr/>
          <a:lstStyle/>
          <a:p>
            <a:r>
              <a:rPr lang="en-US" dirty="0" smtClean="0"/>
              <a:t>The nitrogenous bases are arranged like ribs that project from this backbone. </a:t>
            </a:r>
          </a:p>
          <a:p>
            <a:pPr lvl="1"/>
            <a:r>
              <a:rPr lang="en-US" dirty="0" smtClean="0"/>
              <a:t>You can think of a polynucleotide as a long ladder split in half longwise, with rungs that come in four colors. </a:t>
            </a:r>
          </a:p>
          <a:p>
            <a:pPr lvl="1"/>
            <a:r>
              <a:rPr lang="en-US" dirty="0" smtClean="0"/>
              <a:t>The sugars and phosphates make up the side of the ladder, with the sugars acting as the half-rungs.</a:t>
            </a:r>
            <a:endParaRPr lang="en-US" dirty="0"/>
          </a:p>
        </p:txBody>
      </p:sp>
    </p:spTree>
    <p:extLst>
      <p:ext uri="{BB962C8B-B14F-4D97-AF65-F5344CB8AC3E}">
        <p14:creationId xmlns:p14="http://schemas.microsoft.com/office/powerpoint/2010/main" val="20590578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Deadliest Virus</a:t>
            </a:r>
            <a:endParaRPr lang="en-US" dirty="0"/>
          </a:p>
        </p:txBody>
      </p:sp>
      <p:sp>
        <p:nvSpPr>
          <p:cNvPr id="5" name="Rectangle 3"/>
          <p:cNvSpPr>
            <a:spLocks noGrp="1" noChangeArrowheads="1"/>
          </p:cNvSpPr>
          <p:nvPr>
            <p:ph idx="1"/>
          </p:nvPr>
        </p:nvSpPr>
        <p:spPr>
          <a:xfrm>
            <a:off x="287383" y="1227909"/>
            <a:ext cx="8543108" cy="4949054"/>
          </a:xfrm>
        </p:spPr>
        <p:txBody>
          <a:bodyPr>
            <a:normAutofit fontScale="92500" lnSpcReduction="10000"/>
          </a:bodyPr>
          <a:lstStyle/>
          <a:p>
            <a:r>
              <a:rPr lang="en-US" dirty="0" smtClean="0"/>
              <a:t>What virus has killed more people in the last 150 years? </a:t>
            </a:r>
          </a:p>
          <a:p>
            <a:r>
              <a:rPr lang="en-US" dirty="0" smtClean="0"/>
              <a:t>Flu (influenza virus)</a:t>
            </a:r>
          </a:p>
          <a:p>
            <a:r>
              <a:rPr lang="en-US" dirty="0"/>
              <a:t>A</a:t>
            </a:r>
            <a:r>
              <a:rPr lang="en-US" dirty="0" smtClean="0"/>
              <a:t> cluster of unusual flu cases was reported in and around Mexico City.</a:t>
            </a:r>
          </a:p>
          <a:p>
            <a:pPr lvl="1"/>
            <a:r>
              <a:rPr lang="en-US" dirty="0" smtClean="0"/>
              <a:t>young people got sick</a:t>
            </a:r>
          </a:p>
          <a:p>
            <a:r>
              <a:rPr lang="en-US" dirty="0" smtClean="0"/>
              <a:t>In June 2009, the World Health Organization (WHO) </a:t>
            </a:r>
          </a:p>
          <a:p>
            <a:pPr lvl="1"/>
            <a:r>
              <a:rPr lang="en-US" dirty="0" smtClean="0"/>
              <a:t>declared H1N1 to be the first influenza pandemic (global epidemic</a:t>
            </a:r>
          </a:p>
          <a:p>
            <a:pPr lvl="1"/>
            <a:r>
              <a:rPr lang="en-US" dirty="0" smtClean="0"/>
              <a:t>18,000 people documented</a:t>
            </a:r>
          </a:p>
          <a:p>
            <a:pPr lvl="1"/>
            <a:r>
              <a:rPr lang="en-US" dirty="0" smtClean="0"/>
              <a:t>250,000 total </a:t>
            </a:r>
            <a:endParaRPr lang="en-US" dirty="0"/>
          </a:p>
        </p:txBody>
      </p:sp>
    </p:spTree>
    <p:extLst>
      <p:ext uri="{BB962C8B-B14F-4D97-AF65-F5344CB8AC3E}">
        <p14:creationId xmlns:p14="http://schemas.microsoft.com/office/powerpoint/2010/main" val="2178512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DNA and RNA Structure</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Why is the the sugar is called </a:t>
            </a:r>
            <a:r>
              <a:rPr lang="en-US" i="1" dirty="0" err="1" smtClean="0"/>
              <a:t>deoxyribose</a:t>
            </a:r>
            <a:r>
              <a:rPr lang="en-US" dirty="0" smtClean="0"/>
              <a:t>? </a:t>
            </a:r>
          </a:p>
          <a:p>
            <a:pPr lvl="1"/>
            <a:r>
              <a:rPr lang="en-US" dirty="0" smtClean="0"/>
              <a:t>because, compared with the sugar ribose, it is missing an oxygen atom. </a:t>
            </a:r>
          </a:p>
          <a:p>
            <a:endParaRPr lang="en-US" dirty="0" smtClean="0"/>
          </a:p>
          <a:p>
            <a:r>
              <a:rPr lang="en-US" dirty="0" smtClean="0"/>
              <a:t>The full name for </a:t>
            </a:r>
            <a:r>
              <a:rPr lang="en-US" b="1" dirty="0" smtClean="0"/>
              <a:t>DNA</a:t>
            </a:r>
            <a:r>
              <a:rPr lang="en-US" dirty="0" smtClean="0"/>
              <a:t> is </a:t>
            </a:r>
            <a:r>
              <a:rPr lang="en-US" i="1" u="sng" dirty="0" smtClean="0"/>
              <a:t>d</a:t>
            </a:r>
            <a:r>
              <a:rPr lang="en-US" i="1" dirty="0" smtClean="0"/>
              <a:t>eoxyribo</a:t>
            </a:r>
            <a:r>
              <a:rPr lang="en-US" i="1" u="sng" dirty="0" smtClean="0"/>
              <a:t>n</a:t>
            </a:r>
            <a:r>
              <a:rPr lang="en-US" i="1" dirty="0" smtClean="0"/>
              <a:t>ucleic </a:t>
            </a:r>
            <a:r>
              <a:rPr lang="en-US" i="1" u="sng" dirty="0" smtClean="0"/>
              <a:t>a</a:t>
            </a:r>
            <a:r>
              <a:rPr lang="en-US" i="1" dirty="0" smtClean="0"/>
              <a:t>cid</a:t>
            </a:r>
          </a:p>
          <a:p>
            <a:endParaRPr lang="en-US" i="1" dirty="0"/>
          </a:p>
          <a:p>
            <a:pPr marL="0" indent="0">
              <a:buNone/>
            </a:pPr>
            <a:r>
              <a:rPr lang="en-US" dirty="0" smtClean="0"/>
              <a:t> </a:t>
            </a:r>
            <a:endParaRPr lang="en-US" dirty="0"/>
          </a:p>
          <a:p>
            <a:r>
              <a:rPr lang="en-US" dirty="0" smtClean="0"/>
              <a:t>Why is it called </a:t>
            </a:r>
            <a:r>
              <a:rPr lang="en-US" i="1" dirty="0" smtClean="0"/>
              <a:t>nucleic acid</a:t>
            </a:r>
            <a:r>
              <a:rPr lang="en-US" dirty="0" smtClean="0"/>
              <a:t>?</a:t>
            </a:r>
          </a:p>
          <a:p>
            <a:pPr lvl="1"/>
            <a:r>
              <a:rPr lang="en-US" dirty="0" smtClean="0"/>
              <a:t>In eukaryotes it is found in the nucleus of the cell. </a:t>
            </a:r>
            <a:endParaRPr lang="en-US" dirty="0"/>
          </a:p>
        </p:txBody>
      </p:sp>
    </p:spTree>
    <p:extLst>
      <p:ext uri="{BB962C8B-B14F-4D97-AF65-F5344CB8AC3E}">
        <p14:creationId xmlns:p14="http://schemas.microsoft.com/office/powerpoint/2010/main" val="397995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92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630936"/>
            <a:ext cx="8546592" cy="5596128"/>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l" eaLnBrk="1" hangingPunct="1"/>
            <a:r>
              <a:rPr lang="en-US" sz="1200" dirty="0">
                <a:solidFill>
                  <a:srgbClr val="000000"/>
                </a:solidFill>
                <a:latin typeface="Arial" pitchFamily="34" charset="0"/>
                <a:ea typeface="Geneva"/>
                <a:cs typeface="Arial" pitchFamily="34" charset="0"/>
              </a:rPr>
              <a:t>Figure 10.1</a:t>
            </a:r>
            <a:endParaRPr lang="en-US" sz="1200" dirty="0">
              <a:latin typeface="Arial" pitchFamily="34" charset="0"/>
              <a:cs typeface="Arial" pitchFamily="34" charset="0"/>
            </a:endParaRPr>
          </a:p>
        </p:txBody>
      </p:sp>
      <p:sp>
        <p:nvSpPr>
          <p:cNvPr id="6" name="TextBox 5"/>
          <p:cNvSpPr txBox="1"/>
          <p:nvPr/>
        </p:nvSpPr>
        <p:spPr>
          <a:xfrm>
            <a:off x="2354054" y="1118252"/>
            <a:ext cx="1696297" cy="312714"/>
          </a:xfrm>
          <a:prstGeom prst="rect">
            <a:avLst/>
          </a:prstGeom>
          <a:noFill/>
        </p:spPr>
        <p:txBody>
          <a:bodyPr wrap="none" rtlCol="0">
            <a:spAutoFit/>
          </a:bodyPr>
          <a:lstStyle/>
          <a:p>
            <a:pPr algn="ctr" fontAlgn="auto">
              <a:spcBef>
                <a:spcPts val="0"/>
              </a:spcBef>
              <a:spcAft>
                <a:spcPts val="0"/>
              </a:spcAft>
            </a:pPr>
            <a:r>
              <a:rPr lang="en-US" sz="1432" b="1" dirty="0" smtClean="0">
                <a:solidFill>
                  <a:prstClr val="black"/>
                </a:solidFill>
                <a:latin typeface="Arial" pitchFamily="34" charset="0"/>
                <a:ea typeface="+mn-ea"/>
                <a:cs typeface="Arial" pitchFamily="34" charset="0"/>
              </a:rPr>
              <a:t>Phosphate group</a:t>
            </a:r>
            <a:endParaRPr lang="en-US" sz="1432" b="1" dirty="0">
              <a:solidFill>
                <a:prstClr val="black"/>
              </a:solidFill>
              <a:latin typeface="Arial" pitchFamily="34" charset="0"/>
              <a:ea typeface="+mn-ea"/>
              <a:cs typeface="Arial" pitchFamily="34" charset="0"/>
            </a:endParaRPr>
          </a:p>
        </p:txBody>
      </p:sp>
      <p:sp>
        <p:nvSpPr>
          <p:cNvPr id="8" name="TextBox 7"/>
          <p:cNvSpPr txBox="1"/>
          <p:nvPr/>
        </p:nvSpPr>
        <p:spPr>
          <a:xfrm>
            <a:off x="235416" y="3568834"/>
            <a:ext cx="1258678" cy="502702"/>
          </a:xfrm>
          <a:prstGeom prst="rect">
            <a:avLst/>
          </a:prstGeom>
          <a:noFill/>
        </p:spPr>
        <p:txBody>
          <a:bodyPr wrap="none" rtlCol="0">
            <a:spAutoFit/>
          </a:bodyPr>
          <a:lstStyle/>
          <a:p>
            <a:pPr algn="ctr" fontAlgn="auto">
              <a:lnSpc>
                <a:spcPts val="1636"/>
              </a:lnSpc>
              <a:spcBef>
                <a:spcPts val="0"/>
              </a:spcBef>
              <a:spcAft>
                <a:spcPts val="0"/>
              </a:spcAft>
            </a:pPr>
            <a:r>
              <a:rPr lang="nb-NO" sz="1432" b="1" dirty="0">
                <a:solidFill>
                  <a:prstClr val="black"/>
                </a:solidFill>
                <a:latin typeface="Arial" pitchFamily="34" charset="0"/>
                <a:ea typeface="+mn-ea"/>
                <a:cs typeface="Arial" pitchFamily="34" charset="0"/>
              </a:rPr>
              <a:t>DNA</a:t>
            </a:r>
          </a:p>
          <a:p>
            <a:pPr algn="ctr" fontAlgn="auto">
              <a:lnSpc>
                <a:spcPts val="1636"/>
              </a:lnSpc>
              <a:spcBef>
                <a:spcPts val="0"/>
              </a:spcBef>
              <a:spcAft>
                <a:spcPts val="0"/>
              </a:spcAft>
            </a:pPr>
            <a:r>
              <a:rPr lang="nb-NO" sz="1432" b="1" dirty="0">
                <a:solidFill>
                  <a:prstClr val="black"/>
                </a:solidFill>
                <a:latin typeface="Arial" pitchFamily="34" charset="0"/>
                <a:ea typeface="+mn-ea"/>
                <a:cs typeface="Arial" pitchFamily="34" charset="0"/>
              </a:rPr>
              <a:t>double </a:t>
            </a:r>
            <a:r>
              <a:rPr lang="nb-NO" sz="1432" b="1" dirty="0" err="1">
                <a:solidFill>
                  <a:prstClr val="black"/>
                </a:solidFill>
                <a:latin typeface="Arial" pitchFamily="34" charset="0"/>
                <a:ea typeface="+mn-ea"/>
                <a:cs typeface="Arial" pitchFamily="34" charset="0"/>
              </a:rPr>
              <a:t>helix</a:t>
            </a:r>
            <a:endParaRPr lang="en-US" sz="1432" b="1" dirty="0">
              <a:solidFill>
                <a:prstClr val="black"/>
              </a:solidFill>
              <a:latin typeface="Arial" pitchFamily="34" charset="0"/>
              <a:ea typeface="+mn-ea"/>
              <a:cs typeface="Arial" pitchFamily="34" charset="0"/>
            </a:endParaRPr>
          </a:p>
        </p:txBody>
      </p:sp>
      <p:sp>
        <p:nvSpPr>
          <p:cNvPr id="9" name="TextBox 8"/>
          <p:cNvSpPr txBox="1"/>
          <p:nvPr/>
        </p:nvSpPr>
        <p:spPr>
          <a:xfrm>
            <a:off x="4669978" y="1654629"/>
            <a:ext cx="317715"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a:solidFill>
                  <a:prstClr val="black"/>
                </a:solidFill>
                <a:latin typeface="Arial" pitchFamily="34" charset="0"/>
                <a:ea typeface="+mn-ea"/>
                <a:cs typeface="Arial" pitchFamily="34" charset="0"/>
              </a:rPr>
              <a:t>A</a:t>
            </a:r>
          </a:p>
        </p:txBody>
      </p:sp>
      <p:sp>
        <p:nvSpPr>
          <p:cNvPr id="10" name="TextBox 9"/>
          <p:cNvSpPr txBox="1"/>
          <p:nvPr/>
        </p:nvSpPr>
        <p:spPr>
          <a:xfrm>
            <a:off x="3271741" y="1450256"/>
            <a:ext cx="705641" cy="312714"/>
          </a:xfrm>
          <a:prstGeom prst="rect">
            <a:avLst/>
          </a:prstGeom>
          <a:noFill/>
        </p:spPr>
        <p:txBody>
          <a:bodyPr wrap="none" rtlCol="0">
            <a:spAutoFit/>
          </a:bodyPr>
          <a:lstStyle/>
          <a:p>
            <a:pPr algn="ctr" fontAlgn="auto">
              <a:spcBef>
                <a:spcPts val="0"/>
              </a:spcBef>
              <a:spcAft>
                <a:spcPts val="0"/>
              </a:spcAft>
            </a:pPr>
            <a:r>
              <a:rPr lang="es-ES_tradnl" sz="1432" b="1" dirty="0" err="1">
                <a:solidFill>
                  <a:prstClr val="black"/>
                </a:solidFill>
                <a:latin typeface="Arial" pitchFamily="34" charset="0"/>
                <a:ea typeface="+mn-ea"/>
                <a:cs typeface="Arial" pitchFamily="34" charset="0"/>
              </a:rPr>
              <a:t>Sugar</a:t>
            </a:r>
            <a:endParaRPr lang="en-US" sz="1432" b="1" dirty="0">
              <a:solidFill>
                <a:prstClr val="black"/>
              </a:solidFill>
              <a:latin typeface="Arial" pitchFamily="34" charset="0"/>
              <a:ea typeface="+mn-ea"/>
              <a:cs typeface="Arial" pitchFamily="34" charset="0"/>
            </a:endParaRPr>
          </a:p>
        </p:txBody>
      </p:sp>
      <p:sp>
        <p:nvSpPr>
          <p:cNvPr id="11" name="TextBox 10"/>
          <p:cNvSpPr txBox="1"/>
          <p:nvPr/>
        </p:nvSpPr>
        <p:spPr>
          <a:xfrm>
            <a:off x="4721118" y="1357670"/>
            <a:ext cx="1739579" cy="312714"/>
          </a:xfrm>
          <a:prstGeom prst="rect">
            <a:avLst/>
          </a:prstGeom>
          <a:noFill/>
        </p:spPr>
        <p:txBody>
          <a:bodyPr wrap="none" rtlCol="0">
            <a:spAutoFit/>
          </a:bodyPr>
          <a:lstStyle/>
          <a:p>
            <a:pPr algn="ctr" fontAlgn="auto">
              <a:spcBef>
                <a:spcPts val="0"/>
              </a:spcBef>
              <a:spcAft>
                <a:spcPts val="0"/>
              </a:spcAft>
            </a:pPr>
            <a:r>
              <a:rPr lang="en-US" sz="1432" b="1" dirty="0">
                <a:solidFill>
                  <a:prstClr val="black"/>
                </a:solidFill>
                <a:latin typeface="Arial" pitchFamily="34" charset="0"/>
                <a:ea typeface="+mn-ea"/>
                <a:cs typeface="Arial" pitchFamily="34" charset="0"/>
              </a:rPr>
              <a:t>Nitrogenous base</a:t>
            </a:r>
          </a:p>
        </p:txBody>
      </p:sp>
      <p:sp>
        <p:nvSpPr>
          <p:cNvPr id="13" name="TextBox 12"/>
          <p:cNvSpPr txBox="1"/>
          <p:nvPr/>
        </p:nvSpPr>
        <p:spPr>
          <a:xfrm>
            <a:off x="7963358" y="3460846"/>
            <a:ext cx="941283" cy="533095"/>
          </a:xfrm>
          <a:prstGeom prst="rect">
            <a:avLst/>
          </a:prstGeom>
          <a:noFill/>
        </p:spPr>
        <p:txBody>
          <a:bodyPr wrap="none" rtlCol="0">
            <a:spAutoFit/>
          </a:bodyPr>
          <a:lstStyle/>
          <a:p>
            <a:pPr algn="ctr" fontAlgn="auto">
              <a:spcBef>
                <a:spcPts val="0"/>
              </a:spcBef>
              <a:spcAft>
                <a:spcPts val="0"/>
              </a:spcAft>
            </a:pPr>
            <a:r>
              <a:rPr lang="pl-PL" sz="1432" b="1" dirty="0" err="1">
                <a:solidFill>
                  <a:prstClr val="black"/>
                </a:solidFill>
                <a:latin typeface="Arial" pitchFamily="34" charset="0"/>
                <a:ea typeface="+mn-ea"/>
                <a:cs typeface="Arial" pitchFamily="34" charset="0"/>
              </a:rPr>
              <a:t>Thymine</a:t>
            </a:r>
            <a:endParaRPr lang="pl-PL" sz="1432" b="1" dirty="0">
              <a:solidFill>
                <a:prstClr val="black"/>
              </a:solidFill>
              <a:latin typeface="Arial" pitchFamily="34" charset="0"/>
              <a:ea typeface="+mn-ea"/>
              <a:cs typeface="Arial" pitchFamily="34" charset="0"/>
            </a:endParaRPr>
          </a:p>
          <a:p>
            <a:pPr algn="ctr" fontAlgn="auto">
              <a:spcBef>
                <a:spcPts val="0"/>
              </a:spcBef>
              <a:spcAft>
                <a:spcPts val="0"/>
              </a:spcAft>
            </a:pPr>
            <a:r>
              <a:rPr lang="pl-PL" sz="1432" b="1" dirty="0">
                <a:solidFill>
                  <a:prstClr val="black"/>
                </a:solidFill>
                <a:latin typeface="Arial" pitchFamily="34" charset="0"/>
                <a:ea typeface="+mn-ea"/>
                <a:cs typeface="Arial" pitchFamily="34" charset="0"/>
              </a:rPr>
              <a:t>(T)</a:t>
            </a:r>
            <a:endParaRPr lang="en-US" sz="1432" b="1" dirty="0">
              <a:solidFill>
                <a:prstClr val="black"/>
              </a:solidFill>
              <a:latin typeface="Arial" pitchFamily="34" charset="0"/>
              <a:ea typeface="+mn-ea"/>
              <a:cs typeface="Arial" pitchFamily="34" charset="0"/>
            </a:endParaRPr>
          </a:p>
        </p:txBody>
      </p:sp>
      <p:sp>
        <p:nvSpPr>
          <p:cNvPr id="14" name="TextBox 13"/>
          <p:cNvSpPr txBox="1"/>
          <p:nvPr/>
        </p:nvSpPr>
        <p:spPr>
          <a:xfrm>
            <a:off x="7447472" y="4508045"/>
            <a:ext cx="1391728" cy="502702"/>
          </a:xfrm>
          <a:prstGeom prst="rect">
            <a:avLst/>
          </a:prstGeom>
          <a:noFill/>
        </p:spPr>
        <p:txBody>
          <a:bodyPr wrap="none" rtlCol="0">
            <a:spAutoFit/>
          </a:bodyPr>
          <a:lstStyle/>
          <a:p>
            <a:pPr fontAlgn="auto">
              <a:lnSpc>
                <a:spcPts val="1636"/>
              </a:lnSpc>
              <a:spcBef>
                <a:spcPts val="0"/>
              </a:spcBef>
              <a:spcAft>
                <a:spcPts val="0"/>
              </a:spcAft>
            </a:pPr>
            <a:r>
              <a:rPr lang="is-IS" sz="1432" b="1" dirty="0">
                <a:solidFill>
                  <a:prstClr val="black"/>
                </a:solidFill>
                <a:latin typeface="Arial" pitchFamily="34" charset="0"/>
                <a:ea typeface="+mn-ea"/>
                <a:cs typeface="Arial" pitchFamily="34" charset="0"/>
              </a:rPr>
              <a:t>Sugar</a:t>
            </a:r>
          </a:p>
          <a:p>
            <a:pPr fontAlgn="auto">
              <a:lnSpc>
                <a:spcPts val="1636"/>
              </a:lnSpc>
              <a:spcBef>
                <a:spcPts val="0"/>
              </a:spcBef>
              <a:spcAft>
                <a:spcPts val="0"/>
              </a:spcAft>
            </a:pPr>
            <a:r>
              <a:rPr lang="is-IS" sz="1432" b="1" dirty="0">
                <a:solidFill>
                  <a:prstClr val="black"/>
                </a:solidFill>
                <a:latin typeface="Arial" pitchFamily="34" charset="0"/>
                <a:ea typeface="+mn-ea"/>
                <a:cs typeface="Arial" pitchFamily="34" charset="0"/>
              </a:rPr>
              <a:t>(deoxyribose)</a:t>
            </a:r>
            <a:endParaRPr lang="en-US" sz="1432" b="1" dirty="0">
              <a:solidFill>
                <a:prstClr val="black"/>
              </a:solidFill>
              <a:latin typeface="Arial" pitchFamily="34" charset="0"/>
              <a:ea typeface="+mn-ea"/>
              <a:cs typeface="Arial" pitchFamily="34" charset="0"/>
            </a:endParaRPr>
          </a:p>
        </p:txBody>
      </p:sp>
      <p:sp>
        <p:nvSpPr>
          <p:cNvPr id="16" name="TextBox 15"/>
          <p:cNvSpPr txBox="1"/>
          <p:nvPr/>
        </p:nvSpPr>
        <p:spPr>
          <a:xfrm>
            <a:off x="5732031" y="3758748"/>
            <a:ext cx="1124026" cy="502702"/>
          </a:xfrm>
          <a:prstGeom prst="rect">
            <a:avLst/>
          </a:prstGeom>
          <a:noFill/>
        </p:spPr>
        <p:txBody>
          <a:bodyPr wrap="none" rtlCol="0">
            <a:spAutoFit/>
          </a:bodyPr>
          <a:lstStyle/>
          <a:p>
            <a:pPr algn="ctr" fontAlgn="auto">
              <a:lnSpc>
                <a:spcPts val="1636"/>
              </a:lnSpc>
              <a:spcBef>
                <a:spcPts val="0"/>
              </a:spcBef>
              <a:spcAft>
                <a:spcPts val="0"/>
              </a:spcAft>
            </a:pPr>
            <a:r>
              <a:rPr lang="en-US" sz="1432" b="1" dirty="0">
                <a:solidFill>
                  <a:prstClr val="black"/>
                </a:solidFill>
                <a:latin typeface="Arial" pitchFamily="34" charset="0"/>
                <a:ea typeface="+mn-ea"/>
                <a:cs typeface="Arial" pitchFamily="34" charset="0"/>
              </a:rPr>
              <a:t>Phosphate</a:t>
            </a:r>
          </a:p>
          <a:p>
            <a:pPr algn="ctr" fontAlgn="auto">
              <a:lnSpc>
                <a:spcPts val="1636"/>
              </a:lnSpc>
              <a:spcBef>
                <a:spcPts val="0"/>
              </a:spcBef>
              <a:spcAft>
                <a:spcPts val="0"/>
              </a:spcAft>
            </a:pPr>
            <a:r>
              <a:rPr lang="en-US" sz="1432" b="1" dirty="0">
                <a:solidFill>
                  <a:prstClr val="black"/>
                </a:solidFill>
                <a:latin typeface="Arial" pitchFamily="34" charset="0"/>
                <a:ea typeface="+mn-ea"/>
                <a:cs typeface="Arial" pitchFamily="34" charset="0"/>
              </a:rPr>
              <a:t>group</a:t>
            </a:r>
          </a:p>
        </p:txBody>
      </p:sp>
      <p:sp>
        <p:nvSpPr>
          <p:cNvPr id="17" name="TextBox 16"/>
          <p:cNvSpPr txBox="1"/>
          <p:nvPr/>
        </p:nvSpPr>
        <p:spPr>
          <a:xfrm>
            <a:off x="3063428" y="1758950"/>
            <a:ext cx="317715"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a:solidFill>
                  <a:prstClr val="black"/>
                </a:solidFill>
                <a:latin typeface="Arial" pitchFamily="34" charset="0"/>
                <a:ea typeface="+mn-ea"/>
                <a:cs typeface="Arial" pitchFamily="34" charset="0"/>
              </a:rPr>
              <a:t>A</a:t>
            </a:r>
          </a:p>
        </p:txBody>
      </p:sp>
      <p:sp>
        <p:nvSpPr>
          <p:cNvPr id="18" name="TextBox 17"/>
          <p:cNvSpPr txBox="1"/>
          <p:nvPr/>
        </p:nvSpPr>
        <p:spPr>
          <a:xfrm>
            <a:off x="4676378" y="2488785"/>
            <a:ext cx="317715"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smtClean="0">
                <a:solidFill>
                  <a:prstClr val="black"/>
                </a:solidFill>
                <a:latin typeface="Arial" pitchFamily="34" charset="0"/>
                <a:ea typeface="+mn-ea"/>
                <a:cs typeface="Arial" pitchFamily="34" charset="0"/>
              </a:rPr>
              <a:t>C</a:t>
            </a:r>
            <a:endParaRPr lang="en-US" sz="1432" b="1" dirty="0">
              <a:solidFill>
                <a:prstClr val="black"/>
              </a:solidFill>
              <a:latin typeface="Arial" pitchFamily="34" charset="0"/>
              <a:ea typeface="+mn-ea"/>
              <a:cs typeface="Arial" pitchFamily="34" charset="0"/>
            </a:endParaRPr>
          </a:p>
        </p:txBody>
      </p:sp>
      <p:sp>
        <p:nvSpPr>
          <p:cNvPr id="19" name="TextBox 18"/>
          <p:cNvSpPr txBox="1"/>
          <p:nvPr/>
        </p:nvSpPr>
        <p:spPr>
          <a:xfrm>
            <a:off x="2502397" y="3399295"/>
            <a:ext cx="296876"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smtClean="0">
                <a:solidFill>
                  <a:prstClr val="black"/>
                </a:solidFill>
                <a:latin typeface="Arial" pitchFamily="34" charset="0"/>
                <a:ea typeface="+mn-ea"/>
                <a:cs typeface="Arial" pitchFamily="34" charset="0"/>
              </a:rPr>
              <a:t>T</a:t>
            </a:r>
            <a:endParaRPr lang="en-US" sz="1432" b="1" dirty="0">
              <a:solidFill>
                <a:prstClr val="black"/>
              </a:solidFill>
              <a:latin typeface="Arial" pitchFamily="34" charset="0"/>
              <a:ea typeface="+mn-ea"/>
              <a:cs typeface="Arial" pitchFamily="34" charset="0"/>
            </a:endParaRPr>
          </a:p>
        </p:txBody>
      </p:sp>
      <p:sp>
        <p:nvSpPr>
          <p:cNvPr id="21" name="TextBox 20"/>
          <p:cNvSpPr txBox="1"/>
          <p:nvPr/>
        </p:nvSpPr>
        <p:spPr>
          <a:xfrm>
            <a:off x="2909336" y="2395082"/>
            <a:ext cx="1104790" cy="502702"/>
          </a:xfrm>
          <a:prstGeom prst="rect">
            <a:avLst/>
          </a:prstGeom>
          <a:noFill/>
        </p:spPr>
        <p:txBody>
          <a:bodyPr wrap="none" rtlCol="0">
            <a:spAutoFit/>
          </a:bodyPr>
          <a:lstStyle/>
          <a:p>
            <a:pPr algn="ctr" fontAlgn="auto">
              <a:lnSpc>
                <a:spcPts val="1636"/>
              </a:lnSpc>
              <a:spcBef>
                <a:spcPts val="0"/>
              </a:spcBef>
              <a:spcAft>
                <a:spcPts val="0"/>
              </a:spcAft>
            </a:pPr>
            <a:r>
              <a:rPr lang="da-DK" sz="1432" b="1" dirty="0">
                <a:solidFill>
                  <a:prstClr val="black"/>
                </a:solidFill>
                <a:latin typeface="Arial" pitchFamily="34" charset="0"/>
                <a:ea typeface="+mn-ea"/>
                <a:cs typeface="Arial" pitchFamily="34" charset="0"/>
              </a:rPr>
              <a:t>DNA</a:t>
            </a:r>
          </a:p>
          <a:p>
            <a:pPr algn="ctr" fontAlgn="auto">
              <a:lnSpc>
                <a:spcPts val="1636"/>
              </a:lnSpc>
              <a:spcBef>
                <a:spcPts val="0"/>
              </a:spcBef>
              <a:spcAft>
                <a:spcPts val="0"/>
              </a:spcAft>
            </a:pPr>
            <a:r>
              <a:rPr lang="da-DK" sz="1432" b="1" dirty="0" err="1">
                <a:solidFill>
                  <a:prstClr val="black"/>
                </a:solidFill>
                <a:latin typeface="Arial" pitchFamily="34" charset="0"/>
                <a:ea typeface="+mn-ea"/>
                <a:cs typeface="Arial" pitchFamily="34" charset="0"/>
              </a:rPr>
              <a:t>nucleotide</a:t>
            </a:r>
            <a:endParaRPr lang="en-US" sz="1432" b="1" dirty="0">
              <a:solidFill>
                <a:prstClr val="black"/>
              </a:solidFill>
              <a:latin typeface="Arial" pitchFamily="34" charset="0"/>
              <a:ea typeface="+mn-ea"/>
              <a:cs typeface="Arial" pitchFamily="34" charset="0"/>
            </a:endParaRPr>
          </a:p>
        </p:txBody>
      </p:sp>
      <p:sp>
        <p:nvSpPr>
          <p:cNvPr id="22" name="TextBox 21"/>
          <p:cNvSpPr txBox="1"/>
          <p:nvPr/>
        </p:nvSpPr>
        <p:spPr>
          <a:xfrm>
            <a:off x="2495440" y="2592855"/>
            <a:ext cx="317715"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smtClean="0">
                <a:solidFill>
                  <a:prstClr val="black"/>
                </a:solidFill>
                <a:latin typeface="Arial" pitchFamily="34" charset="0"/>
                <a:ea typeface="+mn-ea"/>
                <a:cs typeface="Arial" pitchFamily="34" charset="0"/>
              </a:rPr>
              <a:t>C</a:t>
            </a:r>
            <a:endParaRPr lang="en-US" sz="1432" b="1" dirty="0">
              <a:solidFill>
                <a:prstClr val="black"/>
              </a:solidFill>
              <a:latin typeface="Arial" pitchFamily="34" charset="0"/>
              <a:ea typeface="+mn-ea"/>
              <a:cs typeface="Arial" pitchFamily="34" charset="0"/>
            </a:endParaRPr>
          </a:p>
        </p:txBody>
      </p:sp>
      <p:sp>
        <p:nvSpPr>
          <p:cNvPr id="23" name="TextBox 22"/>
          <p:cNvSpPr txBox="1"/>
          <p:nvPr/>
        </p:nvSpPr>
        <p:spPr>
          <a:xfrm>
            <a:off x="4687080" y="3301822"/>
            <a:ext cx="296876"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smtClean="0">
                <a:solidFill>
                  <a:prstClr val="black"/>
                </a:solidFill>
                <a:latin typeface="Arial" pitchFamily="34" charset="0"/>
                <a:ea typeface="+mn-ea"/>
                <a:cs typeface="Arial" pitchFamily="34" charset="0"/>
              </a:rPr>
              <a:t>T</a:t>
            </a:r>
            <a:endParaRPr lang="en-US" sz="1432" b="1" dirty="0">
              <a:solidFill>
                <a:prstClr val="black"/>
              </a:solidFill>
              <a:latin typeface="Arial" pitchFamily="34" charset="0"/>
              <a:ea typeface="+mn-ea"/>
              <a:cs typeface="Arial" pitchFamily="34" charset="0"/>
            </a:endParaRPr>
          </a:p>
        </p:txBody>
      </p:sp>
      <p:sp>
        <p:nvSpPr>
          <p:cNvPr id="24" name="TextBox 23"/>
          <p:cNvSpPr txBox="1"/>
          <p:nvPr/>
        </p:nvSpPr>
        <p:spPr>
          <a:xfrm>
            <a:off x="4663702" y="4142595"/>
            <a:ext cx="327334"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smtClean="0">
                <a:solidFill>
                  <a:prstClr val="black"/>
                </a:solidFill>
                <a:latin typeface="Arial" pitchFamily="34" charset="0"/>
                <a:ea typeface="+mn-ea"/>
                <a:cs typeface="Arial" pitchFamily="34" charset="0"/>
              </a:rPr>
              <a:t>G</a:t>
            </a:r>
            <a:endParaRPr lang="en-US" sz="1432" b="1" dirty="0">
              <a:solidFill>
                <a:prstClr val="black"/>
              </a:solidFill>
              <a:latin typeface="Arial" pitchFamily="34" charset="0"/>
              <a:ea typeface="+mn-ea"/>
              <a:cs typeface="Arial" pitchFamily="34" charset="0"/>
            </a:endParaRPr>
          </a:p>
        </p:txBody>
      </p:sp>
      <p:sp>
        <p:nvSpPr>
          <p:cNvPr id="25" name="TextBox 24"/>
          <p:cNvSpPr txBox="1"/>
          <p:nvPr/>
        </p:nvSpPr>
        <p:spPr>
          <a:xfrm>
            <a:off x="3053985" y="4240875"/>
            <a:ext cx="327334"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smtClean="0">
                <a:solidFill>
                  <a:prstClr val="black"/>
                </a:solidFill>
                <a:latin typeface="Arial" pitchFamily="34" charset="0"/>
                <a:ea typeface="+mn-ea"/>
                <a:cs typeface="Arial" pitchFamily="34" charset="0"/>
              </a:rPr>
              <a:t>G</a:t>
            </a:r>
            <a:endParaRPr lang="en-US" sz="1432" b="1" dirty="0">
              <a:solidFill>
                <a:prstClr val="black"/>
              </a:solidFill>
              <a:latin typeface="Arial" pitchFamily="34" charset="0"/>
              <a:ea typeface="+mn-ea"/>
              <a:cs typeface="Arial" pitchFamily="34" charset="0"/>
            </a:endParaRPr>
          </a:p>
        </p:txBody>
      </p:sp>
      <p:sp>
        <p:nvSpPr>
          <p:cNvPr id="26" name="TextBox 25"/>
          <p:cNvSpPr txBox="1"/>
          <p:nvPr/>
        </p:nvSpPr>
        <p:spPr>
          <a:xfrm>
            <a:off x="3059955" y="5042460"/>
            <a:ext cx="327334"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smtClean="0">
                <a:solidFill>
                  <a:prstClr val="black"/>
                </a:solidFill>
                <a:latin typeface="Arial" pitchFamily="34" charset="0"/>
                <a:ea typeface="+mn-ea"/>
                <a:cs typeface="Arial" pitchFamily="34" charset="0"/>
              </a:rPr>
              <a:t>G</a:t>
            </a:r>
            <a:endParaRPr lang="en-US" sz="1432" b="1" dirty="0">
              <a:solidFill>
                <a:prstClr val="black"/>
              </a:solidFill>
              <a:latin typeface="Arial" pitchFamily="34" charset="0"/>
              <a:ea typeface="+mn-ea"/>
              <a:cs typeface="Arial" pitchFamily="34" charset="0"/>
            </a:endParaRPr>
          </a:p>
        </p:txBody>
      </p:sp>
      <p:sp>
        <p:nvSpPr>
          <p:cNvPr id="27" name="TextBox 26"/>
          <p:cNvSpPr txBox="1"/>
          <p:nvPr/>
        </p:nvSpPr>
        <p:spPr>
          <a:xfrm>
            <a:off x="4663890" y="4973170"/>
            <a:ext cx="327334" cy="297517"/>
          </a:xfrm>
          <a:prstGeom prst="rect">
            <a:avLst/>
          </a:prstGeom>
          <a:noFill/>
        </p:spPr>
        <p:txBody>
          <a:bodyPr wrap="none" rtlCol="0">
            <a:spAutoFit/>
          </a:bodyPr>
          <a:lstStyle/>
          <a:p>
            <a:pPr algn="ctr" fontAlgn="auto">
              <a:lnSpc>
                <a:spcPts val="1636"/>
              </a:lnSpc>
              <a:spcBef>
                <a:spcPts val="0"/>
              </a:spcBef>
              <a:spcAft>
                <a:spcPts val="0"/>
              </a:spcAft>
            </a:pPr>
            <a:r>
              <a:rPr lang="en-US" sz="1432" b="1" dirty="0" smtClean="0">
                <a:solidFill>
                  <a:prstClr val="black"/>
                </a:solidFill>
                <a:latin typeface="Arial" pitchFamily="34" charset="0"/>
                <a:ea typeface="+mn-ea"/>
                <a:cs typeface="Arial" pitchFamily="34" charset="0"/>
              </a:rPr>
              <a:t>G</a:t>
            </a:r>
            <a:endParaRPr lang="en-US" sz="1432" b="1" dirty="0">
              <a:solidFill>
                <a:prstClr val="black"/>
              </a:solidFill>
              <a:latin typeface="Arial" pitchFamily="34" charset="0"/>
              <a:ea typeface="+mn-ea"/>
              <a:cs typeface="Arial" pitchFamily="34" charset="0"/>
            </a:endParaRPr>
          </a:p>
        </p:txBody>
      </p:sp>
      <p:sp>
        <p:nvSpPr>
          <p:cNvPr id="28" name="TextBox 27"/>
          <p:cNvSpPr txBox="1"/>
          <p:nvPr/>
        </p:nvSpPr>
        <p:spPr>
          <a:xfrm>
            <a:off x="6431242" y="5146700"/>
            <a:ext cx="1548437" cy="312714"/>
          </a:xfrm>
          <a:prstGeom prst="rect">
            <a:avLst/>
          </a:prstGeom>
          <a:noFill/>
        </p:spPr>
        <p:txBody>
          <a:bodyPr wrap="none" rtlCol="0">
            <a:spAutoFit/>
          </a:bodyPr>
          <a:lstStyle/>
          <a:p>
            <a:pPr algn="ctr" fontAlgn="auto">
              <a:spcBef>
                <a:spcPts val="0"/>
              </a:spcBef>
              <a:spcAft>
                <a:spcPts val="0"/>
              </a:spcAft>
            </a:pPr>
            <a:r>
              <a:rPr lang="hu-HU" sz="1432" b="1" dirty="0">
                <a:solidFill>
                  <a:prstClr val="black"/>
                </a:solidFill>
                <a:latin typeface="Arial" pitchFamily="34" charset="0"/>
                <a:ea typeface="+mn-ea"/>
                <a:cs typeface="Arial" pitchFamily="34" charset="0"/>
              </a:rPr>
              <a:t>DNA nucleotide</a:t>
            </a:r>
            <a:endParaRPr lang="en-US" sz="1432" b="1" dirty="0">
              <a:solidFill>
                <a:prstClr val="black"/>
              </a:solidFill>
              <a:latin typeface="Arial" pitchFamily="34" charset="0"/>
              <a:ea typeface="+mn-ea"/>
              <a:cs typeface="Arial" pitchFamily="34" charset="0"/>
            </a:endParaRPr>
          </a:p>
        </p:txBody>
      </p:sp>
      <p:sp>
        <p:nvSpPr>
          <p:cNvPr id="29" name="TextBox 28"/>
          <p:cNvSpPr txBox="1"/>
          <p:nvPr/>
        </p:nvSpPr>
        <p:spPr>
          <a:xfrm>
            <a:off x="1431517" y="5747140"/>
            <a:ext cx="1492716" cy="297517"/>
          </a:xfrm>
          <a:prstGeom prst="rect">
            <a:avLst/>
          </a:prstGeom>
          <a:noFill/>
        </p:spPr>
        <p:txBody>
          <a:bodyPr wrap="none" rtlCol="0">
            <a:spAutoFit/>
          </a:bodyPr>
          <a:lstStyle/>
          <a:p>
            <a:pPr algn="ctr" fontAlgn="auto">
              <a:lnSpc>
                <a:spcPts val="1636"/>
              </a:lnSpc>
              <a:spcBef>
                <a:spcPts val="0"/>
              </a:spcBef>
              <a:spcAft>
                <a:spcPts val="0"/>
              </a:spcAft>
            </a:pPr>
            <a:r>
              <a:rPr lang="da-DK" sz="1432" b="1" dirty="0" err="1">
                <a:solidFill>
                  <a:prstClr val="black"/>
                </a:solidFill>
                <a:latin typeface="Arial" pitchFamily="34" charset="0"/>
                <a:ea typeface="+mn-ea"/>
                <a:cs typeface="Arial" pitchFamily="34" charset="0"/>
              </a:rPr>
              <a:t>Polynucleotide</a:t>
            </a:r>
            <a:endParaRPr lang="en-US" sz="1432" b="1" dirty="0">
              <a:solidFill>
                <a:prstClr val="black"/>
              </a:solidFill>
              <a:latin typeface="Arial" pitchFamily="34" charset="0"/>
              <a:ea typeface="+mn-ea"/>
              <a:cs typeface="Arial" pitchFamily="34" charset="0"/>
            </a:endParaRPr>
          </a:p>
        </p:txBody>
      </p:sp>
      <p:sp>
        <p:nvSpPr>
          <p:cNvPr id="30" name="TextBox 29"/>
          <p:cNvSpPr txBox="1"/>
          <p:nvPr/>
        </p:nvSpPr>
        <p:spPr>
          <a:xfrm>
            <a:off x="3498850" y="5757585"/>
            <a:ext cx="1696297" cy="502702"/>
          </a:xfrm>
          <a:prstGeom prst="rect">
            <a:avLst/>
          </a:prstGeom>
          <a:noFill/>
        </p:spPr>
        <p:txBody>
          <a:bodyPr wrap="none" rtlCol="0">
            <a:spAutoFit/>
          </a:bodyPr>
          <a:lstStyle/>
          <a:p>
            <a:pPr algn="ctr" fontAlgn="auto">
              <a:lnSpc>
                <a:spcPts val="1636"/>
              </a:lnSpc>
              <a:spcBef>
                <a:spcPts val="0"/>
              </a:spcBef>
              <a:spcAft>
                <a:spcPts val="0"/>
              </a:spcAft>
            </a:pPr>
            <a:r>
              <a:rPr lang="en-US" sz="1432" b="1" dirty="0">
                <a:solidFill>
                  <a:prstClr val="black"/>
                </a:solidFill>
                <a:latin typeface="Arial" pitchFamily="34" charset="0"/>
                <a:ea typeface="+mn-ea"/>
                <a:cs typeface="Arial" pitchFamily="34" charset="0"/>
              </a:rPr>
              <a:t>Sugar-phosphate</a:t>
            </a:r>
          </a:p>
          <a:p>
            <a:pPr algn="ctr" fontAlgn="auto">
              <a:lnSpc>
                <a:spcPts val="1636"/>
              </a:lnSpc>
              <a:spcBef>
                <a:spcPts val="0"/>
              </a:spcBef>
              <a:spcAft>
                <a:spcPts val="0"/>
              </a:spcAft>
            </a:pPr>
            <a:r>
              <a:rPr lang="en-US" sz="1432" b="1" dirty="0">
                <a:solidFill>
                  <a:prstClr val="black"/>
                </a:solidFill>
                <a:latin typeface="Arial" pitchFamily="34" charset="0"/>
                <a:ea typeface="+mn-ea"/>
                <a:cs typeface="Arial" pitchFamily="34" charset="0"/>
              </a:rPr>
              <a:t>backbone</a:t>
            </a:r>
          </a:p>
        </p:txBody>
      </p:sp>
      <p:sp>
        <p:nvSpPr>
          <p:cNvPr id="4" name="Freeform 3"/>
          <p:cNvSpPr/>
          <p:nvPr/>
        </p:nvSpPr>
        <p:spPr>
          <a:xfrm>
            <a:off x="3914776" y="1383804"/>
            <a:ext cx="220526" cy="142577"/>
          </a:xfrm>
          <a:custGeom>
            <a:avLst/>
            <a:gdLst>
              <a:gd name="connsiteX0" fmla="*/ 0 w 149225"/>
              <a:gd name="connsiteY0" fmla="*/ 0 h 98425"/>
              <a:gd name="connsiteX1" fmla="*/ 149225 w 149225"/>
              <a:gd name="connsiteY1" fmla="*/ 98425 h 98425"/>
              <a:gd name="connsiteX0" fmla="*/ 0 w 155961"/>
              <a:gd name="connsiteY0" fmla="*/ 0 h 100097"/>
              <a:gd name="connsiteX1" fmla="*/ 155961 w 155961"/>
              <a:gd name="connsiteY1" fmla="*/ 100097 h 100097"/>
            </a:gdLst>
            <a:ahLst/>
            <a:cxnLst>
              <a:cxn ang="0">
                <a:pos x="connsiteX0" y="connsiteY0"/>
              </a:cxn>
              <a:cxn ang="0">
                <a:pos x="connsiteX1" y="connsiteY1"/>
              </a:cxn>
            </a:cxnLst>
            <a:rect l="l" t="t" r="r" b="b"/>
            <a:pathLst>
              <a:path w="155961" h="100097">
                <a:moveTo>
                  <a:pt x="0" y="0"/>
                </a:moveTo>
                <a:lnTo>
                  <a:pt x="155961" y="100097"/>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1">
              <a:solidFill>
                <a:prstClr val="black"/>
              </a:solidFill>
              <a:latin typeface="Arial" pitchFamily="34" charset="0"/>
              <a:cs typeface="Arial" pitchFamily="34" charset="0"/>
            </a:endParaRPr>
          </a:p>
        </p:txBody>
      </p:sp>
      <p:sp>
        <p:nvSpPr>
          <p:cNvPr id="15" name="Freeform 14"/>
          <p:cNvSpPr/>
          <p:nvPr/>
        </p:nvSpPr>
        <p:spPr>
          <a:xfrm>
            <a:off x="3886199" y="1657349"/>
            <a:ext cx="521493" cy="338137"/>
          </a:xfrm>
          <a:custGeom>
            <a:avLst/>
            <a:gdLst>
              <a:gd name="connsiteX0" fmla="*/ 0 w 500063"/>
              <a:gd name="connsiteY0" fmla="*/ 0 h 342900"/>
              <a:gd name="connsiteX1" fmla="*/ 500063 w 500063"/>
              <a:gd name="connsiteY1" fmla="*/ 342900 h 342900"/>
              <a:gd name="connsiteX0" fmla="*/ 0 w 488900"/>
              <a:gd name="connsiteY0" fmla="*/ 0 h 338137"/>
              <a:gd name="connsiteX1" fmla="*/ 488900 w 488900"/>
              <a:gd name="connsiteY1" fmla="*/ 338137 h 338137"/>
            </a:gdLst>
            <a:ahLst/>
            <a:cxnLst>
              <a:cxn ang="0">
                <a:pos x="connsiteX0" y="connsiteY0"/>
              </a:cxn>
              <a:cxn ang="0">
                <a:pos x="connsiteX1" y="connsiteY1"/>
              </a:cxn>
            </a:cxnLst>
            <a:rect l="l" t="t" r="r" b="b"/>
            <a:pathLst>
              <a:path w="488900" h="338137">
                <a:moveTo>
                  <a:pt x="0" y="0"/>
                </a:moveTo>
                <a:lnTo>
                  <a:pt x="488900" y="338137"/>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1">
              <a:solidFill>
                <a:prstClr val="black"/>
              </a:solidFill>
              <a:latin typeface="Arial" pitchFamily="34" charset="0"/>
              <a:cs typeface="Arial" pitchFamily="34" charset="0"/>
            </a:endParaRPr>
          </a:p>
        </p:txBody>
      </p:sp>
      <p:sp>
        <p:nvSpPr>
          <p:cNvPr id="20" name="Freeform 19"/>
          <p:cNvSpPr/>
          <p:nvPr/>
        </p:nvSpPr>
        <p:spPr>
          <a:xfrm>
            <a:off x="5124450" y="1621631"/>
            <a:ext cx="342900" cy="226219"/>
          </a:xfrm>
          <a:custGeom>
            <a:avLst/>
            <a:gdLst>
              <a:gd name="connsiteX0" fmla="*/ 342900 w 342900"/>
              <a:gd name="connsiteY0" fmla="*/ 0 h 226219"/>
              <a:gd name="connsiteX1" fmla="*/ 0 w 342900"/>
              <a:gd name="connsiteY1" fmla="*/ 226219 h 226219"/>
            </a:gdLst>
            <a:ahLst/>
            <a:cxnLst>
              <a:cxn ang="0">
                <a:pos x="connsiteX0" y="connsiteY0"/>
              </a:cxn>
              <a:cxn ang="0">
                <a:pos x="connsiteX1" y="connsiteY1"/>
              </a:cxn>
            </a:cxnLst>
            <a:rect l="l" t="t" r="r" b="b"/>
            <a:pathLst>
              <a:path w="342900" h="226219">
                <a:moveTo>
                  <a:pt x="342900" y="0"/>
                </a:moveTo>
                <a:lnTo>
                  <a:pt x="0" y="226219"/>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1">
              <a:solidFill>
                <a:prstClr val="black"/>
              </a:solidFill>
              <a:latin typeface="Arial" pitchFamily="34" charset="0"/>
              <a:cs typeface="Arial" pitchFamily="34" charset="0"/>
            </a:endParaRPr>
          </a:p>
        </p:txBody>
      </p:sp>
      <p:sp>
        <p:nvSpPr>
          <p:cNvPr id="31" name="Freeform 30"/>
          <p:cNvSpPr/>
          <p:nvPr/>
        </p:nvSpPr>
        <p:spPr>
          <a:xfrm>
            <a:off x="3833813" y="2845594"/>
            <a:ext cx="307181" cy="214312"/>
          </a:xfrm>
          <a:custGeom>
            <a:avLst/>
            <a:gdLst>
              <a:gd name="connsiteX0" fmla="*/ 0 w 300037"/>
              <a:gd name="connsiteY0" fmla="*/ 0 h 214312"/>
              <a:gd name="connsiteX1" fmla="*/ 300037 w 300037"/>
              <a:gd name="connsiteY1" fmla="*/ 214312 h 214312"/>
              <a:gd name="connsiteX0" fmla="*/ 0 w 307181"/>
              <a:gd name="connsiteY0" fmla="*/ 0 h 214312"/>
              <a:gd name="connsiteX1" fmla="*/ 307181 w 307181"/>
              <a:gd name="connsiteY1" fmla="*/ 214312 h 214312"/>
            </a:gdLst>
            <a:ahLst/>
            <a:cxnLst>
              <a:cxn ang="0">
                <a:pos x="connsiteX0" y="connsiteY0"/>
              </a:cxn>
              <a:cxn ang="0">
                <a:pos x="connsiteX1" y="connsiteY1"/>
              </a:cxn>
            </a:cxnLst>
            <a:rect l="l" t="t" r="r" b="b"/>
            <a:pathLst>
              <a:path w="307181" h="214312">
                <a:moveTo>
                  <a:pt x="0" y="0"/>
                </a:moveTo>
                <a:lnTo>
                  <a:pt x="307181" y="214312"/>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1">
              <a:solidFill>
                <a:prstClr val="black"/>
              </a:solidFill>
              <a:latin typeface="Arial" pitchFamily="34" charset="0"/>
              <a:cs typeface="Arial" pitchFamily="34" charset="0"/>
            </a:endParaRPr>
          </a:p>
        </p:txBody>
      </p:sp>
      <p:sp>
        <p:nvSpPr>
          <p:cNvPr id="9216" name="Freeform 9215"/>
          <p:cNvSpPr/>
          <p:nvPr/>
        </p:nvSpPr>
        <p:spPr>
          <a:xfrm>
            <a:off x="2781300" y="2844800"/>
            <a:ext cx="311150" cy="219075"/>
          </a:xfrm>
          <a:custGeom>
            <a:avLst/>
            <a:gdLst>
              <a:gd name="connsiteX0" fmla="*/ 311150 w 311150"/>
              <a:gd name="connsiteY0" fmla="*/ 0 h 219075"/>
              <a:gd name="connsiteX1" fmla="*/ 0 w 311150"/>
              <a:gd name="connsiteY1" fmla="*/ 219075 h 219075"/>
            </a:gdLst>
            <a:ahLst/>
            <a:cxnLst>
              <a:cxn ang="0">
                <a:pos x="connsiteX0" y="connsiteY0"/>
              </a:cxn>
              <a:cxn ang="0">
                <a:pos x="connsiteX1" y="connsiteY1"/>
              </a:cxn>
            </a:cxnLst>
            <a:rect l="l" t="t" r="r" b="b"/>
            <a:pathLst>
              <a:path w="311150" h="219075">
                <a:moveTo>
                  <a:pt x="311150" y="0"/>
                </a:moveTo>
                <a:lnTo>
                  <a:pt x="0" y="21907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1">
              <a:solidFill>
                <a:prstClr val="black"/>
              </a:solidFill>
              <a:latin typeface="Arial" pitchFamily="34" charset="0"/>
              <a:cs typeface="Arial" pitchFamily="34" charset="0"/>
            </a:endParaRPr>
          </a:p>
        </p:txBody>
      </p:sp>
      <p:sp>
        <p:nvSpPr>
          <p:cNvPr id="9218" name="Freeform 9217"/>
          <p:cNvSpPr/>
          <p:nvPr/>
        </p:nvSpPr>
        <p:spPr>
          <a:xfrm>
            <a:off x="4033838" y="5557838"/>
            <a:ext cx="600075" cy="109537"/>
          </a:xfrm>
          <a:custGeom>
            <a:avLst/>
            <a:gdLst>
              <a:gd name="connsiteX0" fmla="*/ 0 w 600075"/>
              <a:gd name="connsiteY0" fmla="*/ 0 h 109537"/>
              <a:gd name="connsiteX1" fmla="*/ 0 w 600075"/>
              <a:gd name="connsiteY1" fmla="*/ 109537 h 109537"/>
              <a:gd name="connsiteX2" fmla="*/ 600075 w 600075"/>
              <a:gd name="connsiteY2" fmla="*/ 109537 h 109537"/>
              <a:gd name="connsiteX3" fmla="*/ 600075 w 600075"/>
              <a:gd name="connsiteY3" fmla="*/ 9525 h 109537"/>
            </a:gdLst>
            <a:ahLst/>
            <a:cxnLst>
              <a:cxn ang="0">
                <a:pos x="connsiteX0" y="connsiteY0"/>
              </a:cxn>
              <a:cxn ang="0">
                <a:pos x="connsiteX1" y="connsiteY1"/>
              </a:cxn>
              <a:cxn ang="0">
                <a:pos x="connsiteX2" y="connsiteY2"/>
              </a:cxn>
              <a:cxn ang="0">
                <a:pos x="connsiteX3" y="connsiteY3"/>
              </a:cxn>
            </a:cxnLst>
            <a:rect l="l" t="t" r="r" b="b"/>
            <a:pathLst>
              <a:path w="600075" h="109537">
                <a:moveTo>
                  <a:pt x="0" y="0"/>
                </a:moveTo>
                <a:lnTo>
                  <a:pt x="0" y="109537"/>
                </a:lnTo>
                <a:lnTo>
                  <a:pt x="600075" y="109537"/>
                </a:lnTo>
                <a:lnTo>
                  <a:pt x="600075" y="95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1">
              <a:solidFill>
                <a:prstClr val="black"/>
              </a:solidFill>
              <a:latin typeface="Arial" pitchFamily="34" charset="0"/>
              <a:cs typeface="Arial" pitchFamily="34" charset="0"/>
            </a:endParaRPr>
          </a:p>
        </p:txBody>
      </p:sp>
      <p:sp>
        <p:nvSpPr>
          <p:cNvPr id="9219" name="Freeform 9218"/>
          <p:cNvSpPr/>
          <p:nvPr/>
        </p:nvSpPr>
        <p:spPr>
          <a:xfrm>
            <a:off x="4333875" y="5667375"/>
            <a:ext cx="0" cy="109538"/>
          </a:xfrm>
          <a:custGeom>
            <a:avLst/>
            <a:gdLst>
              <a:gd name="connsiteX0" fmla="*/ 0 w 0"/>
              <a:gd name="connsiteY0" fmla="*/ 0 h 109538"/>
              <a:gd name="connsiteX1" fmla="*/ 0 w 0"/>
              <a:gd name="connsiteY1" fmla="*/ 109538 h 109538"/>
            </a:gdLst>
            <a:ahLst/>
            <a:cxnLst>
              <a:cxn ang="0">
                <a:pos x="connsiteX0" y="connsiteY0"/>
              </a:cxn>
              <a:cxn ang="0">
                <a:pos x="connsiteX1" y="connsiteY1"/>
              </a:cxn>
            </a:cxnLst>
            <a:rect l="l" t="t" r="r" b="b"/>
            <a:pathLst>
              <a:path h="109538">
                <a:moveTo>
                  <a:pt x="0" y="0"/>
                </a:moveTo>
                <a:lnTo>
                  <a:pt x="0" y="109538"/>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1">
              <a:solidFill>
                <a:prstClr val="black"/>
              </a:solidFill>
              <a:latin typeface="Arial" pitchFamily="34" charset="0"/>
              <a:cs typeface="Arial" pitchFamily="34" charset="0"/>
            </a:endParaRPr>
          </a:p>
        </p:txBody>
      </p:sp>
      <p:sp>
        <p:nvSpPr>
          <p:cNvPr id="9220" name="Freeform 9219"/>
          <p:cNvSpPr/>
          <p:nvPr/>
        </p:nvSpPr>
        <p:spPr>
          <a:xfrm>
            <a:off x="5967413" y="4957763"/>
            <a:ext cx="2428875" cy="109537"/>
          </a:xfrm>
          <a:custGeom>
            <a:avLst/>
            <a:gdLst>
              <a:gd name="connsiteX0" fmla="*/ 0 w 2428875"/>
              <a:gd name="connsiteY0" fmla="*/ 9525 h 109537"/>
              <a:gd name="connsiteX1" fmla="*/ 0 w 2428875"/>
              <a:gd name="connsiteY1" fmla="*/ 109537 h 109537"/>
              <a:gd name="connsiteX2" fmla="*/ 2428875 w 2428875"/>
              <a:gd name="connsiteY2" fmla="*/ 109537 h 109537"/>
              <a:gd name="connsiteX3" fmla="*/ 2428875 w 2428875"/>
              <a:gd name="connsiteY3" fmla="*/ 0 h 109537"/>
            </a:gdLst>
            <a:ahLst/>
            <a:cxnLst>
              <a:cxn ang="0">
                <a:pos x="connsiteX0" y="connsiteY0"/>
              </a:cxn>
              <a:cxn ang="0">
                <a:pos x="connsiteX1" y="connsiteY1"/>
              </a:cxn>
              <a:cxn ang="0">
                <a:pos x="connsiteX2" y="connsiteY2"/>
              </a:cxn>
              <a:cxn ang="0">
                <a:pos x="connsiteX3" y="connsiteY3"/>
              </a:cxn>
            </a:cxnLst>
            <a:rect l="l" t="t" r="r" b="b"/>
            <a:pathLst>
              <a:path w="2428875" h="109537">
                <a:moveTo>
                  <a:pt x="0" y="9525"/>
                </a:moveTo>
                <a:lnTo>
                  <a:pt x="0" y="109537"/>
                </a:lnTo>
                <a:lnTo>
                  <a:pt x="2428875" y="109537"/>
                </a:lnTo>
                <a:lnTo>
                  <a:pt x="2428875"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1">
              <a:solidFill>
                <a:prstClr val="black"/>
              </a:solidFill>
              <a:latin typeface="Arial" pitchFamily="34" charset="0"/>
              <a:cs typeface="Arial" pitchFamily="34" charset="0"/>
            </a:endParaRPr>
          </a:p>
        </p:txBody>
      </p:sp>
      <p:sp>
        <p:nvSpPr>
          <p:cNvPr id="9221" name="Freeform 9220"/>
          <p:cNvSpPr/>
          <p:nvPr/>
        </p:nvSpPr>
        <p:spPr>
          <a:xfrm>
            <a:off x="7181850" y="5064919"/>
            <a:ext cx="0" cy="114300"/>
          </a:xfrm>
          <a:custGeom>
            <a:avLst/>
            <a:gdLst>
              <a:gd name="connsiteX0" fmla="*/ 0 w 0"/>
              <a:gd name="connsiteY0" fmla="*/ 0 h 114300"/>
              <a:gd name="connsiteX1" fmla="*/ 0 w 0"/>
              <a:gd name="connsiteY1" fmla="*/ 114300 h 114300"/>
            </a:gdLst>
            <a:ahLst/>
            <a:cxnLst>
              <a:cxn ang="0">
                <a:pos x="connsiteX0" y="connsiteY0"/>
              </a:cxn>
              <a:cxn ang="0">
                <a:pos x="connsiteX1" y="connsiteY1"/>
              </a:cxn>
            </a:cxnLst>
            <a:rect l="l" t="t" r="r" b="b"/>
            <a:pathLst>
              <a:path h="114300">
                <a:moveTo>
                  <a:pt x="0" y="0"/>
                </a:moveTo>
                <a:lnTo>
                  <a:pt x="0" y="11430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1">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5019894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 name="Picture 92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78536"/>
            <a:ext cx="8546592" cy="5900928"/>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10.1-1</a:t>
            </a:r>
            <a:endParaRPr lang="en-US" sz="1200" dirty="0">
              <a:latin typeface="Arial" charset="0"/>
            </a:endParaRPr>
          </a:p>
        </p:txBody>
      </p:sp>
      <p:sp>
        <p:nvSpPr>
          <p:cNvPr id="17" name="Freeform 16"/>
          <p:cNvSpPr/>
          <p:nvPr/>
        </p:nvSpPr>
        <p:spPr>
          <a:xfrm>
            <a:off x="3067050" y="726281"/>
            <a:ext cx="261938" cy="178594"/>
          </a:xfrm>
          <a:custGeom>
            <a:avLst/>
            <a:gdLst>
              <a:gd name="connsiteX0" fmla="*/ 0 w 261938"/>
              <a:gd name="connsiteY0" fmla="*/ 0 h 178594"/>
              <a:gd name="connsiteX1" fmla="*/ 261938 w 261938"/>
              <a:gd name="connsiteY1" fmla="*/ 178594 h 178594"/>
            </a:gdLst>
            <a:ahLst/>
            <a:cxnLst>
              <a:cxn ang="0">
                <a:pos x="connsiteX0" y="connsiteY0"/>
              </a:cxn>
              <a:cxn ang="0">
                <a:pos x="connsiteX1" y="connsiteY1"/>
              </a:cxn>
            </a:cxnLst>
            <a:rect l="l" t="t" r="r" b="b"/>
            <a:pathLst>
              <a:path w="261938" h="178594">
                <a:moveTo>
                  <a:pt x="0" y="0"/>
                </a:moveTo>
                <a:lnTo>
                  <a:pt x="261938" y="178594"/>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 name="Freeform 17"/>
          <p:cNvSpPr/>
          <p:nvPr/>
        </p:nvSpPr>
        <p:spPr>
          <a:xfrm>
            <a:off x="3045619" y="1050131"/>
            <a:ext cx="611981" cy="407194"/>
          </a:xfrm>
          <a:custGeom>
            <a:avLst/>
            <a:gdLst>
              <a:gd name="connsiteX0" fmla="*/ 0 w 611981"/>
              <a:gd name="connsiteY0" fmla="*/ 0 h 407194"/>
              <a:gd name="connsiteX1" fmla="*/ 611981 w 611981"/>
              <a:gd name="connsiteY1" fmla="*/ 407194 h 407194"/>
            </a:gdLst>
            <a:ahLst/>
            <a:cxnLst>
              <a:cxn ang="0">
                <a:pos x="connsiteX0" y="connsiteY0"/>
              </a:cxn>
              <a:cxn ang="0">
                <a:pos x="connsiteX1" y="connsiteY1"/>
              </a:cxn>
            </a:cxnLst>
            <a:rect l="l" t="t" r="r" b="b"/>
            <a:pathLst>
              <a:path w="611981" h="407194">
                <a:moveTo>
                  <a:pt x="0" y="0"/>
                </a:moveTo>
                <a:lnTo>
                  <a:pt x="611981" y="407194"/>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9" name="Freeform 18"/>
          <p:cNvSpPr/>
          <p:nvPr/>
        </p:nvSpPr>
        <p:spPr>
          <a:xfrm>
            <a:off x="4467225" y="996950"/>
            <a:ext cx="415925" cy="276225"/>
          </a:xfrm>
          <a:custGeom>
            <a:avLst/>
            <a:gdLst>
              <a:gd name="connsiteX0" fmla="*/ 415925 w 415925"/>
              <a:gd name="connsiteY0" fmla="*/ 0 h 276225"/>
              <a:gd name="connsiteX1" fmla="*/ 0 w 415925"/>
              <a:gd name="connsiteY1" fmla="*/ 276225 h 276225"/>
            </a:gdLst>
            <a:ahLst/>
            <a:cxnLst>
              <a:cxn ang="0">
                <a:pos x="connsiteX0" y="connsiteY0"/>
              </a:cxn>
              <a:cxn ang="0">
                <a:pos x="connsiteX1" y="connsiteY1"/>
              </a:cxn>
            </a:cxnLst>
            <a:rect l="l" t="t" r="r" b="b"/>
            <a:pathLst>
              <a:path w="415925" h="276225">
                <a:moveTo>
                  <a:pt x="415925" y="0"/>
                </a:moveTo>
                <a:lnTo>
                  <a:pt x="0" y="27622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0" name="Freeform 19"/>
          <p:cNvSpPr/>
          <p:nvPr/>
        </p:nvSpPr>
        <p:spPr>
          <a:xfrm>
            <a:off x="2968624" y="2435224"/>
            <a:ext cx="362745" cy="253207"/>
          </a:xfrm>
          <a:custGeom>
            <a:avLst/>
            <a:gdLst>
              <a:gd name="connsiteX0" fmla="*/ 0 w 368300"/>
              <a:gd name="connsiteY0" fmla="*/ 0 h 260350"/>
              <a:gd name="connsiteX1" fmla="*/ 368300 w 368300"/>
              <a:gd name="connsiteY1" fmla="*/ 260350 h 260350"/>
            </a:gdLst>
            <a:ahLst/>
            <a:cxnLst>
              <a:cxn ang="0">
                <a:pos x="connsiteX0" y="connsiteY0"/>
              </a:cxn>
              <a:cxn ang="0">
                <a:pos x="connsiteX1" y="connsiteY1"/>
              </a:cxn>
            </a:cxnLst>
            <a:rect l="l" t="t" r="r" b="b"/>
            <a:pathLst>
              <a:path w="368300" h="260350">
                <a:moveTo>
                  <a:pt x="0" y="0"/>
                </a:moveTo>
                <a:lnTo>
                  <a:pt x="368300" y="2603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1" name="Freeform 20"/>
          <p:cNvSpPr/>
          <p:nvPr/>
        </p:nvSpPr>
        <p:spPr>
          <a:xfrm>
            <a:off x="1736725" y="2435225"/>
            <a:ext cx="371475" cy="254000"/>
          </a:xfrm>
          <a:custGeom>
            <a:avLst/>
            <a:gdLst>
              <a:gd name="connsiteX0" fmla="*/ 371475 w 371475"/>
              <a:gd name="connsiteY0" fmla="*/ 0 h 254000"/>
              <a:gd name="connsiteX1" fmla="*/ 0 w 371475"/>
              <a:gd name="connsiteY1" fmla="*/ 254000 h 254000"/>
            </a:gdLst>
            <a:ahLst/>
            <a:cxnLst>
              <a:cxn ang="0">
                <a:pos x="connsiteX0" y="connsiteY0"/>
              </a:cxn>
              <a:cxn ang="0">
                <a:pos x="connsiteX1" y="connsiteY1"/>
              </a:cxn>
            </a:cxnLst>
            <a:rect l="l" t="t" r="r" b="b"/>
            <a:pathLst>
              <a:path w="371475" h="254000">
                <a:moveTo>
                  <a:pt x="371475" y="0"/>
                </a:moveTo>
                <a:lnTo>
                  <a:pt x="0" y="25400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2" name="Freeform 21"/>
          <p:cNvSpPr/>
          <p:nvPr/>
        </p:nvSpPr>
        <p:spPr>
          <a:xfrm>
            <a:off x="3209925" y="5593556"/>
            <a:ext cx="702469" cy="133350"/>
          </a:xfrm>
          <a:custGeom>
            <a:avLst/>
            <a:gdLst>
              <a:gd name="connsiteX0" fmla="*/ 0 w 702469"/>
              <a:gd name="connsiteY0" fmla="*/ 0 h 133350"/>
              <a:gd name="connsiteX1" fmla="*/ 0 w 702469"/>
              <a:gd name="connsiteY1" fmla="*/ 133350 h 133350"/>
              <a:gd name="connsiteX2" fmla="*/ 702469 w 702469"/>
              <a:gd name="connsiteY2" fmla="*/ 133350 h 133350"/>
              <a:gd name="connsiteX3" fmla="*/ 702469 w 702469"/>
              <a:gd name="connsiteY3" fmla="*/ 2382 h 133350"/>
            </a:gdLst>
            <a:ahLst/>
            <a:cxnLst>
              <a:cxn ang="0">
                <a:pos x="connsiteX0" y="connsiteY0"/>
              </a:cxn>
              <a:cxn ang="0">
                <a:pos x="connsiteX1" y="connsiteY1"/>
              </a:cxn>
              <a:cxn ang="0">
                <a:pos x="connsiteX2" y="connsiteY2"/>
              </a:cxn>
              <a:cxn ang="0">
                <a:pos x="connsiteX3" y="connsiteY3"/>
              </a:cxn>
            </a:cxnLst>
            <a:rect l="l" t="t" r="r" b="b"/>
            <a:pathLst>
              <a:path w="702469" h="133350">
                <a:moveTo>
                  <a:pt x="0" y="0"/>
                </a:moveTo>
                <a:lnTo>
                  <a:pt x="0" y="133350"/>
                </a:lnTo>
                <a:lnTo>
                  <a:pt x="702469" y="133350"/>
                </a:lnTo>
                <a:lnTo>
                  <a:pt x="702469" y="2382"/>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3" name="Freeform 22"/>
          <p:cNvSpPr/>
          <p:nvPr/>
        </p:nvSpPr>
        <p:spPr>
          <a:xfrm>
            <a:off x="3557588" y="5719763"/>
            <a:ext cx="0" cy="135731"/>
          </a:xfrm>
          <a:custGeom>
            <a:avLst/>
            <a:gdLst>
              <a:gd name="connsiteX0" fmla="*/ 0 w 0"/>
              <a:gd name="connsiteY0" fmla="*/ 0 h 135731"/>
              <a:gd name="connsiteX1" fmla="*/ 0 w 0"/>
              <a:gd name="connsiteY1" fmla="*/ 135731 h 135731"/>
            </a:gdLst>
            <a:ahLst/>
            <a:cxnLst>
              <a:cxn ang="0">
                <a:pos x="connsiteX0" y="connsiteY0"/>
              </a:cxn>
              <a:cxn ang="0">
                <a:pos x="connsiteX1" y="connsiteY1"/>
              </a:cxn>
            </a:cxnLst>
            <a:rect l="l" t="t" r="r" b="b"/>
            <a:pathLst>
              <a:path h="135731">
                <a:moveTo>
                  <a:pt x="0" y="0"/>
                </a:moveTo>
                <a:lnTo>
                  <a:pt x="0" y="135731"/>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4" name="Freeform 23"/>
          <p:cNvSpPr/>
          <p:nvPr/>
        </p:nvSpPr>
        <p:spPr>
          <a:xfrm>
            <a:off x="5467350" y="4933950"/>
            <a:ext cx="2819400" cy="133350"/>
          </a:xfrm>
          <a:custGeom>
            <a:avLst/>
            <a:gdLst>
              <a:gd name="connsiteX0" fmla="*/ 0 w 2819400"/>
              <a:gd name="connsiteY0" fmla="*/ 0 h 133350"/>
              <a:gd name="connsiteX1" fmla="*/ 0 w 2819400"/>
              <a:gd name="connsiteY1" fmla="*/ 133350 h 133350"/>
              <a:gd name="connsiteX2" fmla="*/ 2819400 w 2819400"/>
              <a:gd name="connsiteY2" fmla="*/ 133350 h 133350"/>
              <a:gd name="connsiteX3" fmla="*/ 2819400 w 2819400"/>
              <a:gd name="connsiteY3" fmla="*/ 6350 h 133350"/>
            </a:gdLst>
            <a:ahLst/>
            <a:cxnLst>
              <a:cxn ang="0">
                <a:pos x="connsiteX0" y="connsiteY0"/>
              </a:cxn>
              <a:cxn ang="0">
                <a:pos x="connsiteX1" y="connsiteY1"/>
              </a:cxn>
              <a:cxn ang="0">
                <a:pos x="connsiteX2" y="connsiteY2"/>
              </a:cxn>
              <a:cxn ang="0">
                <a:pos x="connsiteX3" y="connsiteY3"/>
              </a:cxn>
            </a:cxnLst>
            <a:rect l="l" t="t" r="r" b="b"/>
            <a:pathLst>
              <a:path w="2819400" h="133350">
                <a:moveTo>
                  <a:pt x="0" y="0"/>
                </a:moveTo>
                <a:lnTo>
                  <a:pt x="0" y="133350"/>
                </a:lnTo>
                <a:lnTo>
                  <a:pt x="2819400" y="133350"/>
                </a:lnTo>
                <a:lnTo>
                  <a:pt x="2819400" y="635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5" name="Freeform 24"/>
          <p:cNvSpPr/>
          <p:nvPr/>
        </p:nvSpPr>
        <p:spPr>
          <a:xfrm>
            <a:off x="6873875" y="5067300"/>
            <a:ext cx="0" cy="127000"/>
          </a:xfrm>
          <a:custGeom>
            <a:avLst/>
            <a:gdLst>
              <a:gd name="connsiteX0" fmla="*/ 0 w 0"/>
              <a:gd name="connsiteY0" fmla="*/ 0 h 127000"/>
              <a:gd name="connsiteX1" fmla="*/ 0 w 0"/>
              <a:gd name="connsiteY1" fmla="*/ 127000 h 127000"/>
            </a:gdLst>
            <a:ahLst/>
            <a:cxnLst>
              <a:cxn ang="0">
                <a:pos x="connsiteX0" y="connsiteY0"/>
              </a:cxn>
              <a:cxn ang="0">
                <a:pos x="connsiteX1" y="connsiteY1"/>
              </a:cxn>
            </a:cxnLst>
            <a:rect l="l" t="t" r="r" b="b"/>
            <a:pathLst>
              <a:path h="127000">
                <a:moveTo>
                  <a:pt x="0" y="0"/>
                </a:moveTo>
                <a:lnTo>
                  <a:pt x="0" y="12700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4" name="TextBox 33"/>
          <p:cNvSpPr txBox="1"/>
          <p:nvPr/>
        </p:nvSpPr>
        <p:spPr>
          <a:xfrm>
            <a:off x="1128974" y="424259"/>
            <a:ext cx="2082622" cy="369332"/>
          </a:xfrm>
          <a:prstGeom prst="rect">
            <a:avLst/>
          </a:prstGeom>
          <a:noFill/>
        </p:spPr>
        <p:txBody>
          <a:bodyPr wrap="none" rtlCol="0">
            <a:spAutoFit/>
          </a:bodyPr>
          <a:lstStyle/>
          <a:p>
            <a:pPr algn="ctr" fontAlgn="auto">
              <a:spcBef>
                <a:spcPts val="0"/>
              </a:spcBef>
              <a:spcAft>
                <a:spcPts val="0"/>
              </a:spcAft>
            </a:pPr>
            <a:r>
              <a:rPr lang="en-US" sz="1800" b="1" dirty="0" smtClean="0">
                <a:solidFill>
                  <a:prstClr val="black"/>
                </a:solidFill>
                <a:latin typeface="Arial" pitchFamily="34" charset="0"/>
                <a:ea typeface="+mn-ea"/>
                <a:cs typeface="Arial" pitchFamily="34" charset="0"/>
              </a:rPr>
              <a:t>Phosphate group</a:t>
            </a:r>
            <a:endParaRPr lang="en-US" sz="1800" b="1" dirty="0">
              <a:solidFill>
                <a:prstClr val="black"/>
              </a:solidFill>
              <a:latin typeface="Arial" pitchFamily="34" charset="0"/>
              <a:ea typeface="+mn-ea"/>
              <a:cs typeface="Arial" pitchFamily="34" charset="0"/>
            </a:endParaRPr>
          </a:p>
        </p:txBody>
      </p:sp>
      <p:sp>
        <p:nvSpPr>
          <p:cNvPr id="36" name="TextBox 35"/>
          <p:cNvSpPr txBox="1"/>
          <p:nvPr/>
        </p:nvSpPr>
        <p:spPr>
          <a:xfrm>
            <a:off x="2279157" y="807289"/>
            <a:ext cx="838692" cy="369332"/>
          </a:xfrm>
          <a:prstGeom prst="rect">
            <a:avLst/>
          </a:prstGeom>
          <a:noFill/>
        </p:spPr>
        <p:txBody>
          <a:bodyPr wrap="none" rtlCol="0">
            <a:spAutoFit/>
          </a:bodyPr>
          <a:lstStyle/>
          <a:p>
            <a:pPr algn="ctr" fontAlgn="auto">
              <a:spcBef>
                <a:spcPts val="0"/>
              </a:spcBef>
              <a:spcAft>
                <a:spcPts val="0"/>
              </a:spcAft>
            </a:pPr>
            <a:r>
              <a:rPr lang="es-ES_tradnl" sz="1800" b="1" dirty="0" err="1">
                <a:solidFill>
                  <a:prstClr val="black"/>
                </a:solidFill>
                <a:latin typeface="Arial" pitchFamily="34" charset="0"/>
                <a:ea typeface="+mn-ea"/>
                <a:cs typeface="Arial" pitchFamily="34" charset="0"/>
              </a:rPr>
              <a:t>Sugar</a:t>
            </a:r>
            <a:endParaRPr lang="en-US" sz="1800" b="1" dirty="0">
              <a:solidFill>
                <a:prstClr val="black"/>
              </a:solidFill>
              <a:latin typeface="Arial" pitchFamily="34" charset="0"/>
              <a:ea typeface="+mn-ea"/>
              <a:cs typeface="Arial" pitchFamily="34" charset="0"/>
            </a:endParaRPr>
          </a:p>
        </p:txBody>
      </p:sp>
      <p:sp>
        <p:nvSpPr>
          <p:cNvPr id="37" name="TextBox 36"/>
          <p:cNvSpPr txBox="1"/>
          <p:nvPr/>
        </p:nvSpPr>
        <p:spPr>
          <a:xfrm>
            <a:off x="4133850" y="681272"/>
            <a:ext cx="1912682" cy="279522"/>
          </a:xfrm>
          <a:prstGeom prst="rect">
            <a:avLst/>
          </a:prstGeom>
          <a:noFill/>
        </p:spPr>
        <p:txBody>
          <a:bodyPr wrap="none" rtlCol="0">
            <a:spAutoFit/>
          </a:bodyPr>
          <a:lstStyle/>
          <a:p>
            <a:pPr algn="ctr" fontAlgn="auto">
              <a:spcBef>
                <a:spcPts val="0"/>
              </a:spcBef>
              <a:spcAft>
                <a:spcPts val="0"/>
              </a:spcAft>
            </a:pPr>
            <a:r>
              <a:rPr lang="en-US" sz="1800" b="1" dirty="0">
                <a:solidFill>
                  <a:prstClr val="black"/>
                </a:solidFill>
                <a:latin typeface="Arial" pitchFamily="34" charset="0"/>
                <a:ea typeface="+mn-ea"/>
                <a:cs typeface="Arial" pitchFamily="34" charset="0"/>
              </a:rPr>
              <a:t>Nitrogenous base</a:t>
            </a:r>
          </a:p>
        </p:txBody>
      </p:sp>
      <p:sp>
        <p:nvSpPr>
          <p:cNvPr id="38" name="TextBox 37"/>
          <p:cNvSpPr txBox="1"/>
          <p:nvPr/>
        </p:nvSpPr>
        <p:spPr>
          <a:xfrm>
            <a:off x="1873161" y="1884250"/>
            <a:ext cx="1338828" cy="605294"/>
          </a:xfrm>
          <a:prstGeom prst="rect">
            <a:avLst/>
          </a:prstGeom>
          <a:noFill/>
        </p:spPr>
        <p:txBody>
          <a:bodyPr wrap="none" rtlCol="0">
            <a:spAutoFit/>
          </a:bodyPr>
          <a:lstStyle/>
          <a:p>
            <a:pPr algn="ctr" fontAlgn="auto">
              <a:lnSpc>
                <a:spcPts val="2000"/>
              </a:lnSpc>
              <a:spcBef>
                <a:spcPts val="0"/>
              </a:spcBef>
              <a:spcAft>
                <a:spcPts val="0"/>
              </a:spcAft>
            </a:pPr>
            <a:r>
              <a:rPr lang="da-DK" sz="1800" b="1" dirty="0">
                <a:solidFill>
                  <a:prstClr val="black"/>
                </a:solidFill>
                <a:latin typeface="Arial" pitchFamily="34" charset="0"/>
                <a:ea typeface="+mn-ea"/>
                <a:cs typeface="Arial" pitchFamily="34" charset="0"/>
              </a:rPr>
              <a:t>DNA</a:t>
            </a:r>
          </a:p>
          <a:p>
            <a:pPr algn="ctr" fontAlgn="auto">
              <a:lnSpc>
                <a:spcPts val="2000"/>
              </a:lnSpc>
              <a:spcBef>
                <a:spcPts val="0"/>
              </a:spcBef>
              <a:spcAft>
                <a:spcPts val="0"/>
              </a:spcAft>
            </a:pPr>
            <a:r>
              <a:rPr lang="da-DK" sz="1800" b="1" dirty="0" err="1">
                <a:solidFill>
                  <a:prstClr val="black"/>
                </a:solidFill>
                <a:latin typeface="Arial" pitchFamily="34" charset="0"/>
                <a:ea typeface="+mn-ea"/>
                <a:cs typeface="Arial" pitchFamily="34" charset="0"/>
              </a:rPr>
              <a:t>nucleotide</a:t>
            </a:r>
            <a:endParaRPr lang="en-US" sz="1800" b="1" dirty="0">
              <a:solidFill>
                <a:prstClr val="black"/>
              </a:solidFill>
              <a:latin typeface="Arial" pitchFamily="34" charset="0"/>
              <a:ea typeface="+mn-ea"/>
              <a:cs typeface="Arial" pitchFamily="34" charset="0"/>
            </a:endParaRPr>
          </a:p>
        </p:txBody>
      </p:sp>
      <p:sp>
        <p:nvSpPr>
          <p:cNvPr id="39" name="TextBox 38"/>
          <p:cNvSpPr txBox="1"/>
          <p:nvPr/>
        </p:nvSpPr>
        <p:spPr>
          <a:xfrm>
            <a:off x="228718" y="5870217"/>
            <a:ext cx="1826142" cy="298800"/>
          </a:xfrm>
          <a:prstGeom prst="rect">
            <a:avLst/>
          </a:prstGeom>
          <a:noFill/>
        </p:spPr>
        <p:txBody>
          <a:bodyPr wrap="none" rtlCol="0">
            <a:spAutoFit/>
          </a:bodyPr>
          <a:lstStyle/>
          <a:p>
            <a:pPr algn="ctr" fontAlgn="auto">
              <a:lnSpc>
                <a:spcPts val="1636"/>
              </a:lnSpc>
              <a:spcBef>
                <a:spcPts val="0"/>
              </a:spcBef>
              <a:spcAft>
                <a:spcPts val="0"/>
              </a:spcAft>
            </a:pPr>
            <a:r>
              <a:rPr lang="da-DK" sz="1800" b="1" dirty="0" err="1">
                <a:solidFill>
                  <a:prstClr val="black"/>
                </a:solidFill>
                <a:latin typeface="Arial" pitchFamily="34" charset="0"/>
                <a:ea typeface="+mn-ea"/>
                <a:cs typeface="Arial" pitchFamily="34" charset="0"/>
              </a:rPr>
              <a:t>Polynucleotide</a:t>
            </a:r>
            <a:endParaRPr lang="en-US" sz="1800" b="1" dirty="0">
              <a:solidFill>
                <a:prstClr val="black"/>
              </a:solidFill>
              <a:latin typeface="Arial" pitchFamily="34" charset="0"/>
              <a:ea typeface="+mn-ea"/>
              <a:cs typeface="Arial" pitchFamily="34" charset="0"/>
            </a:endParaRPr>
          </a:p>
        </p:txBody>
      </p:sp>
      <p:sp>
        <p:nvSpPr>
          <p:cNvPr id="40" name="TextBox 39"/>
          <p:cNvSpPr txBox="1"/>
          <p:nvPr/>
        </p:nvSpPr>
        <p:spPr>
          <a:xfrm>
            <a:off x="2536209" y="5823863"/>
            <a:ext cx="2082621" cy="605294"/>
          </a:xfrm>
          <a:prstGeom prst="rect">
            <a:avLst/>
          </a:prstGeom>
          <a:noFill/>
        </p:spPr>
        <p:txBody>
          <a:bodyPr wrap="none" rtlCol="0">
            <a:spAutoFit/>
          </a:bodyPr>
          <a:lstStyle/>
          <a:p>
            <a:pPr algn="ctr" fontAlgn="auto">
              <a:lnSpc>
                <a:spcPts val="2000"/>
              </a:lnSpc>
              <a:spcBef>
                <a:spcPts val="0"/>
              </a:spcBef>
              <a:spcAft>
                <a:spcPts val="0"/>
              </a:spcAft>
            </a:pPr>
            <a:r>
              <a:rPr lang="en-US" sz="1800" b="1" dirty="0">
                <a:solidFill>
                  <a:prstClr val="black"/>
                </a:solidFill>
                <a:latin typeface="Arial" pitchFamily="34" charset="0"/>
                <a:ea typeface="+mn-ea"/>
                <a:cs typeface="Arial" pitchFamily="34" charset="0"/>
              </a:rPr>
              <a:t>Sugar-phosphate</a:t>
            </a:r>
          </a:p>
          <a:p>
            <a:pPr algn="ctr" fontAlgn="auto">
              <a:lnSpc>
                <a:spcPts val="2000"/>
              </a:lnSpc>
              <a:spcBef>
                <a:spcPts val="0"/>
              </a:spcBef>
              <a:spcAft>
                <a:spcPts val="0"/>
              </a:spcAft>
            </a:pPr>
            <a:r>
              <a:rPr lang="en-US" sz="1800" b="1" dirty="0">
                <a:solidFill>
                  <a:prstClr val="black"/>
                </a:solidFill>
                <a:latin typeface="Arial" pitchFamily="34" charset="0"/>
                <a:ea typeface="+mn-ea"/>
                <a:cs typeface="Arial" pitchFamily="34" charset="0"/>
              </a:rPr>
              <a:t>backbone</a:t>
            </a:r>
          </a:p>
        </p:txBody>
      </p:sp>
      <p:sp>
        <p:nvSpPr>
          <p:cNvPr id="45" name="TextBox 44"/>
          <p:cNvSpPr txBox="1"/>
          <p:nvPr/>
        </p:nvSpPr>
        <p:spPr>
          <a:xfrm>
            <a:off x="7200896" y="4378992"/>
            <a:ext cx="1697901" cy="605294"/>
          </a:xfrm>
          <a:prstGeom prst="rect">
            <a:avLst/>
          </a:prstGeom>
          <a:noFill/>
        </p:spPr>
        <p:txBody>
          <a:bodyPr wrap="none" rtlCol="0">
            <a:spAutoFit/>
          </a:bodyPr>
          <a:lstStyle/>
          <a:p>
            <a:pPr fontAlgn="auto">
              <a:lnSpc>
                <a:spcPts val="2000"/>
              </a:lnSpc>
              <a:spcBef>
                <a:spcPts val="0"/>
              </a:spcBef>
              <a:spcAft>
                <a:spcPts val="0"/>
              </a:spcAft>
            </a:pPr>
            <a:r>
              <a:rPr lang="is-IS" sz="1800" b="1" dirty="0">
                <a:solidFill>
                  <a:prstClr val="black"/>
                </a:solidFill>
                <a:latin typeface="Arial" pitchFamily="34" charset="0"/>
                <a:ea typeface="+mn-ea"/>
                <a:cs typeface="Arial" pitchFamily="34" charset="0"/>
              </a:rPr>
              <a:t>Sugar</a:t>
            </a:r>
          </a:p>
          <a:p>
            <a:pPr fontAlgn="auto">
              <a:lnSpc>
                <a:spcPts val="2000"/>
              </a:lnSpc>
              <a:spcBef>
                <a:spcPts val="0"/>
              </a:spcBef>
              <a:spcAft>
                <a:spcPts val="0"/>
              </a:spcAft>
            </a:pPr>
            <a:r>
              <a:rPr lang="is-IS" sz="1800" b="1" dirty="0">
                <a:solidFill>
                  <a:prstClr val="black"/>
                </a:solidFill>
                <a:latin typeface="Arial" pitchFamily="34" charset="0"/>
                <a:ea typeface="+mn-ea"/>
                <a:cs typeface="Arial" pitchFamily="34" charset="0"/>
              </a:rPr>
              <a:t>(deoxyribose)</a:t>
            </a:r>
            <a:endParaRPr lang="en-US" sz="1800" b="1" dirty="0">
              <a:solidFill>
                <a:prstClr val="black"/>
              </a:solidFill>
              <a:latin typeface="Arial" pitchFamily="34" charset="0"/>
              <a:ea typeface="+mn-ea"/>
              <a:cs typeface="Arial" pitchFamily="34" charset="0"/>
            </a:endParaRPr>
          </a:p>
        </p:txBody>
      </p:sp>
      <p:sp>
        <p:nvSpPr>
          <p:cNvPr id="46" name="TextBox 45"/>
          <p:cNvSpPr txBox="1"/>
          <p:nvPr/>
        </p:nvSpPr>
        <p:spPr>
          <a:xfrm>
            <a:off x="5157793" y="3495217"/>
            <a:ext cx="1364476" cy="605294"/>
          </a:xfrm>
          <a:prstGeom prst="rect">
            <a:avLst/>
          </a:prstGeom>
          <a:noFill/>
        </p:spPr>
        <p:txBody>
          <a:bodyPr wrap="none" rtlCol="0">
            <a:spAutoFit/>
          </a:bodyPr>
          <a:lstStyle/>
          <a:p>
            <a:pPr algn="ctr" fontAlgn="auto">
              <a:lnSpc>
                <a:spcPts val="2000"/>
              </a:lnSpc>
              <a:spcBef>
                <a:spcPts val="0"/>
              </a:spcBef>
              <a:spcAft>
                <a:spcPts val="0"/>
              </a:spcAft>
            </a:pPr>
            <a:r>
              <a:rPr lang="en-US" sz="1800" b="1" dirty="0">
                <a:solidFill>
                  <a:prstClr val="black"/>
                </a:solidFill>
                <a:latin typeface="Arial" pitchFamily="34" charset="0"/>
                <a:ea typeface="+mn-ea"/>
                <a:cs typeface="Arial" pitchFamily="34" charset="0"/>
              </a:rPr>
              <a:t>Phosphate</a:t>
            </a:r>
          </a:p>
          <a:p>
            <a:pPr algn="ctr" fontAlgn="auto">
              <a:lnSpc>
                <a:spcPts val="2000"/>
              </a:lnSpc>
              <a:spcBef>
                <a:spcPts val="0"/>
              </a:spcBef>
              <a:spcAft>
                <a:spcPts val="0"/>
              </a:spcAft>
            </a:pPr>
            <a:r>
              <a:rPr lang="en-US" sz="1800" b="1" dirty="0">
                <a:solidFill>
                  <a:prstClr val="black"/>
                </a:solidFill>
                <a:latin typeface="Arial" pitchFamily="34" charset="0"/>
                <a:ea typeface="+mn-ea"/>
                <a:cs typeface="Arial" pitchFamily="34" charset="0"/>
              </a:rPr>
              <a:t>group</a:t>
            </a:r>
          </a:p>
        </p:txBody>
      </p:sp>
      <p:sp>
        <p:nvSpPr>
          <p:cNvPr id="47" name="TextBox 46"/>
          <p:cNvSpPr txBox="1"/>
          <p:nvPr/>
        </p:nvSpPr>
        <p:spPr>
          <a:xfrm>
            <a:off x="7765089" y="3143248"/>
            <a:ext cx="1133644" cy="646331"/>
          </a:xfrm>
          <a:prstGeom prst="rect">
            <a:avLst/>
          </a:prstGeom>
          <a:noFill/>
        </p:spPr>
        <p:txBody>
          <a:bodyPr wrap="none" rtlCol="0">
            <a:spAutoFit/>
          </a:bodyPr>
          <a:lstStyle/>
          <a:p>
            <a:pPr algn="ctr" fontAlgn="auto">
              <a:spcBef>
                <a:spcPts val="0"/>
              </a:spcBef>
              <a:spcAft>
                <a:spcPts val="0"/>
              </a:spcAft>
            </a:pPr>
            <a:r>
              <a:rPr lang="pl-PL" sz="1800" b="1" dirty="0" smtClean="0">
                <a:solidFill>
                  <a:prstClr val="black"/>
                </a:solidFill>
                <a:latin typeface="Arial" pitchFamily="34" charset="0"/>
                <a:ea typeface="+mn-ea"/>
                <a:cs typeface="Arial" pitchFamily="34" charset="0"/>
              </a:rPr>
              <a:t>Thymine</a:t>
            </a:r>
          </a:p>
          <a:p>
            <a:pPr algn="ctr" fontAlgn="auto">
              <a:spcBef>
                <a:spcPts val="0"/>
              </a:spcBef>
              <a:spcAft>
                <a:spcPts val="0"/>
              </a:spcAft>
            </a:pPr>
            <a:r>
              <a:rPr lang="pl-PL" sz="1800" b="1" dirty="0" smtClean="0">
                <a:solidFill>
                  <a:prstClr val="black"/>
                </a:solidFill>
                <a:latin typeface="Arial" pitchFamily="34" charset="0"/>
                <a:ea typeface="+mn-ea"/>
                <a:cs typeface="Arial" pitchFamily="34" charset="0"/>
              </a:rPr>
              <a:t>(T)</a:t>
            </a:r>
            <a:endParaRPr lang="en-US" sz="1800" b="1" dirty="0">
              <a:solidFill>
                <a:prstClr val="black"/>
              </a:solidFill>
              <a:latin typeface="Arial" pitchFamily="34" charset="0"/>
              <a:ea typeface="+mn-ea"/>
              <a:cs typeface="Arial" pitchFamily="34" charset="0"/>
            </a:endParaRPr>
          </a:p>
        </p:txBody>
      </p:sp>
      <p:sp>
        <p:nvSpPr>
          <p:cNvPr id="48" name="TextBox 47"/>
          <p:cNvSpPr txBox="1"/>
          <p:nvPr/>
        </p:nvSpPr>
        <p:spPr>
          <a:xfrm>
            <a:off x="5950438" y="5216172"/>
            <a:ext cx="1894494" cy="298800"/>
          </a:xfrm>
          <a:prstGeom prst="rect">
            <a:avLst/>
          </a:prstGeom>
          <a:noFill/>
        </p:spPr>
        <p:txBody>
          <a:bodyPr wrap="none" rtlCol="0">
            <a:spAutoFit/>
          </a:bodyPr>
          <a:lstStyle/>
          <a:p>
            <a:pPr algn="ctr" fontAlgn="auto">
              <a:lnSpc>
                <a:spcPts val="1636"/>
              </a:lnSpc>
              <a:spcBef>
                <a:spcPts val="0"/>
              </a:spcBef>
              <a:spcAft>
                <a:spcPts val="0"/>
              </a:spcAft>
            </a:pPr>
            <a:r>
              <a:rPr lang="da-DK" sz="1800" b="1" dirty="0" smtClean="0">
                <a:solidFill>
                  <a:prstClr val="black"/>
                </a:solidFill>
                <a:latin typeface="Arial" pitchFamily="34" charset="0"/>
                <a:ea typeface="+mn-ea"/>
                <a:cs typeface="Arial" pitchFamily="34" charset="0"/>
              </a:rPr>
              <a:t>DNA nucleotide</a:t>
            </a:r>
            <a:endParaRPr lang="en-US" sz="1800" b="1" dirty="0">
              <a:solidFill>
                <a:prstClr val="black"/>
              </a:solidFill>
              <a:latin typeface="Arial" pitchFamily="34" charset="0"/>
              <a:ea typeface="+mn-ea"/>
              <a:cs typeface="Arial" pitchFamily="34" charset="0"/>
            </a:endParaRPr>
          </a:p>
        </p:txBody>
      </p:sp>
      <p:sp>
        <p:nvSpPr>
          <p:cNvPr id="49" name="TextBox 48"/>
          <p:cNvSpPr txBox="1"/>
          <p:nvPr/>
        </p:nvSpPr>
        <p:spPr>
          <a:xfrm>
            <a:off x="3955257" y="1106719"/>
            <a:ext cx="351378"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a:solidFill>
                  <a:prstClr val="black"/>
                </a:solidFill>
                <a:latin typeface="Arial" pitchFamily="34" charset="0"/>
                <a:ea typeface="+mn-ea"/>
                <a:cs typeface="Arial" pitchFamily="34" charset="0"/>
              </a:rPr>
              <a:t>A</a:t>
            </a:r>
          </a:p>
        </p:txBody>
      </p:sp>
      <p:sp>
        <p:nvSpPr>
          <p:cNvPr id="50" name="TextBox 49"/>
          <p:cNvSpPr txBox="1"/>
          <p:nvPr/>
        </p:nvSpPr>
        <p:spPr>
          <a:xfrm>
            <a:off x="2083591" y="1227707"/>
            <a:ext cx="351378"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a:solidFill>
                  <a:prstClr val="black"/>
                </a:solidFill>
                <a:latin typeface="Arial" pitchFamily="34" charset="0"/>
                <a:ea typeface="+mn-ea"/>
                <a:cs typeface="Arial" pitchFamily="34" charset="0"/>
              </a:rPr>
              <a:t>A</a:t>
            </a:r>
          </a:p>
        </p:txBody>
      </p:sp>
      <p:sp>
        <p:nvSpPr>
          <p:cNvPr id="51" name="TextBox 50"/>
          <p:cNvSpPr txBox="1"/>
          <p:nvPr/>
        </p:nvSpPr>
        <p:spPr>
          <a:xfrm>
            <a:off x="3962400" y="2057400"/>
            <a:ext cx="351378"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smtClean="0">
                <a:solidFill>
                  <a:prstClr val="black"/>
                </a:solidFill>
                <a:latin typeface="Arial" pitchFamily="34" charset="0"/>
                <a:ea typeface="+mn-ea"/>
                <a:cs typeface="Arial" pitchFamily="34" charset="0"/>
              </a:rPr>
              <a:t>C</a:t>
            </a:r>
            <a:endParaRPr lang="en-US" sz="1800" b="1" dirty="0">
              <a:solidFill>
                <a:prstClr val="black"/>
              </a:solidFill>
              <a:latin typeface="Arial" pitchFamily="34" charset="0"/>
              <a:ea typeface="+mn-ea"/>
              <a:cs typeface="Arial" pitchFamily="34" charset="0"/>
            </a:endParaRPr>
          </a:p>
        </p:txBody>
      </p:sp>
      <p:sp>
        <p:nvSpPr>
          <p:cNvPr id="52" name="TextBox 51"/>
          <p:cNvSpPr txBox="1"/>
          <p:nvPr/>
        </p:nvSpPr>
        <p:spPr>
          <a:xfrm>
            <a:off x="1427714" y="3157542"/>
            <a:ext cx="325730"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smtClean="0">
                <a:solidFill>
                  <a:prstClr val="black"/>
                </a:solidFill>
                <a:latin typeface="Arial" pitchFamily="34" charset="0"/>
                <a:ea typeface="+mn-ea"/>
                <a:cs typeface="Arial" pitchFamily="34" charset="0"/>
              </a:rPr>
              <a:t>T</a:t>
            </a:r>
            <a:endParaRPr lang="en-US" sz="1800" b="1" dirty="0">
              <a:solidFill>
                <a:prstClr val="black"/>
              </a:solidFill>
              <a:latin typeface="Arial" pitchFamily="34" charset="0"/>
              <a:ea typeface="+mn-ea"/>
              <a:cs typeface="Arial" pitchFamily="34" charset="0"/>
            </a:endParaRPr>
          </a:p>
        </p:txBody>
      </p:sp>
      <p:sp>
        <p:nvSpPr>
          <p:cNvPr id="53" name="TextBox 52"/>
          <p:cNvSpPr txBox="1"/>
          <p:nvPr/>
        </p:nvSpPr>
        <p:spPr>
          <a:xfrm>
            <a:off x="1420270" y="2195654"/>
            <a:ext cx="351378"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smtClean="0">
                <a:solidFill>
                  <a:prstClr val="black"/>
                </a:solidFill>
                <a:latin typeface="Arial" pitchFamily="34" charset="0"/>
                <a:ea typeface="+mn-ea"/>
                <a:cs typeface="Arial" pitchFamily="34" charset="0"/>
              </a:rPr>
              <a:t>C</a:t>
            </a:r>
            <a:endParaRPr lang="en-US" sz="1800" b="1" dirty="0">
              <a:solidFill>
                <a:prstClr val="black"/>
              </a:solidFill>
              <a:latin typeface="Arial" pitchFamily="34" charset="0"/>
              <a:ea typeface="+mn-ea"/>
              <a:cs typeface="Arial" pitchFamily="34" charset="0"/>
            </a:endParaRPr>
          </a:p>
        </p:txBody>
      </p:sp>
      <p:sp>
        <p:nvSpPr>
          <p:cNvPr id="54" name="TextBox 53"/>
          <p:cNvSpPr txBox="1"/>
          <p:nvPr/>
        </p:nvSpPr>
        <p:spPr>
          <a:xfrm>
            <a:off x="3983286" y="3012347"/>
            <a:ext cx="325730"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smtClean="0">
                <a:solidFill>
                  <a:prstClr val="black"/>
                </a:solidFill>
                <a:latin typeface="Arial" pitchFamily="34" charset="0"/>
                <a:ea typeface="+mn-ea"/>
                <a:cs typeface="Arial" pitchFamily="34" charset="0"/>
              </a:rPr>
              <a:t>T</a:t>
            </a:r>
            <a:endParaRPr lang="en-US" sz="1800" b="1" dirty="0">
              <a:solidFill>
                <a:prstClr val="black"/>
              </a:solidFill>
              <a:latin typeface="Arial" pitchFamily="34" charset="0"/>
              <a:ea typeface="+mn-ea"/>
              <a:cs typeface="Arial" pitchFamily="34" charset="0"/>
            </a:endParaRPr>
          </a:p>
        </p:txBody>
      </p:sp>
      <p:sp>
        <p:nvSpPr>
          <p:cNvPr id="55" name="TextBox 54"/>
          <p:cNvSpPr txBox="1"/>
          <p:nvPr/>
        </p:nvSpPr>
        <p:spPr>
          <a:xfrm>
            <a:off x="3953006" y="3989492"/>
            <a:ext cx="364203"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smtClean="0">
                <a:solidFill>
                  <a:prstClr val="black"/>
                </a:solidFill>
                <a:latin typeface="Arial" pitchFamily="34" charset="0"/>
                <a:ea typeface="+mn-ea"/>
                <a:cs typeface="Arial" pitchFamily="34" charset="0"/>
              </a:rPr>
              <a:t>G</a:t>
            </a:r>
            <a:endParaRPr lang="en-US" sz="1800" b="1" dirty="0">
              <a:solidFill>
                <a:prstClr val="black"/>
              </a:solidFill>
              <a:latin typeface="Arial" pitchFamily="34" charset="0"/>
              <a:ea typeface="+mn-ea"/>
              <a:cs typeface="Arial" pitchFamily="34" charset="0"/>
            </a:endParaRPr>
          </a:p>
        </p:txBody>
      </p:sp>
      <p:sp>
        <p:nvSpPr>
          <p:cNvPr id="56" name="TextBox 55"/>
          <p:cNvSpPr txBox="1"/>
          <p:nvPr/>
        </p:nvSpPr>
        <p:spPr>
          <a:xfrm>
            <a:off x="2076287" y="4100155"/>
            <a:ext cx="364203"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smtClean="0">
                <a:solidFill>
                  <a:prstClr val="black"/>
                </a:solidFill>
                <a:latin typeface="Arial" pitchFamily="34" charset="0"/>
                <a:ea typeface="+mn-ea"/>
                <a:cs typeface="Arial" pitchFamily="34" charset="0"/>
              </a:rPr>
              <a:t>G</a:t>
            </a:r>
            <a:endParaRPr lang="en-US" sz="1800" b="1" dirty="0">
              <a:solidFill>
                <a:prstClr val="black"/>
              </a:solidFill>
              <a:latin typeface="Arial" pitchFamily="34" charset="0"/>
              <a:ea typeface="+mn-ea"/>
              <a:cs typeface="Arial" pitchFamily="34" charset="0"/>
            </a:endParaRPr>
          </a:p>
        </p:txBody>
      </p:sp>
      <p:sp>
        <p:nvSpPr>
          <p:cNvPr id="57" name="TextBox 56"/>
          <p:cNvSpPr txBox="1"/>
          <p:nvPr/>
        </p:nvSpPr>
        <p:spPr>
          <a:xfrm>
            <a:off x="2075078" y="5040037"/>
            <a:ext cx="364203"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smtClean="0">
                <a:solidFill>
                  <a:prstClr val="black"/>
                </a:solidFill>
                <a:latin typeface="Arial" pitchFamily="34" charset="0"/>
                <a:ea typeface="+mn-ea"/>
                <a:cs typeface="Arial" pitchFamily="34" charset="0"/>
              </a:rPr>
              <a:t>G</a:t>
            </a:r>
            <a:endParaRPr lang="en-US" sz="1800" b="1" dirty="0">
              <a:solidFill>
                <a:prstClr val="black"/>
              </a:solidFill>
              <a:latin typeface="Arial" pitchFamily="34" charset="0"/>
              <a:ea typeface="+mn-ea"/>
              <a:cs typeface="Arial" pitchFamily="34" charset="0"/>
            </a:endParaRPr>
          </a:p>
        </p:txBody>
      </p:sp>
      <p:sp>
        <p:nvSpPr>
          <p:cNvPr id="58" name="TextBox 57"/>
          <p:cNvSpPr txBox="1"/>
          <p:nvPr/>
        </p:nvSpPr>
        <p:spPr>
          <a:xfrm>
            <a:off x="3947382" y="4962993"/>
            <a:ext cx="364203" cy="297517"/>
          </a:xfrm>
          <a:prstGeom prst="rect">
            <a:avLst/>
          </a:prstGeom>
          <a:noFill/>
        </p:spPr>
        <p:txBody>
          <a:bodyPr wrap="none" rtlCol="0">
            <a:spAutoFit/>
          </a:bodyPr>
          <a:lstStyle/>
          <a:p>
            <a:pPr algn="ctr" fontAlgn="auto">
              <a:lnSpc>
                <a:spcPts val="1636"/>
              </a:lnSpc>
              <a:spcBef>
                <a:spcPts val="0"/>
              </a:spcBef>
              <a:spcAft>
                <a:spcPts val="0"/>
              </a:spcAft>
            </a:pPr>
            <a:r>
              <a:rPr lang="en-US" sz="1800" b="1" dirty="0" smtClean="0">
                <a:solidFill>
                  <a:prstClr val="black"/>
                </a:solidFill>
                <a:latin typeface="Arial" pitchFamily="34" charset="0"/>
                <a:ea typeface="+mn-ea"/>
                <a:cs typeface="Arial" pitchFamily="34" charset="0"/>
              </a:rPr>
              <a:t>G</a:t>
            </a:r>
            <a:endParaRPr lang="en-US" sz="18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0887279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432" y="606552"/>
            <a:ext cx="6041136" cy="564489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10.1-2</a:t>
            </a:r>
            <a:endParaRPr lang="en-US" sz="1200" dirty="0">
              <a:latin typeface="Arial" charset="0"/>
            </a:endParaRPr>
          </a:p>
        </p:txBody>
      </p:sp>
      <p:sp>
        <p:nvSpPr>
          <p:cNvPr id="5" name="TextBox 4"/>
          <p:cNvSpPr txBox="1"/>
          <p:nvPr/>
        </p:nvSpPr>
        <p:spPr>
          <a:xfrm>
            <a:off x="1485904" y="3028948"/>
            <a:ext cx="1757211" cy="784830"/>
          </a:xfrm>
          <a:prstGeom prst="rect">
            <a:avLst/>
          </a:prstGeom>
          <a:noFill/>
        </p:spPr>
        <p:txBody>
          <a:bodyPr wrap="none" rtlCol="0">
            <a:spAutoFit/>
          </a:bodyPr>
          <a:lstStyle/>
          <a:p>
            <a:pPr algn="ctr" fontAlgn="auto">
              <a:lnSpc>
                <a:spcPts val="2700"/>
              </a:lnSpc>
              <a:spcBef>
                <a:spcPts val="0"/>
              </a:spcBef>
              <a:spcAft>
                <a:spcPts val="0"/>
              </a:spcAft>
            </a:pPr>
            <a:r>
              <a:rPr lang="en-US" b="1" dirty="0" smtClean="0">
                <a:solidFill>
                  <a:prstClr val="black"/>
                </a:solidFill>
                <a:latin typeface="Arial" pitchFamily="34" charset="0"/>
                <a:ea typeface="+mn-ea"/>
                <a:cs typeface="Arial" pitchFamily="34" charset="0"/>
              </a:rPr>
              <a:t>Phosphate</a:t>
            </a:r>
          </a:p>
          <a:p>
            <a:pPr algn="ctr" fontAlgn="auto">
              <a:lnSpc>
                <a:spcPts val="2700"/>
              </a:lnSpc>
              <a:spcBef>
                <a:spcPts val="0"/>
              </a:spcBef>
              <a:spcAft>
                <a:spcPts val="0"/>
              </a:spcAft>
            </a:pPr>
            <a:r>
              <a:rPr lang="en-US" b="1" dirty="0" smtClean="0">
                <a:solidFill>
                  <a:prstClr val="black"/>
                </a:solidFill>
                <a:latin typeface="Arial" pitchFamily="34" charset="0"/>
                <a:ea typeface="+mn-ea"/>
                <a:cs typeface="Arial" pitchFamily="34" charset="0"/>
              </a:rPr>
              <a:t>group</a:t>
            </a:r>
            <a:endParaRPr lang="en-US" b="1" dirty="0">
              <a:solidFill>
                <a:prstClr val="black"/>
              </a:solidFill>
              <a:latin typeface="Arial" pitchFamily="34" charset="0"/>
              <a:ea typeface="+mn-ea"/>
              <a:cs typeface="Arial" pitchFamily="34" charset="0"/>
            </a:endParaRPr>
          </a:p>
        </p:txBody>
      </p:sp>
      <p:sp>
        <p:nvSpPr>
          <p:cNvPr id="7" name="TextBox 6"/>
          <p:cNvSpPr txBox="1"/>
          <p:nvPr/>
        </p:nvSpPr>
        <p:spPr>
          <a:xfrm>
            <a:off x="4727078" y="4638070"/>
            <a:ext cx="2202847" cy="784830"/>
          </a:xfrm>
          <a:prstGeom prst="rect">
            <a:avLst/>
          </a:prstGeom>
          <a:noFill/>
        </p:spPr>
        <p:txBody>
          <a:bodyPr wrap="none" rtlCol="0">
            <a:spAutoFit/>
          </a:bodyPr>
          <a:lstStyle/>
          <a:p>
            <a:pPr fontAlgn="auto">
              <a:lnSpc>
                <a:spcPts val="2700"/>
              </a:lnSpc>
              <a:spcBef>
                <a:spcPts val="0"/>
              </a:spcBef>
              <a:spcAft>
                <a:spcPts val="0"/>
              </a:spcAft>
            </a:pPr>
            <a:r>
              <a:rPr lang="en-US" b="1" dirty="0" smtClean="0">
                <a:solidFill>
                  <a:prstClr val="black"/>
                </a:solidFill>
                <a:latin typeface="Arial" pitchFamily="34" charset="0"/>
                <a:ea typeface="+mn-ea"/>
                <a:cs typeface="Arial" pitchFamily="34" charset="0"/>
              </a:rPr>
              <a:t>Sugar</a:t>
            </a:r>
          </a:p>
          <a:p>
            <a:pPr fontAlgn="auto">
              <a:lnSpc>
                <a:spcPts val="2700"/>
              </a:lnSpc>
              <a:spcBef>
                <a:spcPts val="0"/>
              </a:spcBef>
              <a:spcAft>
                <a:spcPts val="0"/>
              </a:spcAft>
            </a:pPr>
            <a:r>
              <a:rPr lang="en-US" b="1" dirty="0" smtClean="0">
                <a:solidFill>
                  <a:prstClr val="black"/>
                </a:solidFill>
                <a:latin typeface="Arial" pitchFamily="34" charset="0"/>
                <a:ea typeface="+mn-ea"/>
                <a:cs typeface="Arial" pitchFamily="34" charset="0"/>
              </a:rPr>
              <a:t>(deoxyribose)</a:t>
            </a:r>
            <a:endParaRPr lang="en-US" b="1" dirty="0">
              <a:solidFill>
                <a:prstClr val="black"/>
              </a:solidFill>
              <a:latin typeface="Arial" pitchFamily="34" charset="0"/>
              <a:ea typeface="+mn-ea"/>
              <a:cs typeface="Arial" pitchFamily="34" charset="0"/>
            </a:endParaRPr>
          </a:p>
        </p:txBody>
      </p:sp>
      <p:sp>
        <p:nvSpPr>
          <p:cNvPr id="9" name="TextBox 8"/>
          <p:cNvSpPr txBox="1"/>
          <p:nvPr/>
        </p:nvSpPr>
        <p:spPr>
          <a:xfrm>
            <a:off x="3024185" y="5876492"/>
            <a:ext cx="2463944" cy="438582"/>
          </a:xfrm>
          <a:prstGeom prst="rect">
            <a:avLst/>
          </a:prstGeom>
          <a:noFill/>
        </p:spPr>
        <p:txBody>
          <a:bodyPr wrap="none" rtlCol="0">
            <a:spAutoFit/>
          </a:bodyPr>
          <a:lstStyle/>
          <a:p>
            <a:pPr algn="ctr" fontAlgn="auto">
              <a:lnSpc>
                <a:spcPts val="2700"/>
              </a:lnSpc>
              <a:spcBef>
                <a:spcPts val="0"/>
              </a:spcBef>
              <a:spcAft>
                <a:spcPts val="0"/>
              </a:spcAft>
            </a:pPr>
            <a:r>
              <a:rPr lang="en-US" b="1" dirty="0" smtClean="0">
                <a:solidFill>
                  <a:prstClr val="black"/>
                </a:solidFill>
                <a:latin typeface="Arial" pitchFamily="34" charset="0"/>
                <a:ea typeface="+mn-ea"/>
                <a:cs typeface="Arial" pitchFamily="34" charset="0"/>
              </a:rPr>
              <a:t>DNA nucleotide</a:t>
            </a:r>
            <a:endParaRPr lang="en-US" b="1" dirty="0">
              <a:solidFill>
                <a:prstClr val="black"/>
              </a:solidFill>
              <a:latin typeface="Arial" pitchFamily="34" charset="0"/>
              <a:ea typeface="+mn-ea"/>
              <a:cs typeface="Arial" pitchFamily="34" charset="0"/>
            </a:endParaRPr>
          </a:p>
        </p:txBody>
      </p:sp>
      <p:sp>
        <p:nvSpPr>
          <p:cNvPr id="11" name="Freeform 10"/>
          <p:cNvSpPr/>
          <p:nvPr/>
        </p:nvSpPr>
        <p:spPr>
          <a:xfrm>
            <a:off x="1676400" y="5448300"/>
            <a:ext cx="5168900" cy="228600"/>
          </a:xfrm>
          <a:custGeom>
            <a:avLst/>
            <a:gdLst>
              <a:gd name="connsiteX0" fmla="*/ 0 w 5168900"/>
              <a:gd name="connsiteY0" fmla="*/ 0 h 228600"/>
              <a:gd name="connsiteX1" fmla="*/ 0 w 5168900"/>
              <a:gd name="connsiteY1" fmla="*/ 228600 h 228600"/>
              <a:gd name="connsiteX2" fmla="*/ 5168900 w 5168900"/>
              <a:gd name="connsiteY2" fmla="*/ 228600 h 228600"/>
              <a:gd name="connsiteX3" fmla="*/ 5168900 w 5168900"/>
              <a:gd name="connsiteY3" fmla="*/ 0 h 228600"/>
            </a:gdLst>
            <a:ahLst/>
            <a:cxnLst>
              <a:cxn ang="0">
                <a:pos x="connsiteX0" y="connsiteY0"/>
              </a:cxn>
              <a:cxn ang="0">
                <a:pos x="connsiteX1" y="connsiteY1"/>
              </a:cxn>
              <a:cxn ang="0">
                <a:pos x="connsiteX2" y="connsiteY2"/>
              </a:cxn>
              <a:cxn ang="0">
                <a:pos x="connsiteX3" y="connsiteY3"/>
              </a:cxn>
            </a:cxnLst>
            <a:rect l="l" t="t" r="r" b="b"/>
            <a:pathLst>
              <a:path w="5168900" h="228600">
                <a:moveTo>
                  <a:pt x="0" y="0"/>
                </a:moveTo>
                <a:lnTo>
                  <a:pt x="0" y="228600"/>
                </a:lnTo>
                <a:lnTo>
                  <a:pt x="5168900" y="228600"/>
                </a:lnTo>
                <a:lnTo>
                  <a:pt x="516890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2" name="Freeform 11"/>
          <p:cNvSpPr/>
          <p:nvPr/>
        </p:nvSpPr>
        <p:spPr>
          <a:xfrm>
            <a:off x="4260850" y="5671343"/>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4" name="TextBox 13"/>
          <p:cNvSpPr txBox="1"/>
          <p:nvPr/>
        </p:nvSpPr>
        <p:spPr>
          <a:xfrm>
            <a:off x="6205207" y="2438400"/>
            <a:ext cx="1449435" cy="784830"/>
          </a:xfrm>
          <a:prstGeom prst="rect">
            <a:avLst/>
          </a:prstGeom>
          <a:noFill/>
        </p:spPr>
        <p:txBody>
          <a:bodyPr wrap="none" rtlCol="0">
            <a:spAutoFit/>
          </a:bodyPr>
          <a:lstStyle/>
          <a:p>
            <a:pPr algn="ctr" fontAlgn="auto">
              <a:lnSpc>
                <a:spcPts val="2700"/>
              </a:lnSpc>
              <a:spcBef>
                <a:spcPts val="0"/>
              </a:spcBef>
              <a:spcAft>
                <a:spcPts val="0"/>
              </a:spcAft>
            </a:pPr>
            <a:r>
              <a:rPr lang="en-US" b="1" dirty="0" smtClean="0">
                <a:solidFill>
                  <a:prstClr val="black"/>
                </a:solidFill>
                <a:latin typeface="Arial" pitchFamily="34" charset="0"/>
                <a:ea typeface="+mn-ea"/>
                <a:cs typeface="Arial" pitchFamily="34" charset="0"/>
              </a:rPr>
              <a:t>Thymine</a:t>
            </a:r>
          </a:p>
          <a:p>
            <a:pPr algn="ctr" fontAlgn="auto">
              <a:lnSpc>
                <a:spcPts val="2700"/>
              </a:lnSpc>
              <a:spcBef>
                <a:spcPts val="0"/>
              </a:spcBef>
              <a:spcAft>
                <a:spcPts val="0"/>
              </a:spcAft>
            </a:pPr>
            <a:r>
              <a:rPr lang="en-US" b="1" dirty="0" smtClean="0">
                <a:solidFill>
                  <a:prstClr val="black"/>
                </a:solidFill>
                <a:latin typeface="Arial" pitchFamily="34" charset="0"/>
                <a:ea typeface="+mn-ea"/>
                <a:cs typeface="Arial" pitchFamily="34" charset="0"/>
              </a:rPr>
              <a:t>(T)</a:t>
            </a:r>
            <a:endParaRPr lang="en-US"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27764919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DNA and RNA Structure</a:t>
            </a:r>
            <a:endParaRPr lang="en-US" dirty="0"/>
          </a:p>
        </p:txBody>
      </p:sp>
      <p:sp>
        <p:nvSpPr>
          <p:cNvPr id="5" name="Content Placeholder 4"/>
          <p:cNvSpPr>
            <a:spLocks noGrp="1"/>
          </p:cNvSpPr>
          <p:nvPr>
            <p:ph idx="1"/>
          </p:nvPr>
        </p:nvSpPr>
        <p:spPr/>
        <p:txBody>
          <a:bodyPr/>
          <a:lstStyle/>
          <a:p>
            <a:r>
              <a:rPr lang="en-US" dirty="0" smtClean="0"/>
              <a:t>The four nucleotides found in DNA differ in their nitrogenous bases. The bases can be divided into two types.</a:t>
            </a:r>
          </a:p>
          <a:p>
            <a:pPr marL="971550" lvl="1" indent="-514350">
              <a:buFont typeface="+mj-lt"/>
              <a:buAutoNum type="arabicPeriod"/>
              <a:tabLst>
                <a:tab pos="1025525" algn="l"/>
              </a:tabLst>
            </a:pPr>
            <a:r>
              <a:rPr lang="en-US" b="1" dirty="0" smtClean="0"/>
              <a:t> Thymine</a:t>
            </a:r>
            <a:r>
              <a:rPr lang="en-US" dirty="0" smtClean="0"/>
              <a:t> (</a:t>
            </a:r>
            <a:r>
              <a:rPr lang="en-US" b="1" dirty="0" smtClean="0"/>
              <a:t>T</a:t>
            </a:r>
            <a:r>
              <a:rPr lang="en-US" dirty="0" smtClean="0"/>
              <a:t>) and </a:t>
            </a:r>
            <a:r>
              <a:rPr lang="en-US" b="1" dirty="0" smtClean="0"/>
              <a:t>cytosine</a:t>
            </a:r>
            <a:r>
              <a:rPr lang="en-US" dirty="0" smtClean="0"/>
              <a:t> (</a:t>
            </a:r>
            <a:r>
              <a:rPr lang="en-US" b="1" dirty="0" smtClean="0"/>
              <a:t>C</a:t>
            </a:r>
            <a:r>
              <a:rPr lang="en-US" dirty="0" smtClean="0"/>
              <a:t>) are single-ring </a:t>
            </a:r>
            <a:br>
              <a:rPr lang="en-US" dirty="0" smtClean="0"/>
            </a:br>
            <a:r>
              <a:rPr lang="en-US" dirty="0" smtClean="0"/>
              <a:t>	structures. </a:t>
            </a:r>
          </a:p>
          <a:p>
            <a:pPr marL="971550" lvl="1" indent="-514350">
              <a:buFont typeface="+mj-lt"/>
              <a:buAutoNum type="arabicPeriod"/>
              <a:tabLst>
                <a:tab pos="1025525" algn="l"/>
              </a:tabLst>
            </a:pPr>
            <a:r>
              <a:rPr lang="en-US" b="1" dirty="0" smtClean="0"/>
              <a:t> Adenine </a:t>
            </a:r>
            <a:r>
              <a:rPr lang="en-US" dirty="0" smtClean="0"/>
              <a:t>(</a:t>
            </a:r>
            <a:r>
              <a:rPr lang="en-US" b="1" dirty="0" smtClean="0"/>
              <a:t>A</a:t>
            </a:r>
            <a:r>
              <a:rPr lang="en-US" dirty="0" smtClean="0"/>
              <a:t>) and </a:t>
            </a:r>
            <a:r>
              <a:rPr lang="en-US" b="1" dirty="0" smtClean="0"/>
              <a:t>guanine</a:t>
            </a:r>
            <a:r>
              <a:rPr lang="en-US" dirty="0" smtClean="0"/>
              <a:t> (</a:t>
            </a:r>
            <a:r>
              <a:rPr lang="en-US" b="1" dirty="0" smtClean="0"/>
              <a:t>G</a:t>
            </a:r>
            <a:r>
              <a:rPr lang="en-US" dirty="0" smtClean="0"/>
              <a:t>) are larger, double-</a:t>
            </a:r>
            <a:br>
              <a:rPr lang="en-US" dirty="0" smtClean="0"/>
            </a:br>
            <a:r>
              <a:rPr lang="en-US" dirty="0" smtClean="0"/>
              <a:t>	ring structures. </a:t>
            </a:r>
            <a:endParaRPr lang="en-US" dirty="0"/>
          </a:p>
        </p:txBody>
      </p:sp>
    </p:spTree>
    <p:extLst>
      <p:ext uri="{BB962C8B-B14F-4D97-AF65-F5344CB8AC3E}">
        <p14:creationId xmlns:p14="http://schemas.microsoft.com/office/powerpoint/2010/main" val="16713220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Animation: Hershey-Chase Experiment</a:t>
            </a:r>
            <a:endParaRPr lang="en-US" dirty="0"/>
          </a:p>
        </p:txBody>
      </p:sp>
      <p:pic>
        <p:nvPicPr>
          <p:cNvPr id="4" name="10_01HersheyChaseExp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8731329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Scientific Method</a:t>
            </a:r>
            <a:endParaRPr lang="en-US" dirty="0"/>
          </a:p>
        </p:txBody>
      </p:sp>
      <p:sp>
        <p:nvSpPr>
          <p:cNvPr id="32771" name="Rectangle 3"/>
          <p:cNvSpPr>
            <a:spLocks noGrp="1" noChangeArrowheads="1"/>
          </p:cNvSpPr>
          <p:nvPr>
            <p:ph idx="1"/>
          </p:nvPr>
        </p:nvSpPr>
        <p:spPr>
          <a:xfrm>
            <a:off x="457200" y="1066800"/>
            <a:ext cx="8229600" cy="5715000"/>
          </a:xfrm>
        </p:spPr>
        <p:txBody>
          <a:bodyPr>
            <a:normAutofit fontScale="92500" lnSpcReduction="20000"/>
          </a:bodyPr>
          <a:lstStyle/>
          <a:p>
            <a:r>
              <a:rPr lang="en-US" dirty="0" smtClean="0"/>
              <a:t>Observation</a:t>
            </a:r>
          </a:p>
          <a:p>
            <a:pPr lvl="1"/>
            <a:r>
              <a:rPr lang="en-US" dirty="0" smtClean="0"/>
              <a:t>Viruses have DNA and </a:t>
            </a:r>
            <a:r>
              <a:rPr lang="en-US" dirty="0"/>
              <a:t>p</a:t>
            </a:r>
            <a:r>
              <a:rPr lang="en-US" dirty="0" smtClean="0"/>
              <a:t>rotein only</a:t>
            </a:r>
          </a:p>
          <a:p>
            <a:r>
              <a:rPr lang="en-US" dirty="0" smtClean="0"/>
              <a:t>Question</a:t>
            </a:r>
          </a:p>
          <a:p>
            <a:pPr lvl="1"/>
            <a:r>
              <a:rPr lang="en-US" dirty="0" smtClean="0"/>
              <a:t>Which one is the molecule of heredity?</a:t>
            </a:r>
          </a:p>
          <a:p>
            <a:r>
              <a:rPr lang="en-US" dirty="0" smtClean="0"/>
              <a:t>Hypothesis </a:t>
            </a:r>
            <a:endParaRPr lang="en-US" dirty="0"/>
          </a:p>
          <a:p>
            <a:pPr lvl="1"/>
            <a:r>
              <a:rPr lang="en-US" dirty="0" smtClean="0"/>
              <a:t>DNA is the molecule of heredity</a:t>
            </a:r>
          </a:p>
          <a:p>
            <a:pPr lvl="1"/>
            <a:r>
              <a:rPr lang="en-US" dirty="0" smtClean="0"/>
              <a:t>Expectation: Labeled phosphorous (P) will be passed on to the daughter bacteria </a:t>
            </a:r>
            <a:r>
              <a:rPr lang="en-US" i="1" dirty="0" smtClean="0"/>
              <a:t>(E. coli)</a:t>
            </a:r>
            <a:endParaRPr lang="en-US" dirty="0" smtClean="0"/>
          </a:p>
          <a:p>
            <a:r>
              <a:rPr lang="en-US" dirty="0" smtClean="0"/>
              <a:t>Experiment </a:t>
            </a:r>
          </a:p>
          <a:p>
            <a:pPr lvl="1"/>
            <a:r>
              <a:rPr lang="en-US" dirty="0" smtClean="0"/>
              <a:t>Labeled both phosphorous (DNA) and sulfur (protein)</a:t>
            </a:r>
          </a:p>
          <a:p>
            <a:r>
              <a:rPr lang="en-US" dirty="0" smtClean="0"/>
              <a:t>Results</a:t>
            </a:r>
          </a:p>
          <a:p>
            <a:pPr lvl="1"/>
            <a:r>
              <a:rPr lang="en-US" dirty="0" smtClean="0"/>
              <a:t>Labeled phosphorous was in the daughter bacteria </a:t>
            </a:r>
            <a:r>
              <a:rPr lang="en-US" i="1" dirty="0"/>
              <a:t>(E. </a:t>
            </a:r>
            <a:r>
              <a:rPr lang="en-US" i="1" dirty="0" smtClean="0"/>
              <a:t>coli)</a:t>
            </a:r>
          </a:p>
          <a:p>
            <a:pPr lvl="1"/>
            <a:r>
              <a:rPr lang="en-US" dirty="0" smtClean="0"/>
              <a:t>Consistent with the expectation </a:t>
            </a:r>
          </a:p>
          <a:p>
            <a:pPr lvl="1"/>
            <a:endParaRPr lang="en-US" dirty="0" smtClean="0"/>
          </a:p>
        </p:txBody>
      </p:sp>
    </p:spTree>
    <p:extLst>
      <p:ext uri="{BB962C8B-B14F-4D97-AF65-F5344CB8AC3E}">
        <p14:creationId xmlns:p14="http://schemas.microsoft.com/office/powerpoint/2010/main" val="3624506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771">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7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or Protein? </a:t>
            </a:r>
            <a:endParaRPr lang="en-US" dirty="0"/>
          </a:p>
        </p:txBody>
      </p:sp>
      <p:sp>
        <p:nvSpPr>
          <p:cNvPr id="3" name="Content Placeholder 7"/>
          <p:cNvSpPr txBox="1">
            <a:spLocks/>
          </p:cNvSpPr>
          <p:nvPr/>
        </p:nvSpPr>
        <p:spPr>
          <a:xfrm>
            <a:off x="380999" y="1295400"/>
            <a:ext cx="8305801" cy="1295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buNone/>
            </a:pPr>
            <a:r>
              <a:rPr lang="en-US" dirty="0" smtClean="0"/>
              <a:t>DNA is the molecule of heredity, because labeled DNA was passed  to the next generation of E. coli in the Hershey-Chase Experiment</a:t>
            </a:r>
          </a:p>
          <a:p>
            <a:endParaRPr lang="en-US" dirty="0"/>
          </a:p>
        </p:txBody>
      </p:sp>
      <p:pic>
        <p:nvPicPr>
          <p:cNvPr id="4" name="Picture 3" descr="Screenshot 2018-10-09 09.47.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048000"/>
            <a:ext cx="3387404" cy="3436497"/>
          </a:xfrm>
          <a:prstGeom prst="rect">
            <a:avLst/>
          </a:prstGeom>
        </p:spPr>
      </p:pic>
      <p:sp>
        <p:nvSpPr>
          <p:cNvPr id="5" name="TextBox 4"/>
          <p:cNvSpPr txBox="1"/>
          <p:nvPr/>
        </p:nvSpPr>
        <p:spPr>
          <a:xfrm>
            <a:off x="2895600" y="6019800"/>
            <a:ext cx="3129244" cy="369332"/>
          </a:xfrm>
          <a:prstGeom prst="rect">
            <a:avLst/>
          </a:prstGeom>
          <a:noFill/>
        </p:spPr>
        <p:txBody>
          <a:bodyPr wrap="none" rtlCol="0">
            <a:spAutoFit/>
          </a:bodyPr>
          <a:lstStyle/>
          <a:p>
            <a:r>
              <a:rPr lang="en-US" dirty="0" smtClean="0">
                <a:solidFill>
                  <a:schemeClr val="bg1"/>
                </a:solidFill>
              </a:rPr>
              <a:t>T4 virus passed on labeled DNA</a:t>
            </a:r>
            <a:endParaRPr lang="en-US" dirty="0">
              <a:solidFill>
                <a:schemeClr val="bg1"/>
              </a:solidFill>
            </a:endParaRPr>
          </a:p>
        </p:txBody>
      </p:sp>
    </p:spTree>
    <p:extLst>
      <p:ext uri="{BB962C8B-B14F-4D97-AF65-F5344CB8AC3E}">
        <p14:creationId xmlns:p14="http://schemas.microsoft.com/office/powerpoint/2010/main" val="19535026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DNA and RNA Structure</a:t>
            </a:r>
            <a:endParaRPr lang="en-US" dirty="0"/>
          </a:p>
        </p:txBody>
      </p:sp>
      <p:sp>
        <p:nvSpPr>
          <p:cNvPr id="5" name="Content Placeholder 4"/>
          <p:cNvSpPr>
            <a:spLocks noGrp="1"/>
          </p:cNvSpPr>
          <p:nvPr>
            <p:ph idx="1"/>
          </p:nvPr>
        </p:nvSpPr>
        <p:spPr/>
        <p:txBody>
          <a:bodyPr/>
          <a:lstStyle/>
          <a:p>
            <a:r>
              <a:rPr lang="en-US" dirty="0" smtClean="0"/>
              <a:t>RNA and DNA polynucleotides have the same chemical structure except that</a:t>
            </a:r>
          </a:p>
          <a:p>
            <a:pPr lvl="1"/>
            <a:r>
              <a:rPr lang="en-US" dirty="0" smtClean="0"/>
              <a:t>instead of thymine, RNA has a similar base called </a:t>
            </a:r>
            <a:r>
              <a:rPr lang="en-US" b="1" dirty="0" smtClean="0"/>
              <a:t>uracil </a:t>
            </a:r>
            <a:r>
              <a:rPr lang="en-US" dirty="0" smtClean="0"/>
              <a:t>(</a:t>
            </a:r>
            <a:r>
              <a:rPr lang="en-US" b="1" dirty="0" smtClean="0"/>
              <a:t>U</a:t>
            </a:r>
            <a:r>
              <a:rPr lang="en-US" dirty="0" smtClean="0"/>
              <a:t>), and </a:t>
            </a:r>
          </a:p>
          <a:p>
            <a:pPr lvl="1"/>
            <a:r>
              <a:rPr lang="en-US" dirty="0" smtClean="0"/>
              <a:t>RNA contains a slightly different sugar than DNA (ribose instead of deoxyribose, accounting for the names </a:t>
            </a:r>
            <a:r>
              <a:rPr lang="en-US" u="sng" dirty="0" smtClean="0"/>
              <a:t>R</a:t>
            </a:r>
            <a:r>
              <a:rPr lang="en-US" dirty="0" smtClean="0"/>
              <a:t>NA vs. </a:t>
            </a:r>
            <a:r>
              <a:rPr lang="en-US" u="sng" dirty="0" smtClean="0"/>
              <a:t>D</a:t>
            </a:r>
            <a:r>
              <a:rPr lang="en-US" dirty="0" smtClean="0"/>
              <a:t>NA). </a:t>
            </a:r>
            <a:endParaRPr lang="en-US" dirty="0"/>
          </a:p>
        </p:txBody>
      </p:sp>
    </p:spTree>
    <p:extLst>
      <p:ext uri="{BB962C8B-B14F-4D97-AF65-F5344CB8AC3E}">
        <p14:creationId xmlns:p14="http://schemas.microsoft.com/office/powerpoint/2010/main" val="39725875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Ch10</a:t>
            </a:r>
            <a:endParaRPr lang="en-US" dirty="0"/>
          </a:p>
        </p:txBody>
      </p:sp>
      <p:sp>
        <p:nvSpPr>
          <p:cNvPr id="3" name="Content Placeholder 2"/>
          <p:cNvSpPr>
            <a:spLocks noGrp="1"/>
          </p:cNvSpPr>
          <p:nvPr>
            <p:ph idx="1"/>
          </p:nvPr>
        </p:nvSpPr>
        <p:spPr/>
        <p:txBody>
          <a:bodyPr/>
          <a:lstStyle/>
          <a:p>
            <a:r>
              <a:rPr lang="en-US" dirty="0" smtClean="0"/>
              <a:t>Read Ch10 to page 185</a:t>
            </a:r>
          </a:p>
          <a:p>
            <a:r>
              <a:rPr lang="en-US" dirty="0" smtClean="0"/>
              <a:t>HW 6 will be posted this evening and I will send an announcement when it is posted. </a:t>
            </a:r>
            <a:endParaRPr lang="en-US" dirty="0"/>
          </a:p>
        </p:txBody>
      </p:sp>
    </p:spTree>
    <p:extLst>
      <p:ext uri="{BB962C8B-B14F-4D97-AF65-F5344CB8AC3E}">
        <p14:creationId xmlns:p14="http://schemas.microsoft.com/office/powerpoint/2010/main" val="23336997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Overview</a:t>
            </a:r>
            <a:endParaRPr lang="en-US" dirty="0"/>
          </a:p>
        </p:txBody>
      </p:sp>
      <p:sp>
        <p:nvSpPr>
          <p:cNvPr id="3" name="Content Placeholder 2"/>
          <p:cNvSpPr>
            <a:spLocks noGrp="1"/>
          </p:cNvSpPr>
          <p:nvPr>
            <p:ph idx="1"/>
          </p:nvPr>
        </p:nvSpPr>
        <p:spPr/>
        <p:txBody>
          <a:bodyPr/>
          <a:lstStyle/>
          <a:p>
            <a:r>
              <a:rPr lang="en-US" dirty="0" smtClean="0"/>
              <a:t>Structure of nucleic </a:t>
            </a:r>
            <a:r>
              <a:rPr lang="en-US" dirty="0"/>
              <a:t>a</a:t>
            </a:r>
            <a:r>
              <a:rPr lang="en-US" dirty="0" smtClean="0"/>
              <a:t>cids</a:t>
            </a:r>
          </a:p>
          <a:p>
            <a:pPr lvl="1"/>
            <a:r>
              <a:rPr lang="en-US" dirty="0" smtClean="0"/>
              <a:t>DNA &amp; RNA compared</a:t>
            </a:r>
          </a:p>
          <a:p>
            <a:pPr lvl="1"/>
            <a:r>
              <a:rPr lang="en-US" dirty="0" smtClean="0"/>
              <a:t>Researchers show that DNA is the molecule of heredity</a:t>
            </a:r>
          </a:p>
          <a:p>
            <a:pPr lvl="1"/>
            <a:r>
              <a:rPr lang="en-US" dirty="0" smtClean="0"/>
              <a:t>Watson, Crick and Franklin unlock the double helix</a:t>
            </a:r>
          </a:p>
          <a:p>
            <a:pPr lvl="1"/>
            <a:r>
              <a:rPr lang="en-US" dirty="0" smtClean="0"/>
              <a:t>DNA replication</a:t>
            </a:r>
          </a:p>
          <a:p>
            <a:pPr lvl="1"/>
            <a:r>
              <a:rPr lang="en-US" dirty="0" smtClean="0"/>
              <a:t>DNA to RNA to protein</a:t>
            </a:r>
          </a:p>
          <a:p>
            <a:pPr lvl="1"/>
            <a:endParaRPr lang="en-US" dirty="0" smtClean="0"/>
          </a:p>
          <a:p>
            <a:pPr lvl="1"/>
            <a:endParaRPr lang="en-US" dirty="0"/>
          </a:p>
        </p:txBody>
      </p:sp>
    </p:spTree>
    <p:extLst>
      <p:ext uri="{BB962C8B-B14F-4D97-AF65-F5344CB8AC3E}">
        <p14:creationId xmlns:p14="http://schemas.microsoft.com/office/powerpoint/2010/main" val="37520993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Scores</a:t>
            </a:r>
            <a:endParaRPr lang="en-US" dirty="0"/>
          </a:p>
        </p:txBody>
      </p:sp>
      <p:sp>
        <p:nvSpPr>
          <p:cNvPr id="7" name="Rectangle 6"/>
          <p:cNvSpPr/>
          <p:nvPr/>
        </p:nvSpPr>
        <p:spPr>
          <a:xfrm>
            <a:off x="1066800" y="1600200"/>
            <a:ext cx="7239000" cy="4495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1316620" y="2286000"/>
            <a:ext cx="6684380" cy="2667000"/>
          </a:xfrm>
          <a:prstGeom prst="rect">
            <a:avLst/>
          </a:prstGeom>
        </p:spPr>
      </p:pic>
    </p:spTree>
    <p:extLst>
      <p:ext uri="{BB962C8B-B14F-4D97-AF65-F5344CB8AC3E}">
        <p14:creationId xmlns:p14="http://schemas.microsoft.com/office/powerpoint/2010/main" val="12336974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 Reflection (optional)</a:t>
            </a:r>
            <a:endParaRPr lang="en-US" dirty="0"/>
          </a:p>
        </p:txBody>
      </p:sp>
      <p:sp>
        <p:nvSpPr>
          <p:cNvPr id="3" name="Content Placeholder 2"/>
          <p:cNvSpPr>
            <a:spLocks noGrp="1"/>
          </p:cNvSpPr>
          <p:nvPr>
            <p:ph idx="1"/>
          </p:nvPr>
        </p:nvSpPr>
        <p:spPr>
          <a:xfrm>
            <a:off x="457200" y="1143000"/>
            <a:ext cx="8229600" cy="5181600"/>
          </a:xfrm>
        </p:spPr>
        <p:txBody>
          <a:bodyPr>
            <a:normAutofit fontScale="92500" lnSpcReduction="20000"/>
          </a:bodyPr>
          <a:lstStyle/>
          <a:p>
            <a:pPr marL="0" indent="0">
              <a:buNone/>
            </a:pPr>
            <a:r>
              <a:rPr lang="en-US" dirty="0" smtClean="0"/>
              <a:t>For each question you answered incorrectly, explain to me why the correct answer is a better choice. </a:t>
            </a:r>
          </a:p>
          <a:p>
            <a:pPr marL="0" indent="0">
              <a:buNone/>
            </a:pPr>
            <a:endParaRPr lang="en-US" dirty="0"/>
          </a:p>
          <a:p>
            <a:pPr marL="0" indent="0">
              <a:buNone/>
            </a:pPr>
            <a:r>
              <a:rPr lang="en-US" dirty="0" smtClean="0"/>
              <a:t>Example: </a:t>
            </a:r>
          </a:p>
          <a:p>
            <a:pPr marL="0" indent="0">
              <a:buNone/>
            </a:pPr>
            <a:r>
              <a:rPr lang="en-US" dirty="0" smtClean="0"/>
              <a:t>A hypothesis is an </a:t>
            </a:r>
          </a:p>
          <a:p>
            <a:pPr marL="0" indent="0">
              <a:buNone/>
            </a:pPr>
            <a:r>
              <a:rPr lang="en-US" dirty="0" smtClean="0"/>
              <a:t>a) an observation</a:t>
            </a:r>
          </a:p>
          <a:p>
            <a:pPr marL="0" indent="0">
              <a:buNone/>
            </a:pPr>
            <a:r>
              <a:rPr lang="en-US" dirty="0" smtClean="0"/>
              <a:t>b) a question</a:t>
            </a:r>
          </a:p>
          <a:p>
            <a:pPr marL="0" indent="0">
              <a:buNone/>
            </a:pPr>
            <a:r>
              <a:rPr lang="en-US" dirty="0" smtClean="0"/>
              <a:t>c) a possible explanation to a question or an observation</a:t>
            </a:r>
          </a:p>
          <a:p>
            <a:pPr marL="0" indent="0">
              <a:buNone/>
            </a:pPr>
            <a:r>
              <a:rPr lang="en-US" dirty="0" smtClean="0"/>
              <a:t>d) a theory</a:t>
            </a:r>
            <a:endParaRPr lang="en-US" dirty="0"/>
          </a:p>
        </p:txBody>
      </p:sp>
    </p:spTree>
    <p:extLst>
      <p:ext uri="{BB962C8B-B14F-4D97-AF65-F5344CB8AC3E}">
        <p14:creationId xmlns:p14="http://schemas.microsoft.com/office/powerpoint/2010/main" val="33638733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 Reflection (optional)</a:t>
            </a:r>
            <a:endParaRPr lang="en-US" dirty="0"/>
          </a:p>
        </p:txBody>
      </p:sp>
      <p:sp>
        <p:nvSpPr>
          <p:cNvPr id="3" name="Content Placeholder 2"/>
          <p:cNvSpPr>
            <a:spLocks noGrp="1"/>
          </p:cNvSpPr>
          <p:nvPr>
            <p:ph idx="1"/>
          </p:nvPr>
        </p:nvSpPr>
        <p:spPr>
          <a:xfrm>
            <a:off x="457200" y="1143000"/>
            <a:ext cx="8229600" cy="5410200"/>
          </a:xfrm>
        </p:spPr>
        <p:txBody>
          <a:bodyPr>
            <a:normAutofit fontScale="70000" lnSpcReduction="20000"/>
          </a:bodyPr>
          <a:lstStyle/>
          <a:p>
            <a:pPr marL="0" indent="0">
              <a:buNone/>
            </a:pPr>
            <a:r>
              <a:rPr lang="en-US" dirty="0" smtClean="0"/>
              <a:t>Example: </a:t>
            </a:r>
          </a:p>
          <a:p>
            <a:pPr marL="0" indent="0">
              <a:buNone/>
            </a:pPr>
            <a:r>
              <a:rPr lang="en-US" dirty="0" smtClean="0"/>
              <a:t>A hypothesis is an </a:t>
            </a:r>
          </a:p>
          <a:p>
            <a:pPr marL="0" indent="0">
              <a:buNone/>
            </a:pPr>
            <a:r>
              <a:rPr lang="en-US" dirty="0" smtClean="0"/>
              <a:t>a) an observation</a:t>
            </a:r>
          </a:p>
          <a:p>
            <a:pPr marL="0" indent="0">
              <a:buNone/>
            </a:pPr>
            <a:r>
              <a:rPr lang="en-US" dirty="0" smtClean="0"/>
              <a:t>b) a question</a:t>
            </a:r>
          </a:p>
          <a:p>
            <a:pPr marL="0" indent="0">
              <a:buNone/>
            </a:pPr>
            <a:r>
              <a:rPr lang="en-US" dirty="0" smtClean="0"/>
              <a:t>c) a possible explanation to a question or an observation (Correct answer)</a:t>
            </a:r>
          </a:p>
          <a:p>
            <a:pPr marL="0" indent="0">
              <a:buNone/>
            </a:pPr>
            <a:r>
              <a:rPr lang="en-US" b="1" dirty="0" smtClean="0"/>
              <a:t>d) a theory (You chose this)</a:t>
            </a:r>
          </a:p>
          <a:p>
            <a:pPr marL="0" indent="0">
              <a:buNone/>
            </a:pPr>
            <a:endParaRPr lang="en-US" b="1" dirty="0"/>
          </a:p>
          <a:p>
            <a:pPr marL="0" indent="0">
              <a:buNone/>
            </a:pPr>
            <a:r>
              <a:rPr lang="en-US" dirty="0" smtClean="0"/>
              <a:t>A hypothesis is a </a:t>
            </a:r>
            <a:r>
              <a:rPr lang="en-US" dirty="0"/>
              <a:t>a </a:t>
            </a:r>
            <a:r>
              <a:rPr lang="en-US" b="1" dirty="0"/>
              <a:t>possible</a:t>
            </a:r>
            <a:r>
              <a:rPr lang="en-US" dirty="0"/>
              <a:t> explanation to a question or an </a:t>
            </a:r>
            <a:r>
              <a:rPr lang="en-US" dirty="0" smtClean="0"/>
              <a:t>observation. A theory is also an explanation, but one that is </a:t>
            </a:r>
            <a:r>
              <a:rPr lang="en-US" b="1" dirty="0" smtClean="0"/>
              <a:t>well accepted </a:t>
            </a:r>
            <a:r>
              <a:rPr lang="en-US" dirty="0" smtClean="0"/>
              <a:t>as opposed to a possibility.</a:t>
            </a:r>
          </a:p>
          <a:p>
            <a:pPr marL="0" indent="0">
              <a:buNone/>
            </a:pPr>
            <a:endParaRPr lang="en-US" dirty="0"/>
          </a:p>
          <a:p>
            <a:pPr marL="0" indent="0">
              <a:buNone/>
            </a:pPr>
            <a:r>
              <a:rPr lang="en-US" dirty="0" smtClean="0"/>
              <a:t>For each adequately corrected response I will give you up to 0.5 points towards your exam score. </a:t>
            </a:r>
          </a:p>
          <a:p>
            <a:pPr marL="0" indent="0">
              <a:buNone/>
            </a:pPr>
            <a:endParaRPr lang="en-US" dirty="0"/>
          </a:p>
          <a:p>
            <a:pPr marL="0" indent="0">
              <a:buNone/>
            </a:pPr>
            <a:r>
              <a:rPr lang="en-US" dirty="0" smtClean="0"/>
              <a:t>Due in one week – Thursday, Oct 18th</a:t>
            </a:r>
            <a:endParaRPr lang="en-US" b="1" dirty="0" smtClean="0"/>
          </a:p>
          <a:p>
            <a:pPr marL="0" indent="0">
              <a:buNone/>
            </a:pPr>
            <a:endParaRPr lang="en-US" b="1" dirty="0"/>
          </a:p>
        </p:txBody>
      </p:sp>
    </p:spTree>
    <p:extLst>
      <p:ext uri="{BB962C8B-B14F-4D97-AF65-F5344CB8AC3E}">
        <p14:creationId xmlns:p14="http://schemas.microsoft.com/office/powerpoint/2010/main" val="1148126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r>
              <a:rPr lang="en-US" smtClean="0"/>
              <a:t>Watson and Crick’s Discovery of the Double Helix</a:t>
            </a:r>
            <a:endParaRPr lang="en-US" dirty="0" smtClean="0"/>
          </a:p>
        </p:txBody>
      </p:sp>
      <p:sp>
        <p:nvSpPr>
          <p:cNvPr id="45059" name="Rectangle 3"/>
          <p:cNvSpPr>
            <a:spLocks noGrp="1" noChangeArrowheads="1"/>
          </p:cNvSpPr>
          <p:nvPr>
            <p:ph idx="1"/>
          </p:nvPr>
        </p:nvSpPr>
        <p:spPr>
          <a:xfrm>
            <a:off x="228600" y="1371600"/>
            <a:ext cx="4419600" cy="5105400"/>
          </a:xfrm>
        </p:spPr>
        <p:txBody>
          <a:bodyPr>
            <a:normAutofit fontScale="92500" lnSpcReduction="10000"/>
          </a:bodyPr>
          <a:lstStyle/>
          <a:p>
            <a:r>
              <a:rPr lang="en-US" dirty="0" smtClean="0"/>
              <a:t>James Watson and Francis Crick determined that DNA is a </a:t>
            </a:r>
            <a:r>
              <a:rPr lang="en-US" b="1" dirty="0" smtClean="0"/>
              <a:t>double helix</a:t>
            </a:r>
            <a:r>
              <a:rPr lang="en-US" dirty="0" smtClean="0"/>
              <a:t>, </a:t>
            </a:r>
          </a:p>
          <a:p>
            <a:pPr lvl="1"/>
            <a:r>
              <a:rPr lang="en-US" dirty="0" smtClean="0"/>
              <a:t>a helix (spiral)</a:t>
            </a:r>
          </a:p>
          <a:p>
            <a:pPr lvl="1"/>
            <a:r>
              <a:rPr lang="en-US" dirty="0" smtClean="0"/>
              <a:t> with a uniform diameter </a:t>
            </a:r>
          </a:p>
          <a:p>
            <a:pPr lvl="1"/>
            <a:r>
              <a:rPr lang="en-US" dirty="0" smtClean="0"/>
              <a:t>made up of two polynucleotide strands.</a:t>
            </a:r>
          </a:p>
          <a:p>
            <a:r>
              <a:rPr lang="en-US" dirty="0" smtClean="0"/>
              <a:t>They used the X-ray image of DNA produced by Rosalind Franklin. </a:t>
            </a:r>
          </a:p>
        </p:txBody>
      </p:sp>
      <p:pic>
        <p:nvPicPr>
          <p:cNvPr id="2" name="Picture 1"/>
          <p:cNvPicPr>
            <a:picLocks noChangeAspect="1"/>
          </p:cNvPicPr>
          <p:nvPr/>
        </p:nvPicPr>
        <p:blipFill>
          <a:blip r:embed="rId3"/>
          <a:stretch>
            <a:fillRect/>
          </a:stretch>
        </p:blipFill>
        <p:spPr>
          <a:xfrm>
            <a:off x="4876800" y="1524000"/>
            <a:ext cx="4025900" cy="4089400"/>
          </a:xfrm>
          <a:prstGeom prst="rect">
            <a:avLst/>
          </a:prstGeom>
        </p:spPr>
      </p:pic>
    </p:spTree>
    <p:extLst>
      <p:ext uri="{BB962C8B-B14F-4D97-AF65-F5344CB8AC3E}">
        <p14:creationId xmlns:p14="http://schemas.microsoft.com/office/powerpoint/2010/main" val="38694435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Nucleotide was know</a:t>
            </a:r>
            <a:endParaRPr lang="en-US" dirty="0"/>
          </a:p>
        </p:txBody>
      </p:sp>
      <p:sp>
        <p:nvSpPr>
          <p:cNvPr id="3" name="Content Placeholder 2"/>
          <p:cNvSpPr>
            <a:spLocks noGrp="1"/>
          </p:cNvSpPr>
          <p:nvPr>
            <p:ph idx="1"/>
          </p:nvPr>
        </p:nvSpPr>
        <p:spPr>
          <a:xfrm>
            <a:off x="457200" y="1143001"/>
            <a:ext cx="8229600" cy="1295400"/>
          </a:xfrm>
        </p:spPr>
        <p:txBody>
          <a:bodyPr/>
          <a:lstStyle/>
          <a:p>
            <a:r>
              <a:rPr lang="en-US" dirty="0" smtClean="0"/>
              <a:t>Watson, Crick and Franklin determined the double helix</a:t>
            </a:r>
            <a:endParaRPr lang="en-US" dirty="0"/>
          </a:p>
        </p:txBody>
      </p:sp>
      <p:pic>
        <p:nvPicPr>
          <p:cNvPr id="4" name="Picture 3"/>
          <p:cNvPicPr>
            <a:picLocks noChangeAspect="1"/>
          </p:cNvPicPr>
          <p:nvPr/>
        </p:nvPicPr>
        <p:blipFill rotWithShape="1">
          <a:blip r:embed="rId2"/>
          <a:srcRect l="66997" t="35829" b="10435"/>
          <a:stretch/>
        </p:blipFill>
        <p:spPr>
          <a:xfrm>
            <a:off x="304800" y="2743200"/>
            <a:ext cx="3250900" cy="3352800"/>
          </a:xfrm>
          <a:prstGeom prst="rect">
            <a:avLst/>
          </a:prstGeom>
        </p:spPr>
      </p:pic>
      <p:pic>
        <p:nvPicPr>
          <p:cNvPr id="5" name="Picture 4"/>
          <p:cNvPicPr>
            <a:picLocks noChangeAspect="1"/>
          </p:cNvPicPr>
          <p:nvPr/>
        </p:nvPicPr>
        <p:blipFill rotWithShape="1">
          <a:blip r:embed="rId2"/>
          <a:srcRect r="83964" b="35717"/>
          <a:stretch/>
        </p:blipFill>
        <p:spPr>
          <a:xfrm>
            <a:off x="7391400" y="2590800"/>
            <a:ext cx="1410500" cy="3581400"/>
          </a:xfrm>
          <a:prstGeom prst="rect">
            <a:avLst/>
          </a:prstGeom>
        </p:spPr>
      </p:pic>
      <p:pic>
        <p:nvPicPr>
          <p:cNvPr id="6" name="Picture 5"/>
          <p:cNvPicPr>
            <a:picLocks noChangeAspect="1"/>
          </p:cNvPicPr>
          <p:nvPr/>
        </p:nvPicPr>
        <p:blipFill>
          <a:blip r:embed="rId3"/>
          <a:stretch>
            <a:fillRect/>
          </a:stretch>
        </p:blipFill>
        <p:spPr>
          <a:xfrm>
            <a:off x="3785862" y="2743200"/>
            <a:ext cx="3300738" cy="3352800"/>
          </a:xfrm>
          <a:prstGeom prst="rect">
            <a:avLst/>
          </a:prstGeom>
        </p:spPr>
      </p:pic>
    </p:spTree>
    <p:extLst>
      <p:ext uri="{BB962C8B-B14F-4D97-AF65-F5344CB8AC3E}">
        <p14:creationId xmlns:p14="http://schemas.microsoft.com/office/powerpoint/2010/main" val="23074288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
            <a:ext cx="8089759" cy="5181600"/>
          </a:xfrm>
          <a:prstGeom prst="rect">
            <a:avLst/>
          </a:prstGeom>
        </p:spPr>
      </p:pic>
      <p:sp>
        <p:nvSpPr>
          <p:cNvPr id="5" name="TextBox 4"/>
          <p:cNvSpPr txBox="1"/>
          <p:nvPr/>
        </p:nvSpPr>
        <p:spPr>
          <a:xfrm>
            <a:off x="241300" y="5802868"/>
            <a:ext cx="4420826"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James Watson (left) and Francis Crick </a:t>
            </a:r>
            <a:endParaRPr lang="en-US" sz="1800" b="1" dirty="0">
              <a:solidFill>
                <a:prstClr val="black"/>
              </a:solidFill>
              <a:latin typeface="Arial" pitchFamily="34" charset="0"/>
              <a:ea typeface="+mn-ea"/>
              <a:cs typeface="Arial" pitchFamily="34" charset="0"/>
            </a:endParaRPr>
          </a:p>
        </p:txBody>
      </p:sp>
      <p:sp>
        <p:nvSpPr>
          <p:cNvPr id="6" name="TextBox 5"/>
          <p:cNvSpPr txBox="1"/>
          <p:nvPr/>
        </p:nvSpPr>
        <p:spPr>
          <a:xfrm>
            <a:off x="5172250" y="5802868"/>
            <a:ext cx="2100092"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Rosalind Franklin</a:t>
            </a:r>
            <a:endParaRPr lang="en-US" sz="1800" b="1" dirty="0">
              <a:solidFill>
                <a:prstClr val="black"/>
              </a:solidFill>
              <a:latin typeface="Arial" pitchFamily="34" charset="0"/>
              <a:ea typeface="+mn-ea"/>
              <a:cs typeface="Arial" pitchFamily="34" charset="0"/>
            </a:endParaRPr>
          </a:p>
        </p:txBody>
      </p:sp>
      <p:sp>
        <p:nvSpPr>
          <p:cNvPr id="2" name="Rectangle 1"/>
          <p:cNvSpPr/>
          <p:nvPr/>
        </p:nvSpPr>
        <p:spPr>
          <a:xfrm>
            <a:off x="609600" y="5715000"/>
            <a:ext cx="8001000" cy="923330"/>
          </a:xfrm>
          <a:prstGeom prst="rect">
            <a:avLst/>
          </a:prstGeom>
        </p:spPr>
        <p:txBody>
          <a:bodyPr wrap="square">
            <a:spAutoFit/>
          </a:bodyPr>
          <a:lstStyle/>
          <a:p>
            <a:r>
              <a:rPr lang="en-US" dirty="0"/>
              <a:t>In 1962, </a:t>
            </a:r>
            <a:r>
              <a:rPr lang="en-US" dirty="0" smtClean="0"/>
              <a:t>Watson</a:t>
            </a:r>
            <a:r>
              <a:rPr lang="en-US" dirty="0"/>
              <a:t> </a:t>
            </a:r>
            <a:r>
              <a:rPr lang="en-US" dirty="0" smtClean="0"/>
              <a:t>&amp;</a:t>
            </a:r>
            <a:r>
              <a:rPr lang="en-US" dirty="0" smtClean="0"/>
              <a:t> Crick </a:t>
            </a:r>
            <a:r>
              <a:rPr lang="en-US" dirty="0" smtClean="0"/>
              <a:t>received </a:t>
            </a:r>
            <a:r>
              <a:rPr lang="en-US" dirty="0"/>
              <a:t>the Nobel Prize for their work. </a:t>
            </a:r>
          </a:p>
          <a:p>
            <a:r>
              <a:rPr lang="en-US" dirty="0"/>
              <a:t>Franklin deserved a share of the prize, but she had died from cancer in 1958, and Nobel prizes are never granted posthumously</a:t>
            </a:r>
            <a:r>
              <a:rPr lang="en-US" dirty="0" smtClean="0"/>
              <a:t>.</a:t>
            </a:r>
            <a:endParaRPr lang="en-US" dirty="0"/>
          </a:p>
        </p:txBody>
      </p:sp>
    </p:spTree>
    <p:extLst>
      <p:ext uri="{BB962C8B-B14F-4D97-AF65-F5344CB8AC3E}">
        <p14:creationId xmlns:p14="http://schemas.microsoft.com/office/powerpoint/2010/main" val="41782691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r>
              <a:rPr lang="en-US" smtClean="0"/>
              <a:t>Watson and Crick’s Discovery of the Double Helix</a:t>
            </a:r>
            <a:endParaRPr lang="en-US" dirty="0" smtClean="0"/>
          </a:p>
        </p:txBody>
      </p:sp>
      <p:sp>
        <p:nvSpPr>
          <p:cNvPr id="45059" name="Rectangle 3"/>
          <p:cNvSpPr>
            <a:spLocks noGrp="1" noChangeArrowheads="1"/>
          </p:cNvSpPr>
          <p:nvPr>
            <p:ph idx="1"/>
          </p:nvPr>
        </p:nvSpPr>
        <p:spPr>
          <a:xfrm>
            <a:off x="457200" y="1493837"/>
            <a:ext cx="8229600" cy="4525963"/>
          </a:xfrm>
        </p:spPr>
        <p:txBody>
          <a:bodyPr/>
          <a:lstStyle/>
          <a:p>
            <a:r>
              <a:rPr lang="en-US" dirty="0" smtClean="0"/>
              <a:t>The model of DNA is like a full ladder twisted into a spiral.</a:t>
            </a:r>
          </a:p>
          <a:p>
            <a:pPr lvl="1"/>
            <a:r>
              <a:rPr lang="en-US" dirty="0" smtClean="0"/>
              <a:t>The sides represent the sugar-phosphate backbones. </a:t>
            </a:r>
          </a:p>
          <a:p>
            <a:pPr lvl="1"/>
            <a:r>
              <a:rPr lang="en-US" dirty="0" smtClean="0"/>
              <a:t>Each step represents a pair of bases connected by hydrogen bonds. </a:t>
            </a:r>
          </a:p>
          <a:p>
            <a:pPr lvl="1"/>
            <a:r>
              <a:rPr lang="en-US" dirty="0" smtClean="0"/>
              <a:t>The base-pairing rules dictate the side-by-side combinations of bases that form the rungs of the double helix.</a:t>
            </a:r>
          </a:p>
        </p:txBody>
      </p:sp>
    </p:spTree>
    <p:extLst>
      <p:ext uri="{BB962C8B-B14F-4D97-AF65-F5344CB8AC3E}">
        <p14:creationId xmlns:p14="http://schemas.microsoft.com/office/powerpoint/2010/main" val="4239463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192" y="963168"/>
            <a:ext cx="6833616" cy="4931664"/>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10.4</a:t>
            </a:r>
            <a:endParaRPr lang="en-US" sz="1200" dirty="0">
              <a:latin typeface="Arial" charset="0"/>
            </a:endParaRPr>
          </a:p>
        </p:txBody>
      </p:sp>
      <p:sp>
        <p:nvSpPr>
          <p:cNvPr id="6" name="TextBox 5"/>
          <p:cNvSpPr txBox="1"/>
          <p:nvPr/>
        </p:nvSpPr>
        <p:spPr>
          <a:xfrm>
            <a:off x="4273550" y="5575300"/>
            <a:ext cx="757451"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Twist</a:t>
            </a:r>
            <a:endParaRPr lang="en-US" sz="18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6881085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3161"/>
          <a:stretch/>
        </p:blipFill>
        <p:spPr>
          <a:xfrm>
            <a:off x="838200" y="762000"/>
            <a:ext cx="7473696" cy="5792822"/>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10.5</a:t>
            </a:r>
            <a:endParaRPr lang="en-US" sz="1200" dirty="0">
              <a:latin typeface="Arial" charset="0"/>
            </a:endParaRPr>
          </a:p>
        </p:txBody>
      </p:sp>
      <p:sp>
        <p:nvSpPr>
          <p:cNvPr id="4" name="TextBox 3"/>
          <p:cNvSpPr txBox="1"/>
          <p:nvPr/>
        </p:nvSpPr>
        <p:spPr>
          <a:xfrm>
            <a:off x="4419600" y="762000"/>
            <a:ext cx="1697901" cy="338554"/>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latin typeface="Arial" pitchFamily="34" charset="0"/>
                <a:ea typeface="+mn-ea"/>
                <a:cs typeface="Arial" pitchFamily="34" charset="0"/>
              </a:rPr>
              <a:t>Hydrogen bond</a:t>
            </a:r>
            <a:endParaRPr lang="en-US" sz="1600" b="1" dirty="0">
              <a:solidFill>
                <a:prstClr val="black"/>
              </a:solidFill>
              <a:latin typeface="Arial" pitchFamily="34" charset="0"/>
              <a:ea typeface="+mn-ea"/>
              <a:cs typeface="Arial" pitchFamily="34" charset="0"/>
            </a:endParaRPr>
          </a:p>
        </p:txBody>
      </p:sp>
      <p:sp>
        <p:nvSpPr>
          <p:cNvPr id="3" name="Freeform 2"/>
          <p:cNvSpPr/>
          <p:nvPr/>
        </p:nvSpPr>
        <p:spPr>
          <a:xfrm>
            <a:off x="4093369" y="1145381"/>
            <a:ext cx="611981" cy="316707"/>
          </a:xfrm>
          <a:custGeom>
            <a:avLst/>
            <a:gdLst>
              <a:gd name="connsiteX0" fmla="*/ 50006 w 611981"/>
              <a:gd name="connsiteY0" fmla="*/ 316707 h 316707"/>
              <a:gd name="connsiteX1" fmla="*/ 0 w 611981"/>
              <a:gd name="connsiteY1" fmla="*/ 197644 h 316707"/>
              <a:gd name="connsiteX2" fmla="*/ 569119 w 611981"/>
              <a:gd name="connsiteY2" fmla="*/ 0 h 316707"/>
              <a:gd name="connsiteX3" fmla="*/ 611981 w 611981"/>
              <a:gd name="connsiteY3" fmla="*/ 123825 h 316707"/>
            </a:gdLst>
            <a:ahLst/>
            <a:cxnLst>
              <a:cxn ang="0">
                <a:pos x="connsiteX0" y="connsiteY0"/>
              </a:cxn>
              <a:cxn ang="0">
                <a:pos x="connsiteX1" y="connsiteY1"/>
              </a:cxn>
              <a:cxn ang="0">
                <a:pos x="connsiteX2" y="connsiteY2"/>
              </a:cxn>
              <a:cxn ang="0">
                <a:pos x="connsiteX3" y="connsiteY3"/>
              </a:cxn>
            </a:cxnLst>
            <a:rect l="l" t="t" r="r" b="b"/>
            <a:pathLst>
              <a:path w="611981" h="316707">
                <a:moveTo>
                  <a:pt x="50006" y="316707"/>
                </a:moveTo>
                <a:lnTo>
                  <a:pt x="0" y="197644"/>
                </a:lnTo>
                <a:lnTo>
                  <a:pt x="569119" y="0"/>
                </a:lnTo>
                <a:lnTo>
                  <a:pt x="611981" y="1238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5" name="Freeform 4"/>
          <p:cNvSpPr/>
          <p:nvPr/>
        </p:nvSpPr>
        <p:spPr>
          <a:xfrm>
            <a:off x="4338638" y="1119188"/>
            <a:ext cx="45243" cy="123825"/>
          </a:xfrm>
          <a:custGeom>
            <a:avLst/>
            <a:gdLst>
              <a:gd name="connsiteX0" fmla="*/ 45243 w 45243"/>
              <a:gd name="connsiteY0" fmla="*/ 123825 h 123825"/>
              <a:gd name="connsiteX1" fmla="*/ 0 w 45243"/>
              <a:gd name="connsiteY1" fmla="*/ 0 h 123825"/>
            </a:gdLst>
            <a:ahLst/>
            <a:cxnLst>
              <a:cxn ang="0">
                <a:pos x="connsiteX0" y="connsiteY0"/>
              </a:cxn>
              <a:cxn ang="0">
                <a:pos x="connsiteX1" y="connsiteY1"/>
              </a:cxn>
            </a:cxnLst>
            <a:rect l="l" t="t" r="r" b="b"/>
            <a:pathLst>
              <a:path w="45243" h="123825">
                <a:moveTo>
                  <a:pt x="45243" y="123825"/>
                </a:moveTo>
                <a:lnTo>
                  <a:pt x="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7" name="TextBox 6"/>
          <p:cNvSpPr txBox="1"/>
          <p:nvPr/>
        </p:nvSpPr>
        <p:spPr>
          <a:xfrm>
            <a:off x="914400" y="6172200"/>
            <a:ext cx="1861407" cy="338554"/>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latin typeface="Arial" pitchFamily="34" charset="0"/>
                <a:ea typeface="+mn-ea"/>
                <a:cs typeface="Arial" pitchFamily="34" charset="0"/>
              </a:rPr>
              <a:t>(a) Ribbon model</a:t>
            </a:r>
            <a:endParaRPr lang="en-US" sz="1600" b="1" dirty="0">
              <a:solidFill>
                <a:prstClr val="black"/>
              </a:solidFill>
              <a:latin typeface="Arial" pitchFamily="34" charset="0"/>
              <a:ea typeface="+mn-ea"/>
              <a:cs typeface="Arial" pitchFamily="34" charset="0"/>
            </a:endParaRPr>
          </a:p>
        </p:txBody>
      </p:sp>
      <p:sp>
        <p:nvSpPr>
          <p:cNvPr id="9" name="TextBox 8"/>
          <p:cNvSpPr txBox="1"/>
          <p:nvPr/>
        </p:nvSpPr>
        <p:spPr>
          <a:xfrm>
            <a:off x="4953000" y="6096000"/>
            <a:ext cx="1842977" cy="338554"/>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latin typeface="Arial" pitchFamily="34" charset="0"/>
                <a:ea typeface="+mn-ea"/>
                <a:cs typeface="Arial" pitchFamily="34" charset="0"/>
              </a:rPr>
              <a:t>(b) Atomic model</a:t>
            </a:r>
            <a:endParaRPr lang="en-US" sz="1600" b="1" dirty="0">
              <a:solidFill>
                <a:prstClr val="black"/>
              </a:solidFill>
              <a:latin typeface="Arial" pitchFamily="34" charset="0"/>
              <a:ea typeface="+mn-ea"/>
              <a:cs typeface="Arial" pitchFamily="34" charset="0"/>
            </a:endParaRPr>
          </a:p>
        </p:txBody>
      </p:sp>
      <p:sp>
        <p:nvSpPr>
          <p:cNvPr id="12" name="TextBox 11"/>
          <p:cNvSpPr txBox="1"/>
          <p:nvPr/>
        </p:nvSpPr>
        <p:spPr>
          <a:xfrm>
            <a:off x="3905250" y="1566087"/>
            <a:ext cx="295274" cy="276999"/>
          </a:xfrm>
          <a:prstGeom prst="rect">
            <a:avLst/>
          </a:prstGeom>
          <a:noFill/>
        </p:spPr>
        <p:txBody>
          <a:bodyPr wrap="none" rtlCol="0">
            <a:spAutoFit/>
          </a:bodyPr>
          <a:lstStyle/>
          <a:p>
            <a:pPr fontAlgn="auto">
              <a:spcBef>
                <a:spcPts val="0"/>
              </a:spcBef>
              <a:spcAft>
                <a:spcPts val="0"/>
              </a:spcAft>
            </a:pPr>
            <a:r>
              <a:rPr lang="en-US" sz="1200" b="1" dirty="0">
                <a:solidFill>
                  <a:prstClr val="black"/>
                </a:solidFill>
                <a:latin typeface="Arial" pitchFamily="34" charset="0"/>
                <a:ea typeface="+mn-ea"/>
                <a:cs typeface="Arial" pitchFamily="34" charset="0"/>
              </a:rPr>
              <a:t>A</a:t>
            </a:r>
          </a:p>
        </p:txBody>
      </p:sp>
      <p:sp>
        <p:nvSpPr>
          <p:cNvPr id="13" name="TextBox 12"/>
          <p:cNvSpPr txBox="1"/>
          <p:nvPr/>
        </p:nvSpPr>
        <p:spPr>
          <a:xfrm>
            <a:off x="4793455" y="1316058"/>
            <a:ext cx="279244"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pitchFamily="34" charset="0"/>
                <a:ea typeface="+mn-ea"/>
                <a:cs typeface="Arial" pitchFamily="34" charset="0"/>
              </a:rPr>
              <a:t>T</a:t>
            </a:r>
            <a:endParaRPr lang="en-US" sz="1200" b="1" dirty="0">
              <a:solidFill>
                <a:prstClr val="black"/>
              </a:solidFill>
              <a:latin typeface="Arial" pitchFamily="34" charset="0"/>
              <a:ea typeface="+mn-ea"/>
              <a:cs typeface="Arial" pitchFamily="34" charset="0"/>
            </a:endParaRPr>
          </a:p>
        </p:txBody>
      </p:sp>
      <p:sp>
        <p:nvSpPr>
          <p:cNvPr id="14" name="TextBox 13"/>
          <p:cNvSpPr txBox="1"/>
          <p:nvPr/>
        </p:nvSpPr>
        <p:spPr>
          <a:xfrm>
            <a:off x="4800600" y="2318540"/>
            <a:ext cx="295274"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pitchFamily="34" charset="0"/>
                <a:ea typeface="+mn-ea"/>
                <a:cs typeface="Arial" pitchFamily="34" charset="0"/>
              </a:rPr>
              <a:t>C</a:t>
            </a:r>
            <a:endParaRPr lang="en-US" sz="1200" b="1" dirty="0">
              <a:solidFill>
                <a:prstClr val="black"/>
              </a:solidFill>
              <a:latin typeface="Arial" pitchFamily="34" charset="0"/>
              <a:ea typeface="+mn-ea"/>
              <a:cs typeface="Arial" pitchFamily="34" charset="0"/>
            </a:endParaRPr>
          </a:p>
        </p:txBody>
      </p:sp>
      <p:sp>
        <p:nvSpPr>
          <p:cNvPr id="15" name="TextBox 14"/>
          <p:cNvSpPr txBox="1"/>
          <p:nvPr/>
        </p:nvSpPr>
        <p:spPr>
          <a:xfrm>
            <a:off x="3898900" y="2569371"/>
            <a:ext cx="304892"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pitchFamily="34" charset="0"/>
                <a:ea typeface="+mn-ea"/>
                <a:cs typeface="Arial" pitchFamily="34" charset="0"/>
              </a:rPr>
              <a:t>G</a:t>
            </a:r>
            <a:endParaRPr lang="en-US" sz="1200" b="1" dirty="0">
              <a:solidFill>
                <a:prstClr val="black"/>
              </a:solidFill>
              <a:latin typeface="Arial" pitchFamily="34" charset="0"/>
              <a:ea typeface="+mn-ea"/>
              <a:cs typeface="Arial" pitchFamily="34" charset="0"/>
            </a:endParaRPr>
          </a:p>
        </p:txBody>
      </p:sp>
      <p:sp>
        <p:nvSpPr>
          <p:cNvPr id="16" name="TextBox 15"/>
          <p:cNvSpPr txBox="1"/>
          <p:nvPr/>
        </p:nvSpPr>
        <p:spPr>
          <a:xfrm>
            <a:off x="3756025" y="3367011"/>
            <a:ext cx="279244" cy="271541"/>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pitchFamily="34" charset="0"/>
                <a:ea typeface="+mn-ea"/>
                <a:cs typeface="Arial" pitchFamily="34" charset="0"/>
              </a:rPr>
              <a:t>T</a:t>
            </a:r>
            <a:endParaRPr lang="en-US" sz="1200" b="1" dirty="0">
              <a:solidFill>
                <a:prstClr val="black"/>
              </a:solidFill>
              <a:latin typeface="Arial" pitchFamily="34" charset="0"/>
              <a:ea typeface="+mn-ea"/>
              <a:cs typeface="Arial" pitchFamily="34" charset="0"/>
            </a:endParaRPr>
          </a:p>
        </p:txBody>
      </p:sp>
      <p:sp>
        <p:nvSpPr>
          <p:cNvPr id="17" name="TextBox 16"/>
          <p:cNvSpPr txBox="1"/>
          <p:nvPr/>
        </p:nvSpPr>
        <p:spPr>
          <a:xfrm>
            <a:off x="4675766" y="3473387"/>
            <a:ext cx="304221" cy="253270"/>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pitchFamily="34" charset="0"/>
                <a:ea typeface="+mn-ea"/>
                <a:cs typeface="Arial" pitchFamily="34" charset="0"/>
              </a:rPr>
              <a:t>A</a:t>
            </a:r>
            <a:endParaRPr lang="en-US" sz="1200" b="1" dirty="0">
              <a:solidFill>
                <a:prstClr val="black"/>
              </a:solidFill>
              <a:latin typeface="Arial" pitchFamily="34" charset="0"/>
              <a:ea typeface="+mn-ea"/>
              <a:cs typeface="Arial" pitchFamily="34" charset="0"/>
            </a:endParaRPr>
          </a:p>
        </p:txBody>
      </p:sp>
      <p:sp>
        <p:nvSpPr>
          <p:cNvPr id="18" name="TextBox 17"/>
          <p:cNvSpPr txBox="1"/>
          <p:nvPr/>
        </p:nvSpPr>
        <p:spPr>
          <a:xfrm>
            <a:off x="3759779" y="4336276"/>
            <a:ext cx="304221"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pitchFamily="34" charset="0"/>
                <a:ea typeface="+mn-ea"/>
                <a:cs typeface="Arial" pitchFamily="34" charset="0"/>
              </a:rPr>
              <a:t>C</a:t>
            </a:r>
            <a:endParaRPr lang="en-US" sz="1200" b="1" dirty="0">
              <a:solidFill>
                <a:prstClr val="black"/>
              </a:solidFill>
              <a:latin typeface="Arial" pitchFamily="34" charset="0"/>
              <a:ea typeface="+mn-ea"/>
              <a:cs typeface="Arial" pitchFamily="34" charset="0"/>
            </a:endParaRPr>
          </a:p>
        </p:txBody>
      </p:sp>
      <p:sp>
        <p:nvSpPr>
          <p:cNvPr id="19" name="TextBox 18"/>
          <p:cNvSpPr txBox="1"/>
          <p:nvPr/>
        </p:nvSpPr>
        <p:spPr>
          <a:xfrm>
            <a:off x="4678362" y="4444226"/>
            <a:ext cx="304221"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pitchFamily="34" charset="0"/>
                <a:ea typeface="+mn-ea"/>
                <a:cs typeface="Arial" pitchFamily="34" charset="0"/>
              </a:rPr>
              <a:t>G</a:t>
            </a:r>
            <a:endParaRPr lang="en-US" sz="12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24330257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Watson, Crick, Franklin</a:t>
            </a:r>
            <a:endParaRPr lang="en-US" dirty="0"/>
          </a:p>
        </p:txBody>
      </p:sp>
      <p:sp>
        <p:nvSpPr>
          <p:cNvPr id="3" name="Content Placeholder 2"/>
          <p:cNvSpPr>
            <a:spLocks noGrp="1"/>
          </p:cNvSpPr>
          <p:nvPr>
            <p:ph idx="1"/>
          </p:nvPr>
        </p:nvSpPr>
        <p:spPr>
          <a:xfrm>
            <a:off x="457200" y="1143001"/>
            <a:ext cx="8229600" cy="1142999"/>
          </a:xfrm>
        </p:spPr>
        <p:txBody>
          <a:bodyPr numCol="2">
            <a:normAutofit/>
          </a:bodyPr>
          <a:lstStyle/>
          <a:p>
            <a:pPr lvl="1"/>
            <a:r>
              <a:rPr lang="en-US" sz="2400" dirty="0"/>
              <a:t>a helix (spiral)</a:t>
            </a:r>
          </a:p>
          <a:p>
            <a:pPr lvl="1"/>
            <a:r>
              <a:rPr lang="en-US" sz="2400" dirty="0"/>
              <a:t> with a uniform diameter </a:t>
            </a:r>
          </a:p>
          <a:p>
            <a:pPr lvl="1"/>
            <a:r>
              <a:rPr lang="en-US" sz="2400" dirty="0" smtClean="0"/>
              <a:t>two </a:t>
            </a:r>
            <a:r>
              <a:rPr lang="en-US" sz="2400" dirty="0"/>
              <a:t>polynucleotide strands.</a:t>
            </a:r>
          </a:p>
          <a:p>
            <a:endParaRPr lang="en-US" sz="2400" dirty="0"/>
          </a:p>
        </p:txBody>
      </p:sp>
      <p:pic>
        <p:nvPicPr>
          <p:cNvPr id="4" name="Picture 3"/>
          <p:cNvPicPr>
            <a:picLocks noChangeAspect="1"/>
          </p:cNvPicPr>
          <p:nvPr/>
        </p:nvPicPr>
        <p:blipFill rotWithShape="1">
          <a:blip r:embed="rId2"/>
          <a:srcRect r="28922" b="11902"/>
          <a:stretch/>
        </p:blipFill>
        <p:spPr>
          <a:xfrm>
            <a:off x="1143000" y="2057400"/>
            <a:ext cx="6629400" cy="4507992"/>
          </a:xfrm>
          <a:prstGeom prst="rect">
            <a:avLst/>
          </a:prstGeom>
        </p:spPr>
      </p:pic>
    </p:spTree>
    <p:extLst>
      <p:ext uri="{BB962C8B-B14F-4D97-AF65-F5344CB8AC3E}">
        <p14:creationId xmlns:p14="http://schemas.microsoft.com/office/powerpoint/2010/main" val="9766197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H1N1 Flu of 2009</a:t>
            </a:r>
            <a:endParaRPr lang="en-US" dirty="0"/>
          </a:p>
        </p:txBody>
      </p:sp>
      <p:sp>
        <p:nvSpPr>
          <p:cNvPr id="3" name="Content Placeholder 2"/>
          <p:cNvSpPr>
            <a:spLocks noGrp="1"/>
          </p:cNvSpPr>
          <p:nvPr>
            <p:ph idx="1"/>
          </p:nvPr>
        </p:nvSpPr>
        <p:spPr/>
        <p:txBody>
          <a:bodyPr/>
          <a:lstStyle/>
          <a:p>
            <a:r>
              <a:rPr lang="en-US" dirty="0" smtClean="0"/>
              <a:t>Combination of a common strain and Asian swine flu</a:t>
            </a:r>
          </a:p>
        </p:txBody>
      </p:sp>
      <p:pic>
        <p:nvPicPr>
          <p:cNvPr id="4" name="Picture 3" descr="10_00bDeadliestVirus-U.jpg"/>
          <p:cNvPicPr>
            <a:picLocks noChangeAspect="1"/>
          </p:cNvPicPr>
          <p:nvPr/>
        </p:nvPicPr>
        <p:blipFill rotWithShape="1">
          <a:blip r:embed="rId2">
            <a:extLst>
              <a:ext uri="{28A0092B-C50C-407E-A947-70E740481C1C}">
                <a14:useLocalDpi xmlns:a14="http://schemas.microsoft.com/office/drawing/2010/main" val="0"/>
              </a:ext>
            </a:extLst>
          </a:blip>
          <a:srcRect l="1271" t="3260" r="1160" b="11375"/>
          <a:stretch/>
        </p:blipFill>
        <p:spPr>
          <a:xfrm>
            <a:off x="609600" y="2623189"/>
            <a:ext cx="7903510" cy="3625211"/>
          </a:xfrm>
          <a:prstGeom prst="rect">
            <a:avLst/>
          </a:prstGeom>
        </p:spPr>
      </p:pic>
    </p:spTree>
    <p:extLst>
      <p:ext uri="{BB962C8B-B14F-4D97-AF65-F5344CB8AC3E}">
        <p14:creationId xmlns:p14="http://schemas.microsoft.com/office/powerpoint/2010/main" val="9983327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r>
              <a:rPr lang="en-US" smtClean="0"/>
              <a:t>Watson and Crick’s Discovery of the Double Helix</a:t>
            </a:r>
            <a:endParaRPr lang="en-US" dirty="0" smtClean="0"/>
          </a:p>
        </p:txBody>
      </p:sp>
      <p:sp>
        <p:nvSpPr>
          <p:cNvPr id="45059" name="Rectangle 3"/>
          <p:cNvSpPr>
            <a:spLocks noGrp="1" noChangeArrowheads="1"/>
          </p:cNvSpPr>
          <p:nvPr>
            <p:ph idx="1"/>
          </p:nvPr>
        </p:nvSpPr>
        <p:spPr>
          <a:xfrm>
            <a:off x="457200" y="1295400"/>
            <a:ext cx="8229600" cy="4525963"/>
          </a:xfrm>
        </p:spPr>
        <p:txBody>
          <a:bodyPr>
            <a:normAutofit/>
          </a:bodyPr>
          <a:lstStyle/>
          <a:p>
            <a:r>
              <a:rPr lang="en-US" dirty="0" smtClean="0"/>
              <a:t>Watson and Crick (1953) wrote that the structure they proposed “immediately suggests a possible copying mechanism for the genetic material.”</a:t>
            </a:r>
          </a:p>
          <a:p>
            <a:endParaRPr lang="en-US" dirty="0" smtClean="0"/>
          </a:p>
          <a:p>
            <a:r>
              <a:rPr lang="en-US" dirty="0"/>
              <a:t>T</a:t>
            </a:r>
            <a:r>
              <a:rPr lang="en-US" dirty="0" smtClean="0"/>
              <a:t>he structure of DNA points toward a molecular explanation for life’s unique properties of reproduction and inheritance. </a:t>
            </a:r>
          </a:p>
        </p:txBody>
      </p:sp>
    </p:spTree>
    <p:extLst>
      <p:ext uri="{BB962C8B-B14F-4D97-AF65-F5344CB8AC3E}">
        <p14:creationId xmlns:p14="http://schemas.microsoft.com/office/powerpoint/2010/main" val="3028995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828" y="241890"/>
            <a:ext cx="7097332" cy="6405797"/>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10.6</a:t>
            </a:r>
            <a:endParaRPr lang="en-US" sz="1200" dirty="0">
              <a:latin typeface="Arial" charset="0"/>
            </a:endParaRPr>
          </a:p>
        </p:txBody>
      </p:sp>
      <p:sp>
        <p:nvSpPr>
          <p:cNvPr id="4" name="TextBox 3"/>
          <p:cNvSpPr txBox="1"/>
          <p:nvPr/>
        </p:nvSpPr>
        <p:spPr>
          <a:xfrm>
            <a:off x="5812720" y="492125"/>
            <a:ext cx="1740605" cy="60529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Parental (old)</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DNA molecule</a:t>
            </a:r>
            <a:endParaRPr lang="en-US" sz="1800" b="1" dirty="0">
              <a:solidFill>
                <a:prstClr val="black"/>
              </a:solidFill>
              <a:latin typeface="Arial" pitchFamily="34" charset="0"/>
              <a:ea typeface="+mn-ea"/>
              <a:cs typeface="Arial" pitchFamily="34" charset="0"/>
            </a:endParaRPr>
          </a:p>
        </p:txBody>
      </p:sp>
      <p:sp>
        <p:nvSpPr>
          <p:cNvPr id="5" name="TextBox 4"/>
          <p:cNvSpPr txBox="1"/>
          <p:nvPr/>
        </p:nvSpPr>
        <p:spPr>
          <a:xfrm>
            <a:off x="5755570" y="2895600"/>
            <a:ext cx="1556836" cy="60529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Daughter</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(new) strand</a:t>
            </a:r>
            <a:endParaRPr lang="en-US" sz="1800" b="1" dirty="0">
              <a:solidFill>
                <a:prstClr val="black"/>
              </a:solidFill>
              <a:latin typeface="Arial" pitchFamily="34" charset="0"/>
              <a:ea typeface="+mn-ea"/>
              <a:cs typeface="Arial" pitchFamily="34" charset="0"/>
            </a:endParaRPr>
          </a:p>
        </p:txBody>
      </p:sp>
      <p:sp>
        <p:nvSpPr>
          <p:cNvPr id="6" name="TextBox 5"/>
          <p:cNvSpPr txBox="1"/>
          <p:nvPr/>
        </p:nvSpPr>
        <p:spPr>
          <a:xfrm>
            <a:off x="6756400" y="3600450"/>
            <a:ext cx="1454244" cy="60529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Parental </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(old) strand</a:t>
            </a:r>
            <a:endParaRPr lang="en-US" sz="1800" b="1" dirty="0">
              <a:solidFill>
                <a:prstClr val="black"/>
              </a:solidFill>
              <a:latin typeface="Arial" pitchFamily="34" charset="0"/>
              <a:ea typeface="+mn-ea"/>
              <a:cs typeface="Arial" pitchFamily="34" charset="0"/>
            </a:endParaRPr>
          </a:p>
        </p:txBody>
      </p:sp>
      <p:sp>
        <p:nvSpPr>
          <p:cNvPr id="7" name="TextBox 6"/>
          <p:cNvSpPr txBox="1"/>
          <p:nvPr/>
        </p:nvSpPr>
        <p:spPr>
          <a:xfrm>
            <a:off x="3513027" y="5784293"/>
            <a:ext cx="1941557" cy="86177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Daughter DNA </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molecules</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(double helices)</a:t>
            </a:r>
            <a:endParaRPr lang="en-US" sz="1800" b="1" dirty="0">
              <a:solidFill>
                <a:prstClr val="black"/>
              </a:solidFill>
              <a:latin typeface="Arial" pitchFamily="34" charset="0"/>
              <a:ea typeface="+mn-ea"/>
              <a:cs typeface="Arial" pitchFamily="34" charset="0"/>
            </a:endParaRPr>
          </a:p>
        </p:txBody>
      </p:sp>
      <p:grpSp>
        <p:nvGrpSpPr>
          <p:cNvPr id="9" name="Group 8"/>
          <p:cNvGrpSpPr/>
          <p:nvPr/>
        </p:nvGrpSpPr>
        <p:grpSpPr>
          <a:xfrm>
            <a:off x="2283619" y="4548186"/>
            <a:ext cx="2069305" cy="2040733"/>
            <a:chOff x="2279650" y="4543424"/>
            <a:chExt cx="2063750" cy="2054225"/>
          </a:xfrm>
        </p:grpSpPr>
        <p:sp>
          <p:nvSpPr>
            <p:cNvPr id="3" name="Freeform 2"/>
            <p:cNvSpPr/>
            <p:nvPr/>
          </p:nvSpPr>
          <p:spPr>
            <a:xfrm>
              <a:off x="2279650" y="4543424"/>
              <a:ext cx="2063750" cy="2054225"/>
            </a:xfrm>
            <a:custGeom>
              <a:avLst/>
              <a:gdLst>
                <a:gd name="connsiteX0" fmla="*/ 1987550 w 2082800"/>
                <a:gd name="connsiteY0" fmla="*/ 0 h 2057400"/>
                <a:gd name="connsiteX1" fmla="*/ 2082800 w 2082800"/>
                <a:gd name="connsiteY1" fmla="*/ 95250 h 2057400"/>
                <a:gd name="connsiteX2" fmla="*/ 95250 w 2082800"/>
                <a:gd name="connsiteY2" fmla="*/ 2057400 h 2057400"/>
                <a:gd name="connsiteX3" fmla="*/ 0 w 2082800"/>
                <a:gd name="connsiteY3" fmla="*/ 1962150 h 2057400"/>
              </a:gdLst>
              <a:ahLst/>
              <a:cxnLst>
                <a:cxn ang="0">
                  <a:pos x="connsiteX0" y="connsiteY0"/>
                </a:cxn>
                <a:cxn ang="0">
                  <a:pos x="connsiteX1" y="connsiteY1"/>
                </a:cxn>
                <a:cxn ang="0">
                  <a:pos x="connsiteX2" y="connsiteY2"/>
                </a:cxn>
                <a:cxn ang="0">
                  <a:pos x="connsiteX3" y="connsiteY3"/>
                </a:cxn>
              </a:cxnLst>
              <a:rect l="l" t="t" r="r" b="b"/>
              <a:pathLst>
                <a:path w="2082800" h="2057400">
                  <a:moveTo>
                    <a:pt x="1987550" y="0"/>
                  </a:moveTo>
                  <a:lnTo>
                    <a:pt x="2082800" y="95250"/>
                  </a:lnTo>
                  <a:lnTo>
                    <a:pt x="95250" y="2057400"/>
                  </a:lnTo>
                  <a:lnTo>
                    <a:pt x="0" y="196215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8" name="Freeform 7"/>
            <p:cNvSpPr/>
            <p:nvPr/>
          </p:nvSpPr>
          <p:spPr>
            <a:xfrm>
              <a:off x="3348038" y="5625307"/>
              <a:ext cx="200026" cy="203994"/>
            </a:xfrm>
            <a:custGeom>
              <a:avLst/>
              <a:gdLst>
                <a:gd name="connsiteX0" fmla="*/ 0 w 184150"/>
                <a:gd name="connsiteY0" fmla="*/ 0 h 184150"/>
                <a:gd name="connsiteX1" fmla="*/ 184150 w 184150"/>
                <a:gd name="connsiteY1" fmla="*/ 184150 h 184150"/>
              </a:gdLst>
              <a:ahLst/>
              <a:cxnLst>
                <a:cxn ang="0">
                  <a:pos x="connsiteX0" y="connsiteY0"/>
                </a:cxn>
                <a:cxn ang="0">
                  <a:pos x="connsiteX1" y="connsiteY1"/>
                </a:cxn>
              </a:cxnLst>
              <a:rect l="l" t="t" r="r" b="b"/>
              <a:pathLst>
                <a:path w="184150" h="184150">
                  <a:moveTo>
                    <a:pt x="0" y="0"/>
                  </a:moveTo>
                  <a:lnTo>
                    <a:pt x="184150" y="18415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grpSp>
      <p:sp>
        <p:nvSpPr>
          <p:cNvPr id="12" name="Freeform 11"/>
          <p:cNvSpPr/>
          <p:nvPr/>
        </p:nvSpPr>
        <p:spPr>
          <a:xfrm flipH="1">
            <a:off x="4408419" y="4546604"/>
            <a:ext cx="2070961" cy="2049460"/>
          </a:xfrm>
          <a:custGeom>
            <a:avLst/>
            <a:gdLst>
              <a:gd name="connsiteX0" fmla="*/ 1987550 w 2082800"/>
              <a:gd name="connsiteY0" fmla="*/ 0 h 2057400"/>
              <a:gd name="connsiteX1" fmla="*/ 2082800 w 2082800"/>
              <a:gd name="connsiteY1" fmla="*/ 95250 h 2057400"/>
              <a:gd name="connsiteX2" fmla="*/ 95250 w 2082800"/>
              <a:gd name="connsiteY2" fmla="*/ 2057400 h 2057400"/>
              <a:gd name="connsiteX3" fmla="*/ 0 w 2082800"/>
              <a:gd name="connsiteY3" fmla="*/ 1962150 h 2057400"/>
            </a:gdLst>
            <a:ahLst/>
            <a:cxnLst>
              <a:cxn ang="0">
                <a:pos x="connsiteX0" y="connsiteY0"/>
              </a:cxn>
              <a:cxn ang="0">
                <a:pos x="connsiteX1" y="connsiteY1"/>
              </a:cxn>
              <a:cxn ang="0">
                <a:pos x="connsiteX2" y="connsiteY2"/>
              </a:cxn>
              <a:cxn ang="0">
                <a:pos x="connsiteX3" y="connsiteY3"/>
              </a:cxn>
            </a:cxnLst>
            <a:rect l="l" t="t" r="r" b="b"/>
            <a:pathLst>
              <a:path w="2082800" h="2057400">
                <a:moveTo>
                  <a:pt x="1987550" y="0"/>
                </a:moveTo>
                <a:lnTo>
                  <a:pt x="2082800" y="95250"/>
                </a:lnTo>
                <a:lnTo>
                  <a:pt x="95250" y="2057400"/>
                </a:lnTo>
                <a:lnTo>
                  <a:pt x="0" y="196215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3" name="Freeform 12"/>
          <p:cNvSpPr/>
          <p:nvPr/>
        </p:nvSpPr>
        <p:spPr>
          <a:xfrm flipH="1">
            <a:off x="5157787" y="5632448"/>
            <a:ext cx="242025" cy="201616"/>
          </a:xfrm>
          <a:custGeom>
            <a:avLst/>
            <a:gdLst>
              <a:gd name="connsiteX0" fmla="*/ 0 w 184150"/>
              <a:gd name="connsiteY0" fmla="*/ 0 h 184150"/>
              <a:gd name="connsiteX1" fmla="*/ 184150 w 184150"/>
              <a:gd name="connsiteY1" fmla="*/ 184150 h 184150"/>
            </a:gdLst>
            <a:ahLst/>
            <a:cxnLst>
              <a:cxn ang="0">
                <a:pos x="connsiteX0" y="connsiteY0"/>
              </a:cxn>
              <a:cxn ang="0">
                <a:pos x="connsiteX1" y="connsiteY1"/>
              </a:cxn>
            </a:cxnLst>
            <a:rect l="l" t="t" r="r" b="b"/>
            <a:pathLst>
              <a:path w="184150" h="184150">
                <a:moveTo>
                  <a:pt x="0" y="0"/>
                </a:moveTo>
                <a:lnTo>
                  <a:pt x="184150" y="18415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0" name="Freeform 9"/>
          <p:cNvSpPr/>
          <p:nvPr/>
        </p:nvSpPr>
        <p:spPr>
          <a:xfrm>
            <a:off x="6981825" y="4175125"/>
            <a:ext cx="85725" cy="552450"/>
          </a:xfrm>
          <a:custGeom>
            <a:avLst/>
            <a:gdLst>
              <a:gd name="connsiteX0" fmla="*/ 85725 w 85725"/>
              <a:gd name="connsiteY0" fmla="*/ 0 h 552450"/>
              <a:gd name="connsiteX1" fmla="*/ 0 w 85725"/>
              <a:gd name="connsiteY1" fmla="*/ 552450 h 552450"/>
            </a:gdLst>
            <a:ahLst/>
            <a:cxnLst>
              <a:cxn ang="0">
                <a:pos x="connsiteX0" y="connsiteY0"/>
              </a:cxn>
              <a:cxn ang="0">
                <a:pos x="connsiteX1" y="connsiteY1"/>
              </a:cxn>
            </a:cxnLst>
            <a:rect l="l" t="t" r="r" b="b"/>
            <a:pathLst>
              <a:path w="85725" h="552450">
                <a:moveTo>
                  <a:pt x="85725" y="0"/>
                </a:moveTo>
                <a:lnTo>
                  <a:pt x="0" y="5524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4" name="Freeform 13"/>
          <p:cNvSpPr/>
          <p:nvPr/>
        </p:nvSpPr>
        <p:spPr>
          <a:xfrm>
            <a:off x="5838825" y="3467100"/>
            <a:ext cx="288925" cy="736600"/>
          </a:xfrm>
          <a:custGeom>
            <a:avLst/>
            <a:gdLst>
              <a:gd name="connsiteX0" fmla="*/ 288925 w 288925"/>
              <a:gd name="connsiteY0" fmla="*/ 0 h 736600"/>
              <a:gd name="connsiteX1" fmla="*/ 0 w 288925"/>
              <a:gd name="connsiteY1" fmla="*/ 736600 h 736600"/>
            </a:gdLst>
            <a:ahLst/>
            <a:cxnLst>
              <a:cxn ang="0">
                <a:pos x="connsiteX0" y="connsiteY0"/>
              </a:cxn>
              <a:cxn ang="0">
                <a:pos x="connsiteX1" y="connsiteY1"/>
              </a:cxn>
            </a:cxnLst>
            <a:rect l="l" t="t" r="r" b="b"/>
            <a:pathLst>
              <a:path w="288925" h="736600">
                <a:moveTo>
                  <a:pt x="288925" y="0"/>
                </a:moveTo>
                <a:lnTo>
                  <a:pt x="0" y="73660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5" name="Freeform 14"/>
          <p:cNvSpPr/>
          <p:nvPr/>
        </p:nvSpPr>
        <p:spPr>
          <a:xfrm>
            <a:off x="5200650" y="676275"/>
            <a:ext cx="652463" cy="61913"/>
          </a:xfrm>
          <a:custGeom>
            <a:avLst/>
            <a:gdLst>
              <a:gd name="connsiteX0" fmla="*/ 652463 w 652463"/>
              <a:gd name="connsiteY0" fmla="*/ 0 h 61913"/>
              <a:gd name="connsiteX1" fmla="*/ 0 w 652463"/>
              <a:gd name="connsiteY1" fmla="*/ 61913 h 61913"/>
            </a:gdLst>
            <a:ahLst/>
            <a:cxnLst>
              <a:cxn ang="0">
                <a:pos x="connsiteX0" y="connsiteY0"/>
              </a:cxn>
              <a:cxn ang="0">
                <a:pos x="connsiteX1" y="connsiteY1"/>
              </a:cxn>
            </a:cxnLst>
            <a:rect l="l" t="t" r="r" b="b"/>
            <a:pathLst>
              <a:path w="652463" h="61913">
                <a:moveTo>
                  <a:pt x="652463" y="0"/>
                </a:moveTo>
                <a:lnTo>
                  <a:pt x="0" y="61913"/>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Tree>
    <p:extLst>
      <p:ext uri="{BB962C8B-B14F-4D97-AF65-F5344CB8AC3E}">
        <p14:creationId xmlns:p14="http://schemas.microsoft.com/office/powerpoint/2010/main" val="24914043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r>
              <a:rPr lang="en-US" smtClean="0"/>
              <a:t>Structure/Function: DNA Replication</a:t>
            </a:r>
            <a:endParaRPr lang="en-US" dirty="0" smtClean="0"/>
          </a:p>
        </p:txBody>
      </p:sp>
      <p:sp>
        <p:nvSpPr>
          <p:cNvPr id="65539" name="Rectangle 3"/>
          <p:cNvSpPr>
            <a:spLocks noGrp="1" noChangeArrowheads="1"/>
          </p:cNvSpPr>
          <p:nvPr>
            <p:ph idx="1"/>
          </p:nvPr>
        </p:nvSpPr>
        <p:spPr>
          <a:xfrm>
            <a:off x="457200" y="1447800"/>
            <a:ext cx="8229600" cy="4525963"/>
          </a:xfrm>
        </p:spPr>
        <p:txBody>
          <a:bodyPr/>
          <a:lstStyle/>
          <a:p>
            <a:r>
              <a:rPr lang="en-US" dirty="0" smtClean="0"/>
              <a:t>When a cell reproduces, it must duplicate this information, providing one copy to the new offspring cell while keeping one copy for itself.</a:t>
            </a:r>
          </a:p>
          <a:p>
            <a:endParaRPr lang="en-US" dirty="0" smtClean="0"/>
          </a:p>
          <a:p>
            <a:r>
              <a:rPr lang="en-US" dirty="0" smtClean="0"/>
              <a:t>Watson and Crick’s model of DNA suggests that each DNA strand serves as a mold, or template, to guide reproduction of the other strand. </a:t>
            </a:r>
          </a:p>
        </p:txBody>
      </p:sp>
    </p:spTree>
    <p:extLst>
      <p:ext uri="{BB962C8B-B14F-4D97-AF65-F5344CB8AC3E}">
        <p14:creationId xmlns:p14="http://schemas.microsoft.com/office/powerpoint/2010/main" val="3419863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Replication</a:t>
            </a:r>
            <a:endParaRPr lang="en-US" dirty="0"/>
          </a:p>
        </p:txBody>
      </p:sp>
      <p:sp>
        <p:nvSpPr>
          <p:cNvPr id="3" name="Content Placeholder 2"/>
          <p:cNvSpPr>
            <a:spLocks noGrp="1"/>
          </p:cNvSpPr>
          <p:nvPr>
            <p:ph idx="1"/>
          </p:nvPr>
        </p:nvSpPr>
        <p:spPr/>
        <p:txBody>
          <a:bodyPr/>
          <a:lstStyle/>
          <a:p>
            <a:r>
              <a:rPr lang="en-US" dirty="0" smtClean="0"/>
              <a:t>When in the cell cycle does DNA replication happen? </a:t>
            </a:r>
          </a:p>
          <a:p>
            <a:r>
              <a:rPr lang="en-US" dirty="0" smtClean="0"/>
              <a:t>during s-phase of interphase</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1066800" y="2971800"/>
            <a:ext cx="4000500" cy="3360420"/>
          </a:xfrm>
          <a:prstGeom prst="rect">
            <a:avLst/>
          </a:prstGeom>
        </p:spPr>
      </p:pic>
    </p:spTree>
    <p:extLst>
      <p:ext uri="{BB962C8B-B14F-4D97-AF65-F5344CB8AC3E}">
        <p14:creationId xmlns:p14="http://schemas.microsoft.com/office/powerpoint/2010/main" val="1083636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Bioflix</a:t>
            </a:r>
            <a:r>
              <a:rPr lang="en-US" dirty="0" smtClean="0"/>
              <a:t> Animation: DNA Replication</a:t>
            </a:r>
            <a:br>
              <a:rPr lang="en-US" dirty="0" smtClean="0"/>
            </a:br>
            <a:endParaRPr lang="en-US" dirty="0"/>
          </a:p>
        </p:txBody>
      </p:sp>
      <p:pic>
        <p:nvPicPr>
          <p:cNvPr id="5" name="DNAReplic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72550714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Animation: DNA Replication Overview</a:t>
            </a:r>
            <a:endParaRPr lang="en-US" dirty="0"/>
          </a:p>
        </p:txBody>
      </p:sp>
      <p:pic>
        <p:nvPicPr>
          <p:cNvPr id="4" name="10_06DNAReplicatOverview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40869210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Structure/Function: DNA Replication</a:t>
            </a:r>
            <a:endParaRPr lang="en-US" dirty="0"/>
          </a:p>
        </p:txBody>
      </p:sp>
      <p:sp>
        <p:nvSpPr>
          <p:cNvPr id="69634" name="Rectangle 2"/>
          <p:cNvSpPr>
            <a:spLocks noGrp="1" noChangeArrowheads="1"/>
          </p:cNvSpPr>
          <p:nvPr>
            <p:ph idx="1"/>
          </p:nvPr>
        </p:nvSpPr>
        <p:spPr/>
        <p:txBody>
          <a:bodyPr/>
          <a:lstStyle/>
          <a:p>
            <a:r>
              <a:rPr lang="en-US" b="1" dirty="0" smtClean="0"/>
              <a:t>DNA polymerases</a:t>
            </a:r>
          </a:p>
          <a:p>
            <a:pPr lvl="1"/>
            <a:r>
              <a:rPr lang="en-US" dirty="0" smtClean="0"/>
              <a:t>are enzymes that make the covalent bonds between the nucleotides of a new DNA strand and</a:t>
            </a:r>
          </a:p>
          <a:p>
            <a:pPr marL="457200" lvl="1" indent="0">
              <a:buNone/>
            </a:pPr>
            <a:endParaRPr lang="en-US" dirty="0" smtClean="0"/>
          </a:p>
          <a:p>
            <a:pPr lvl="1"/>
            <a:r>
              <a:rPr lang="en-US" dirty="0" smtClean="0"/>
              <a:t>can help repair DNA that has been damaged by toxic chemicals or high-energy radiation, such as </a:t>
            </a:r>
            <a:br>
              <a:rPr lang="en-US" dirty="0" smtClean="0"/>
            </a:br>
            <a:r>
              <a:rPr lang="en-US" dirty="0" smtClean="0"/>
              <a:t>X-rays and ultraviolet light. </a:t>
            </a:r>
          </a:p>
          <a:p>
            <a:pPr lvl="1"/>
            <a:endParaRPr lang="en-US" dirty="0" smtClean="0"/>
          </a:p>
          <a:p>
            <a:pPr lvl="1"/>
            <a:r>
              <a:rPr lang="en-US" dirty="0" smtClean="0"/>
              <a:t>only one error in 1 billion nucleotides</a:t>
            </a:r>
          </a:p>
          <a:p>
            <a:pPr marL="457200" lvl="1" indent="0">
              <a:buNone/>
            </a:pPr>
            <a:endParaRPr lang="en-US" dirty="0" smtClean="0"/>
          </a:p>
        </p:txBody>
      </p:sp>
    </p:spTree>
    <p:extLst>
      <p:ext uri="{BB962C8B-B14F-4D97-AF65-F5344CB8AC3E}">
        <p14:creationId xmlns:p14="http://schemas.microsoft.com/office/powerpoint/2010/main" val="6004333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mtClean="0"/>
              <a:t>Structure/Function: DNA Replication</a:t>
            </a:r>
            <a:endParaRPr lang="en-US" dirty="0"/>
          </a:p>
        </p:txBody>
      </p:sp>
      <p:sp>
        <p:nvSpPr>
          <p:cNvPr id="491522" name="Rectangle 2"/>
          <p:cNvSpPr>
            <a:spLocks noGrp="1" noChangeArrowheads="1"/>
          </p:cNvSpPr>
          <p:nvPr>
            <p:ph idx="1"/>
          </p:nvPr>
        </p:nvSpPr>
        <p:spPr/>
        <p:txBody>
          <a:bodyPr/>
          <a:lstStyle/>
          <a:p>
            <a:r>
              <a:rPr lang="en-US" dirty="0" smtClean="0"/>
              <a:t>DNA replication </a:t>
            </a:r>
          </a:p>
          <a:p>
            <a:pPr lvl="1"/>
            <a:r>
              <a:rPr lang="en-US" dirty="0" smtClean="0"/>
              <a:t>Origin of replication – place on the double helix where replication begins </a:t>
            </a:r>
          </a:p>
          <a:p>
            <a:pPr lvl="1"/>
            <a:endParaRPr lang="en-US" dirty="0"/>
          </a:p>
          <a:p>
            <a:pPr lvl="1"/>
            <a:r>
              <a:rPr lang="en-US" dirty="0" smtClean="0"/>
              <a:t>proceeds in both directions, creating what are called replication </a:t>
            </a:r>
            <a:r>
              <a:rPr lang="en-US" dirty="0"/>
              <a:t>“bubbles.”</a:t>
            </a:r>
          </a:p>
        </p:txBody>
      </p:sp>
    </p:spTree>
    <p:extLst>
      <p:ext uri="{BB962C8B-B14F-4D97-AF65-F5344CB8AC3E}">
        <p14:creationId xmlns:p14="http://schemas.microsoft.com/office/powerpoint/2010/main" val="124672061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210312"/>
            <a:ext cx="7863840"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10.7</a:t>
            </a:r>
            <a:endParaRPr lang="en-US" sz="1200" dirty="0">
              <a:latin typeface="Arial" charset="0"/>
            </a:endParaRPr>
          </a:p>
        </p:txBody>
      </p:sp>
      <p:sp>
        <p:nvSpPr>
          <p:cNvPr id="4" name="TextBox 3"/>
          <p:cNvSpPr txBox="1"/>
          <p:nvPr/>
        </p:nvSpPr>
        <p:spPr>
          <a:xfrm>
            <a:off x="1558583" y="158750"/>
            <a:ext cx="1479892" cy="682238"/>
          </a:xfrm>
          <a:prstGeom prst="rect">
            <a:avLst/>
          </a:prstGeom>
          <a:noFill/>
        </p:spPr>
        <p:txBody>
          <a:bodyPr wrap="none" rtlCol="0">
            <a:spAutoFit/>
          </a:bodyPr>
          <a:lstStyle/>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Origin of</a:t>
            </a:r>
          </a:p>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replication</a:t>
            </a:r>
            <a:endParaRPr lang="en-US" sz="2000" b="1" dirty="0">
              <a:solidFill>
                <a:prstClr val="black"/>
              </a:solidFill>
              <a:latin typeface="Arial" pitchFamily="34" charset="0"/>
              <a:ea typeface="+mn-ea"/>
              <a:cs typeface="Arial" pitchFamily="34" charset="0"/>
            </a:endParaRPr>
          </a:p>
        </p:txBody>
      </p:sp>
      <p:sp>
        <p:nvSpPr>
          <p:cNvPr id="5" name="TextBox 4"/>
          <p:cNvSpPr txBox="1"/>
          <p:nvPr/>
        </p:nvSpPr>
        <p:spPr>
          <a:xfrm>
            <a:off x="5753100" y="158750"/>
            <a:ext cx="1479892" cy="682238"/>
          </a:xfrm>
          <a:prstGeom prst="rect">
            <a:avLst/>
          </a:prstGeom>
          <a:noFill/>
        </p:spPr>
        <p:txBody>
          <a:bodyPr wrap="none" rtlCol="0">
            <a:spAutoFit/>
          </a:bodyPr>
          <a:lstStyle/>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Origin of</a:t>
            </a:r>
          </a:p>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replication</a:t>
            </a:r>
            <a:endParaRPr lang="en-US" sz="2000" b="1" dirty="0">
              <a:solidFill>
                <a:prstClr val="black"/>
              </a:solidFill>
              <a:latin typeface="Arial" pitchFamily="34" charset="0"/>
              <a:ea typeface="+mn-ea"/>
              <a:cs typeface="Arial" pitchFamily="34" charset="0"/>
            </a:endParaRPr>
          </a:p>
        </p:txBody>
      </p:sp>
      <p:sp>
        <p:nvSpPr>
          <p:cNvPr id="6" name="TextBox 5"/>
          <p:cNvSpPr txBox="1"/>
          <p:nvPr/>
        </p:nvSpPr>
        <p:spPr>
          <a:xfrm>
            <a:off x="1637958" y="1987550"/>
            <a:ext cx="1479892" cy="682238"/>
          </a:xfrm>
          <a:prstGeom prst="rect">
            <a:avLst/>
          </a:prstGeom>
          <a:noFill/>
        </p:spPr>
        <p:txBody>
          <a:bodyPr wrap="none" rtlCol="0">
            <a:spAutoFit/>
          </a:bodyPr>
          <a:lstStyle/>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Origin of</a:t>
            </a:r>
          </a:p>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replication</a:t>
            </a:r>
            <a:endParaRPr lang="en-US" sz="2000" b="1" dirty="0">
              <a:solidFill>
                <a:prstClr val="black"/>
              </a:solidFill>
              <a:latin typeface="Arial" pitchFamily="34" charset="0"/>
              <a:ea typeface="+mn-ea"/>
              <a:cs typeface="Arial" pitchFamily="34" charset="0"/>
            </a:endParaRPr>
          </a:p>
        </p:txBody>
      </p:sp>
      <p:sp>
        <p:nvSpPr>
          <p:cNvPr id="7" name="TextBox 6"/>
          <p:cNvSpPr txBox="1"/>
          <p:nvPr/>
        </p:nvSpPr>
        <p:spPr>
          <a:xfrm>
            <a:off x="3326609" y="746190"/>
            <a:ext cx="2193229" cy="387286"/>
          </a:xfrm>
          <a:prstGeom prst="rect">
            <a:avLst/>
          </a:prstGeom>
          <a:noFill/>
        </p:spPr>
        <p:txBody>
          <a:bodyPr wrap="none" rtlCol="0">
            <a:spAutoFit/>
          </a:bodyPr>
          <a:lstStyle/>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Parental strands</a:t>
            </a:r>
            <a:endParaRPr lang="en-US" sz="2000" b="1" dirty="0">
              <a:solidFill>
                <a:prstClr val="black"/>
              </a:solidFill>
              <a:latin typeface="Arial" pitchFamily="34" charset="0"/>
              <a:ea typeface="+mn-ea"/>
              <a:cs typeface="Arial" pitchFamily="34" charset="0"/>
            </a:endParaRPr>
          </a:p>
        </p:txBody>
      </p:sp>
      <p:sp>
        <p:nvSpPr>
          <p:cNvPr id="8" name="TextBox 7"/>
          <p:cNvSpPr txBox="1"/>
          <p:nvPr/>
        </p:nvSpPr>
        <p:spPr>
          <a:xfrm>
            <a:off x="3271734" y="2508314"/>
            <a:ext cx="2050561" cy="387286"/>
          </a:xfrm>
          <a:prstGeom prst="rect">
            <a:avLst/>
          </a:prstGeom>
          <a:noFill/>
        </p:spPr>
        <p:txBody>
          <a:bodyPr wrap="none" rtlCol="0">
            <a:spAutoFit/>
          </a:bodyPr>
          <a:lstStyle/>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Parental strand</a:t>
            </a:r>
            <a:endParaRPr lang="en-US" sz="2000" b="1" dirty="0">
              <a:solidFill>
                <a:prstClr val="black"/>
              </a:solidFill>
              <a:latin typeface="Arial" pitchFamily="34" charset="0"/>
              <a:ea typeface="+mn-ea"/>
              <a:cs typeface="Arial" pitchFamily="34" charset="0"/>
            </a:endParaRPr>
          </a:p>
        </p:txBody>
      </p:sp>
      <p:sp>
        <p:nvSpPr>
          <p:cNvPr id="9" name="TextBox 8"/>
          <p:cNvSpPr txBox="1"/>
          <p:nvPr/>
        </p:nvSpPr>
        <p:spPr>
          <a:xfrm>
            <a:off x="3388529" y="2971800"/>
            <a:ext cx="2066121" cy="387286"/>
          </a:xfrm>
          <a:prstGeom prst="rect">
            <a:avLst/>
          </a:prstGeom>
          <a:noFill/>
        </p:spPr>
        <p:txBody>
          <a:bodyPr wrap="none" rtlCol="0">
            <a:spAutoFit/>
          </a:bodyPr>
          <a:lstStyle/>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Daughter strand</a:t>
            </a:r>
            <a:endParaRPr lang="en-US" sz="2000" b="1" dirty="0">
              <a:solidFill>
                <a:prstClr val="black"/>
              </a:solidFill>
              <a:latin typeface="Arial" pitchFamily="34" charset="0"/>
              <a:ea typeface="+mn-ea"/>
              <a:cs typeface="Arial" pitchFamily="34" charset="0"/>
            </a:endParaRPr>
          </a:p>
        </p:txBody>
      </p:sp>
      <p:sp>
        <p:nvSpPr>
          <p:cNvPr id="10" name="TextBox 9"/>
          <p:cNvSpPr txBox="1"/>
          <p:nvPr/>
        </p:nvSpPr>
        <p:spPr>
          <a:xfrm>
            <a:off x="1887492" y="4732338"/>
            <a:ext cx="1034307" cy="387286"/>
          </a:xfrm>
          <a:prstGeom prst="rect">
            <a:avLst/>
          </a:prstGeom>
          <a:noFill/>
        </p:spPr>
        <p:txBody>
          <a:bodyPr wrap="none" rtlCol="0">
            <a:spAutoFit/>
          </a:bodyPr>
          <a:lstStyle/>
          <a:p>
            <a:pPr algn="ctr" fontAlgn="auto">
              <a:lnSpc>
                <a:spcPts val="2300"/>
              </a:lnSpc>
              <a:spcBef>
                <a:spcPts val="0"/>
              </a:spcBef>
              <a:spcAft>
                <a:spcPts val="0"/>
              </a:spcAft>
            </a:pPr>
            <a:r>
              <a:rPr lang="en-US" sz="2000" b="1" dirty="0" smtClean="0">
                <a:solidFill>
                  <a:prstClr val="black"/>
                </a:solidFill>
                <a:latin typeface="Arial" pitchFamily="34" charset="0"/>
                <a:ea typeface="+mn-ea"/>
                <a:cs typeface="Arial" pitchFamily="34" charset="0"/>
              </a:rPr>
              <a:t>Bubble</a:t>
            </a:r>
            <a:endParaRPr lang="en-US" sz="2000" b="1" dirty="0">
              <a:solidFill>
                <a:prstClr val="black"/>
              </a:solidFill>
              <a:latin typeface="Arial" pitchFamily="34" charset="0"/>
              <a:ea typeface="+mn-ea"/>
              <a:cs typeface="Arial" pitchFamily="34" charset="0"/>
            </a:endParaRPr>
          </a:p>
        </p:txBody>
      </p:sp>
      <p:sp>
        <p:nvSpPr>
          <p:cNvPr id="11" name="TextBox 10"/>
          <p:cNvSpPr txBox="1"/>
          <p:nvPr/>
        </p:nvSpPr>
        <p:spPr>
          <a:xfrm>
            <a:off x="2553510" y="5852401"/>
            <a:ext cx="3790140" cy="387286"/>
          </a:xfrm>
          <a:prstGeom prst="rect">
            <a:avLst/>
          </a:prstGeom>
          <a:noFill/>
        </p:spPr>
        <p:txBody>
          <a:bodyPr wrap="none" rtlCol="0">
            <a:spAutoFit/>
          </a:bodyPr>
          <a:lstStyle/>
          <a:p>
            <a:pPr algn="ctr" fontAlgn="auto">
              <a:lnSpc>
                <a:spcPts val="2300"/>
              </a:lnSpc>
              <a:spcBef>
                <a:spcPts val="0"/>
              </a:spcBef>
              <a:spcAft>
                <a:spcPts val="0"/>
              </a:spcAft>
            </a:pPr>
            <a:r>
              <a:rPr lang="en-US" sz="2010" b="1" dirty="0" smtClean="0">
                <a:solidFill>
                  <a:prstClr val="black"/>
                </a:solidFill>
                <a:latin typeface="Arial" pitchFamily="34" charset="0"/>
                <a:ea typeface="+mn-ea"/>
                <a:cs typeface="Arial" pitchFamily="34" charset="0"/>
              </a:rPr>
              <a:t>Two daughter DNA molecules</a:t>
            </a:r>
            <a:endParaRPr lang="en-US" sz="2010" b="1" dirty="0">
              <a:solidFill>
                <a:prstClr val="black"/>
              </a:solidFill>
              <a:latin typeface="Arial" pitchFamily="34" charset="0"/>
              <a:ea typeface="+mn-ea"/>
              <a:cs typeface="Arial" pitchFamily="34" charset="0"/>
            </a:endParaRPr>
          </a:p>
        </p:txBody>
      </p:sp>
      <p:sp>
        <p:nvSpPr>
          <p:cNvPr id="3" name="Freeform 2"/>
          <p:cNvSpPr/>
          <p:nvPr/>
        </p:nvSpPr>
        <p:spPr>
          <a:xfrm>
            <a:off x="2931319" y="3152775"/>
            <a:ext cx="469106" cy="209550"/>
          </a:xfrm>
          <a:custGeom>
            <a:avLst/>
            <a:gdLst>
              <a:gd name="connsiteX0" fmla="*/ 469106 w 469106"/>
              <a:gd name="connsiteY0" fmla="*/ 0 h 209550"/>
              <a:gd name="connsiteX1" fmla="*/ 0 w 469106"/>
              <a:gd name="connsiteY1" fmla="*/ 209550 h 209550"/>
            </a:gdLst>
            <a:ahLst/>
            <a:cxnLst>
              <a:cxn ang="0">
                <a:pos x="connsiteX0" y="connsiteY0"/>
              </a:cxn>
              <a:cxn ang="0">
                <a:pos x="connsiteX1" y="connsiteY1"/>
              </a:cxn>
            </a:cxnLst>
            <a:rect l="l" t="t" r="r" b="b"/>
            <a:pathLst>
              <a:path w="469106" h="209550">
                <a:moveTo>
                  <a:pt x="469106" y="0"/>
                </a:moveTo>
                <a:lnTo>
                  <a:pt x="0" y="2095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2" name="Freeform 11"/>
          <p:cNvSpPr/>
          <p:nvPr/>
        </p:nvSpPr>
        <p:spPr>
          <a:xfrm>
            <a:off x="2895600" y="2793206"/>
            <a:ext cx="357188" cy="290513"/>
          </a:xfrm>
          <a:custGeom>
            <a:avLst/>
            <a:gdLst>
              <a:gd name="connsiteX0" fmla="*/ 357188 w 357188"/>
              <a:gd name="connsiteY0" fmla="*/ 0 h 290513"/>
              <a:gd name="connsiteX1" fmla="*/ 0 w 357188"/>
              <a:gd name="connsiteY1" fmla="*/ 290513 h 290513"/>
            </a:gdLst>
            <a:ahLst/>
            <a:cxnLst>
              <a:cxn ang="0">
                <a:pos x="connsiteX0" y="connsiteY0"/>
              </a:cxn>
              <a:cxn ang="0">
                <a:pos x="connsiteX1" y="connsiteY1"/>
              </a:cxn>
            </a:cxnLst>
            <a:rect l="l" t="t" r="r" b="b"/>
            <a:pathLst>
              <a:path w="357188" h="290513">
                <a:moveTo>
                  <a:pt x="357188" y="0"/>
                </a:moveTo>
                <a:lnTo>
                  <a:pt x="0" y="290513"/>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3" name="Freeform 12"/>
          <p:cNvSpPr/>
          <p:nvPr/>
        </p:nvSpPr>
        <p:spPr>
          <a:xfrm>
            <a:off x="1663700" y="4324350"/>
            <a:ext cx="1482725" cy="260350"/>
          </a:xfrm>
          <a:custGeom>
            <a:avLst/>
            <a:gdLst>
              <a:gd name="connsiteX0" fmla="*/ 0 w 1482725"/>
              <a:gd name="connsiteY0" fmla="*/ 0 h 260350"/>
              <a:gd name="connsiteX1" fmla="*/ 0 w 1482725"/>
              <a:gd name="connsiteY1" fmla="*/ 260350 h 260350"/>
              <a:gd name="connsiteX2" fmla="*/ 1482725 w 1482725"/>
              <a:gd name="connsiteY2" fmla="*/ 260350 h 260350"/>
              <a:gd name="connsiteX3" fmla="*/ 1482725 w 1482725"/>
              <a:gd name="connsiteY3" fmla="*/ 3175 h 260350"/>
            </a:gdLst>
            <a:ahLst/>
            <a:cxnLst>
              <a:cxn ang="0">
                <a:pos x="connsiteX0" y="connsiteY0"/>
              </a:cxn>
              <a:cxn ang="0">
                <a:pos x="connsiteX1" y="connsiteY1"/>
              </a:cxn>
              <a:cxn ang="0">
                <a:pos x="connsiteX2" y="connsiteY2"/>
              </a:cxn>
              <a:cxn ang="0">
                <a:pos x="connsiteX3" y="connsiteY3"/>
              </a:cxn>
            </a:cxnLst>
            <a:rect l="l" t="t" r="r" b="b"/>
            <a:pathLst>
              <a:path w="1482725" h="260350">
                <a:moveTo>
                  <a:pt x="0" y="0"/>
                </a:moveTo>
                <a:lnTo>
                  <a:pt x="0" y="260350"/>
                </a:lnTo>
                <a:lnTo>
                  <a:pt x="1482725" y="260350"/>
                </a:lnTo>
                <a:lnTo>
                  <a:pt x="1482725" y="317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4" name="Freeform 13"/>
          <p:cNvSpPr/>
          <p:nvPr/>
        </p:nvSpPr>
        <p:spPr>
          <a:xfrm>
            <a:off x="2406650" y="4578350"/>
            <a:ext cx="0" cy="171450"/>
          </a:xfrm>
          <a:custGeom>
            <a:avLst/>
            <a:gdLst>
              <a:gd name="connsiteX0" fmla="*/ 0 w 0"/>
              <a:gd name="connsiteY0" fmla="*/ 0 h 171450"/>
              <a:gd name="connsiteX1" fmla="*/ 0 w 0"/>
              <a:gd name="connsiteY1" fmla="*/ 171450 h 171450"/>
            </a:gdLst>
            <a:ahLst/>
            <a:cxnLst>
              <a:cxn ang="0">
                <a:pos x="connsiteX0" y="connsiteY0"/>
              </a:cxn>
              <a:cxn ang="0">
                <a:pos x="connsiteX1" y="connsiteY1"/>
              </a:cxn>
            </a:cxnLst>
            <a:rect l="l" t="t" r="r" b="b"/>
            <a:pathLst>
              <a:path h="171450">
                <a:moveTo>
                  <a:pt x="0" y="0"/>
                </a:moveTo>
                <a:lnTo>
                  <a:pt x="0" y="17145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Tree>
    <p:extLst>
      <p:ext uri="{BB962C8B-B14F-4D97-AF65-F5344CB8AC3E}">
        <p14:creationId xmlns:p14="http://schemas.microsoft.com/office/powerpoint/2010/main" val="12752535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Structure/Function: DNA Replication</a:t>
            </a:r>
            <a:endParaRPr lang="en-US" dirty="0"/>
          </a:p>
        </p:txBody>
      </p:sp>
      <p:sp>
        <p:nvSpPr>
          <p:cNvPr id="69634" name="Rectangle 2"/>
          <p:cNvSpPr>
            <a:spLocks noGrp="1" noChangeArrowheads="1"/>
          </p:cNvSpPr>
          <p:nvPr>
            <p:ph idx="1"/>
          </p:nvPr>
        </p:nvSpPr>
        <p:spPr/>
        <p:txBody>
          <a:bodyPr/>
          <a:lstStyle/>
          <a:p>
            <a:pPr marL="0" indent="0">
              <a:buNone/>
            </a:pPr>
            <a:r>
              <a:rPr lang="en-US" dirty="0" smtClean="0"/>
              <a:t>DNA replication</a:t>
            </a:r>
          </a:p>
          <a:p>
            <a:endParaRPr lang="en-US" dirty="0" smtClean="0"/>
          </a:p>
          <a:p>
            <a:pPr lvl="1"/>
            <a:r>
              <a:rPr lang="en-US" dirty="0" smtClean="0"/>
              <a:t>ensures that all the cells in a multicellular organism carry the same genetic information and</a:t>
            </a:r>
          </a:p>
          <a:p>
            <a:pPr lvl="1"/>
            <a:endParaRPr lang="en-US" dirty="0" smtClean="0"/>
          </a:p>
          <a:p>
            <a:pPr lvl="1"/>
            <a:r>
              <a:rPr lang="en-US" dirty="0" smtClean="0"/>
              <a:t>is also the means by which genetic information is passed along to offspring</a:t>
            </a:r>
          </a:p>
        </p:txBody>
      </p:sp>
    </p:spTree>
    <p:extLst>
      <p:ext uri="{BB962C8B-B14F-4D97-AF65-F5344CB8AC3E}">
        <p14:creationId xmlns:p14="http://schemas.microsoft.com/office/powerpoint/2010/main" val="41673599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dirty="0" smtClean="0"/>
              <a:t>Biology and Society: The First 21st-Century Pandemic</a:t>
            </a:r>
            <a:endParaRPr lang="en-US" dirty="0"/>
          </a:p>
        </p:txBody>
      </p:sp>
      <p:sp>
        <p:nvSpPr>
          <p:cNvPr id="20483" name="Rectangle 3"/>
          <p:cNvSpPr>
            <a:spLocks noGrp="1" noChangeArrowheads="1"/>
          </p:cNvSpPr>
          <p:nvPr>
            <p:ph idx="1"/>
          </p:nvPr>
        </p:nvSpPr>
        <p:spPr>
          <a:xfrm>
            <a:off x="457200" y="1646237"/>
            <a:ext cx="8229600" cy="4525963"/>
          </a:xfrm>
        </p:spPr>
        <p:txBody>
          <a:bodyPr>
            <a:normAutofit/>
          </a:bodyPr>
          <a:lstStyle/>
          <a:p>
            <a:r>
              <a:rPr lang="en-US" dirty="0" smtClean="0"/>
              <a:t>In a typical year in the United States, more than 20,000 people die from influenza infection.</a:t>
            </a:r>
          </a:p>
          <a:p>
            <a:r>
              <a:rPr lang="en-US" dirty="0" smtClean="0"/>
              <a:t>the pandemic of 1918–1919 killed 40 million people worldwide in 18 months</a:t>
            </a:r>
          </a:p>
          <a:p>
            <a:r>
              <a:rPr lang="en-US" dirty="0" smtClean="0"/>
              <a:t> two times the number than died in WW1</a:t>
            </a:r>
            <a:endParaRPr lang="en-US" dirty="0"/>
          </a:p>
        </p:txBody>
      </p:sp>
    </p:spTree>
    <p:extLst>
      <p:ext uri="{BB962C8B-B14F-4D97-AF65-F5344CB8AC3E}">
        <p14:creationId xmlns:p14="http://schemas.microsoft.com/office/powerpoint/2010/main" val="3875646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Replication Review</a:t>
            </a:r>
            <a:endParaRPr lang="en-US" dirty="0"/>
          </a:p>
        </p:txBody>
      </p:sp>
      <p:sp>
        <p:nvSpPr>
          <p:cNvPr id="3" name="Content Placeholder 2"/>
          <p:cNvSpPr>
            <a:spLocks noGrp="1"/>
          </p:cNvSpPr>
          <p:nvPr>
            <p:ph idx="1"/>
          </p:nvPr>
        </p:nvSpPr>
        <p:spPr>
          <a:xfrm>
            <a:off x="457200" y="1143000"/>
            <a:ext cx="8229600" cy="5181600"/>
          </a:xfrm>
        </p:spPr>
        <p:txBody>
          <a:bodyPr>
            <a:normAutofit lnSpcReduction="10000"/>
          </a:bodyPr>
          <a:lstStyle/>
          <a:p>
            <a:r>
              <a:rPr lang="en-US" dirty="0" smtClean="0"/>
              <a:t>What enzyme adds nucleotides during DNA replication? </a:t>
            </a:r>
          </a:p>
          <a:p>
            <a:pPr lvl="1"/>
            <a:r>
              <a:rPr lang="en-US" dirty="0" smtClean="0"/>
              <a:t>DNA polymerase</a:t>
            </a:r>
          </a:p>
          <a:p>
            <a:pPr lvl="1"/>
            <a:endParaRPr lang="en-US" dirty="0" smtClean="0"/>
          </a:p>
          <a:p>
            <a:r>
              <a:rPr lang="en-US" dirty="0" smtClean="0"/>
              <a:t>Were does DNA replication start? </a:t>
            </a:r>
          </a:p>
          <a:p>
            <a:pPr lvl="1"/>
            <a:r>
              <a:rPr lang="en-US" dirty="0" smtClean="0"/>
              <a:t>at origins of replication</a:t>
            </a:r>
          </a:p>
          <a:p>
            <a:pPr lvl="1"/>
            <a:endParaRPr lang="en-US" dirty="0" smtClean="0"/>
          </a:p>
          <a:p>
            <a:r>
              <a:rPr lang="en-US" dirty="0" smtClean="0"/>
              <a:t>In what part of the cell cycle does DNA replication happen? </a:t>
            </a:r>
          </a:p>
          <a:p>
            <a:pPr lvl="1"/>
            <a:r>
              <a:rPr lang="en-US" dirty="0" smtClean="0"/>
              <a:t>S-phase of interphase</a:t>
            </a:r>
          </a:p>
          <a:p>
            <a:pPr lvl="1"/>
            <a:endParaRPr lang="en-US" dirty="0"/>
          </a:p>
        </p:txBody>
      </p:sp>
    </p:spTree>
    <p:extLst>
      <p:ext uri="{BB962C8B-B14F-4D97-AF65-F5344CB8AC3E}">
        <p14:creationId xmlns:p14="http://schemas.microsoft.com/office/powerpoint/2010/main" val="1423888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r>
              <a:rPr lang="en-US" smtClean="0"/>
              <a:t>Information Flow: From DNA to RNA to Protein</a:t>
            </a:r>
            <a:endParaRPr lang="en-US" dirty="0" smtClean="0"/>
          </a:p>
        </p:txBody>
      </p:sp>
      <p:sp>
        <p:nvSpPr>
          <p:cNvPr id="75779" name="Rectangle 3"/>
          <p:cNvSpPr>
            <a:spLocks noGrp="1" noChangeArrowheads="1"/>
          </p:cNvSpPr>
          <p:nvPr>
            <p:ph idx="1"/>
          </p:nvPr>
        </p:nvSpPr>
        <p:spPr>
          <a:xfrm>
            <a:off x="457200" y="1646237"/>
            <a:ext cx="8229600" cy="4525963"/>
          </a:xfrm>
        </p:spPr>
        <p:txBody>
          <a:bodyPr/>
          <a:lstStyle/>
          <a:p>
            <a:pPr marL="0" indent="0">
              <a:buNone/>
            </a:pPr>
            <a:r>
              <a:rPr lang="en-US" dirty="0" smtClean="0"/>
              <a:t>DNA provides instructions to</a:t>
            </a:r>
          </a:p>
          <a:p>
            <a:pPr lvl="1"/>
            <a:r>
              <a:rPr lang="en-US" dirty="0" smtClean="0"/>
              <a:t>a cell and</a:t>
            </a:r>
          </a:p>
          <a:p>
            <a:pPr lvl="1"/>
            <a:r>
              <a:rPr lang="en-US" dirty="0" smtClean="0"/>
              <a:t>an organism as a whole</a:t>
            </a:r>
          </a:p>
          <a:p>
            <a:pPr lvl="1"/>
            <a:r>
              <a:rPr lang="en-US" dirty="0" smtClean="0"/>
              <a:t>is passed from generation to generation through meiosis (sexual organisms)</a:t>
            </a:r>
          </a:p>
          <a:p>
            <a:pPr lvl="1"/>
            <a:r>
              <a:rPr lang="en-US" dirty="0" smtClean="0"/>
              <a:t>is passed from cell to cell via mitosis</a:t>
            </a:r>
          </a:p>
        </p:txBody>
      </p:sp>
    </p:spTree>
    <p:extLst>
      <p:ext uri="{BB962C8B-B14F-4D97-AF65-F5344CB8AC3E}">
        <p14:creationId xmlns:p14="http://schemas.microsoft.com/office/powerpoint/2010/main" val="11086635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fontScale="90000"/>
          </a:bodyPr>
          <a:lstStyle/>
          <a:p>
            <a:r>
              <a:rPr lang="en-US" dirty="0" smtClean="0"/>
              <a:t>How an Organism’s Genotype Determines Its Phenotype</a:t>
            </a:r>
            <a:endParaRPr lang="en-US" dirty="0"/>
          </a:p>
        </p:txBody>
      </p:sp>
      <p:sp>
        <p:nvSpPr>
          <p:cNvPr id="77827" name="Rectangle 3"/>
          <p:cNvSpPr>
            <a:spLocks noGrp="1" noChangeArrowheads="1"/>
          </p:cNvSpPr>
          <p:nvPr>
            <p:ph idx="1"/>
          </p:nvPr>
        </p:nvSpPr>
        <p:spPr>
          <a:xfrm>
            <a:off x="457200" y="1524000"/>
            <a:ext cx="8229600" cy="4525963"/>
          </a:xfrm>
        </p:spPr>
        <p:txBody>
          <a:bodyPr/>
          <a:lstStyle/>
          <a:p>
            <a:r>
              <a:rPr lang="en-US" dirty="0" smtClean="0"/>
              <a:t>An organism’s </a:t>
            </a:r>
            <a:r>
              <a:rPr lang="en-US" i="1" dirty="0" smtClean="0"/>
              <a:t>genotype</a:t>
            </a:r>
            <a:r>
              <a:rPr lang="en-US" dirty="0" smtClean="0"/>
              <a:t>, its genetic makeup, is the heritable information contained in the sequence of nucleotide bases in its DNA.</a:t>
            </a:r>
          </a:p>
          <a:p>
            <a:endParaRPr lang="en-US" dirty="0" smtClean="0"/>
          </a:p>
          <a:p>
            <a:r>
              <a:rPr lang="en-US" dirty="0" smtClean="0"/>
              <a:t>The </a:t>
            </a:r>
            <a:r>
              <a:rPr lang="en-US" i="1" dirty="0" smtClean="0"/>
              <a:t>phenotype</a:t>
            </a:r>
            <a:r>
              <a:rPr lang="en-US" dirty="0" smtClean="0"/>
              <a:t>, the organism’s physical traits, arises from the actions of a wide variety of proteins</a:t>
            </a:r>
            <a:r>
              <a:rPr lang="en-US" dirty="0"/>
              <a:t> </a:t>
            </a:r>
            <a:r>
              <a:rPr lang="en-US" dirty="0" smtClean="0"/>
              <a:t>made from the instructions in DNA</a:t>
            </a:r>
            <a:endParaRPr lang="en-US" dirty="0"/>
          </a:p>
        </p:txBody>
      </p:sp>
    </p:spTree>
    <p:extLst>
      <p:ext uri="{BB962C8B-B14F-4D97-AF65-F5344CB8AC3E}">
        <p14:creationId xmlns:p14="http://schemas.microsoft.com/office/powerpoint/2010/main" val="3866277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Genotype Controls Phenotype</a:t>
            </a:r>
            <a:endParaRPr lang="en-US" dirty="0"/>
          </a:p>
        </p:txBody>
      </p:sp>
      <p:pic>
        <p:nvPicPr>
          <p:cNvPr id="4" name="Picture 1"/>
          <p:cNvPicPr>
            <a:picLocks noChangeAspect="1"/>
          </p:cNvPicPr>
          <p:nvPr/>
        </p:nvPicPr>
        <p:blipFill rotWithShape="1">
          <a:blip r:embed="rId2">
            <a:extLst>
              <a:ext uri="{28A0092B-C50C-407E-A947-70E740481C1C}">
                <a14:useLocalDpi xmlns:a14="http://schemas.microsoft.com/office/drawing/2010/main" val="0"/>
              </a:ext>
            </a:extLst>
          </a:blip>
          <a:srcRect l="33126" t="22655" r="30007" b="22507"/>
          <a:stretch/>
        </p:blipFill>
        <p:spPr bwMode="auto">
          <a:xfrm>
            <a:off x="228600" y="1905000"/>
            <a:ext cx="1851517" cy="361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5638800"/>
            <a:ext cx="2514600" cy="369332"/>
          </a:xfrm>
          <a:prstGeom prst="rect">
            <a:avLst/>
          </a:prstGeom>
        </p:spPr>
        <p:txBody>
          <a:bodyPr wrap="square">
            <a:spAutoFit/>
          </a:bodyPr>
          <a:lstStyle/>
          <a:p>
            <a:r>
              <a:rPr lang="en-US" baseline="0" dirty="0" smtClean="0"/>
              <a:t>Type A            Type O </a:t>
            </a:r>
            <a:endParaRPr lang="en-US" dirty="0"/>
          </a:p>
        </p:txBody>
      </p:sp>
      <p:sp>
        <p:nvSpPr>
          <p:cNvPr id="6" name="TextBox 5"/>
          <p:cNvSpPr txBox="1"/>
          <p:nvPr/>
        </p:nvSpPr>
        <p:spPr>
          <a:xfrm>
            <a:off x="152400" y="1371600"/>
            <a:ext cx="2557461" cy="461665"/>
          </a:xfrm>
          <a:prstGeom prst="rect">
            <a:avLst/>
          </a:prstGeom>
          <a:noFill/>
        </p:spPr>
        <p:txBody>
          <a:bodyPr wrap="none" rtlCol="0">
            <a:spAutoFit/>
          </a:bodyPr>
          <a:lstStyle/>
          <a:p>
            <a:r>
              <a:rPr lang="en-US" baseline="0" dirty="0" smtClean="0"/>
              <a:t>Blood Type Gene </a:t>
            </a:r>
            <a:endParaRPr lang="en-US" baseline="0" dirty="0"/>
          </a:p>
        </p:txBody>
      </p:sp>
      <p:pic>
        <p:nvPicPr>
          <p:cNvPr id="17" name="Picture 16"/>
          <p:cNvPicPr>
            <a:picLocks noChangeAspect="1"/>
          </p:cNvPicPr>
          <p:nvPr/>
        </p:nvPicPr>
        <p:blipFill rotWithShape="1">
          <a:blip r:embed="rId3"/>
          <a:srcRect t="34512" r="68591"/>
          <a:stretch/>
        </p:blipFill>
        <p:spPr>
          <a:xfrm>
            <a:off x="2321859" y="1981200"/>
            <a:ext cx="3393141" cy="3505200"/>
          </a:xfrm>
          <a:prstGeom prst="rect">
            <a:avLst/>
          </a:prstGeom>
        </p:spPr>
      </p:pic>
      <p:pic>
        <p:nvPicPr>
          <p:cNvPr id="18" name="Picture 17" descr="Screenshot 2018-10-11 09.42.51.png"/>
          <p:cNvPicPr>
            <a:picLocks noChangeAspect="1"/>
          </p:cNvPicPr>
          <p:nvPr/>
        </p:nvPicPr>
        <p:blipFill rotWithShape="1">
          <a:blip r:embed="rId4">
            <a:extLst>
              <a:ext uri="{28A0092B-C50C-407E-A947-70E740481C1C}">
                <a14:useLocalDpi xmlns:a14="http://schemas.microsoft.com/office/drawing/2010/main" val="0"/>
              </a:ext>
            </a:extLst>
          </a:blip>
          <a:srcRect l="6139" t="4740" r="31707"/>
          <a:stretch/>
        </p:blipFill>
        <p:spPr>
          <a:xfrm>
            <a:off x="5897634" y="1524000"/>
            <a:ext cx="2865366" cy="4669857"/>
          </a:xfrm>
          <a:prstGeom prst="rect">
            <a:avLst/>
          </a:prstGeom>
        </p:spPr>
      </p:pic>
      <p:sp>
        <p:nvSpPr>
          <p:cNvPr id="19" name="TextBox 18"/>
          <p:cNvSpPr txBox="1"/>
          <p:nvPr/>
        </p:nvSpPr>
        <p:spPr>
          <a:xfrm>
            <a:off x="8153400" y="1828800"/>
            <a:ext cx="533400" cy="369332"/>
          </a:xfrm>
          <a:prstGeom prst="rect">
            <a:avLst/>
          </a:prstGeom>
          <a:noFill/>
        </p:spPr>
        <p:txBody>
          <a:bodyPr wrap="square" rtlCol="0">
            <a:spAutoFit/>
          </a:bodyPr>
          <a:lstStyle/>
          <a:p>
            <a:r>
              <a:rPr lang="en-US" dirty="0" smtClean="0"/>
              <a:t>O</a:t>
            </a:r>
            <a:endParaRPr lang="en-US" dirty="0"/>
          </a:p>
        </p:txBody>
      </p:sp>
      <p:sp>
        <p:nvSpPr>
          <p:cNvPr id="7" name="Rectangle 6"/>
          <p:cNvSpPr/>
          <p:nvPr/>
        </p:nvSpPr>
        <p:spPr>
          <a:xfrm>
            <a:off x="7924800" y="1828800"/>
            <a:ext cx="609600" cy="609600"/>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077200" y="3048000"/>
            <a:ext cx="609600" cy="609600"/>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077200" y="4191000"/>
            <a:ext cx="609600" cy="609600"/>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8077200" y="5334000"/>
            <a:ext cx="685800" cy="609600"/>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8065373" y="3264932"/>
            <a:ext cx="697627" cy="307777"/>
          </a:xfrm>
          <a:prstGeom prst="rect">
            <a:avLst/>
          </a:prstGeom>
          <a:noFill/>
        </p:spPr>
        <p:txBody>
          <a:bodyPr wrap="none" rtlCol="0">
            <a:spAutoFit/>
          </a:bodyPr>
          <a:lstStyle/>
          <a:p>
            <a:r>
              <a:rPr lang="en-US" sz="1400" dirty="0" smtClean="0">
                <a:solidFill>
                  <a:srgbClr val="000000"/>
                </a:solidFill>
              </a:rPr>
              <a:t>Type B</a:t>
            </a:r>
            <a:endParaRPr lang="en-US" sz="1400" dirty="0">
              <a:solidFill>
                <a:srgbClr val="000000"/>
              </a:solidFill>
            </a:endParaRPr>
          </a:p>
        </p:txBody>
      </p:sp>
      <p:sp>
        <p:nvSpPr>
          <p:cNvPr id="25" name="TextBox 24"/>
          <p:cNvSpPr txBox="1"/>
          <p:nvPr/>
        </p:nvSpPr>
        <p:spPr>
          <a:xfrm>
            <a:off x="8065373" y="2971800"/>
            <a:ext cx="684803" cy="307777"/>
          </a:xfrm>
          <a:prstGeom prst="rect">
            <a:avLst/>
          </a:prstGeom>
          <a:noFill/>
        </p:spPr>
        <p:txBody>
          <a:bodyPr wrap="none" rtlCol="0">
            <a:spAutoFit/>
          </a:bodyPr>
          <a:lstStyle/>
          <a:p>
            <a:r>
              <a:rPr lang="en-US" sz="1400" dirty="0" smtClean="0">
                <a:solidFill>
                  <a:srgbClr val="000000"/>
                </a:solidFill>
              </a:rPr>
              <a:t>Type A</a:t>
            </a:r>
            <a:endParaRPr lang="en-US" sz="1400" dirty="0">
              <a:solidFill>
                <a:srgbClr val="000000"/>
              </a:solidFill>
            </a:endParaRPr>
          </a:p>
        </p:txBody>
      </p:sp>
      <p:sp>
        <p:nvSpPr>
          <p:cNvPr id="26" name="TextBox 25"/>
          <p:cNvSpPr txBox="1"/>
          <p:nvPr/>
        </p:nvSpPr>
        <p:spPr>
          <a:xfrm>
            <a:off x="7924800" y="2133600"/>
            <a:ext cx="697627" cy="307777"/>
          </a:xfrm>
          <a:prstGeom prst="rect">
            <a:avLst/>
          </a:prstGeom>
          <a:noFill/>
        </p:spPr>
        <p:txBody>
          <a:bodyPr wrap="none" rtlCol="0">
            <a:spAutoFit/>
          </a:bodyPr>
          <a:lstStyle/>
          <a:p>
            <a:r>
              <a:rPr lang="en-US" sz="1400" dirty="0" smtClean="0">
                <a:solidFill>
                  <a:srgbClr val="000000"/>
                </a:solidFill>
              </a:rPr>
              <a:t>Type O</a:t>
            </a:r>
            <a:endParaRPr lang="en-US" sz="1400" dirty="0">
              <a:solidFill>
                <a:srgbClr val="000000"/>
              </a:solidFill>
            </a:endParaRPr>
          </a:p>
        </p:txBody>
      </p:sp>
      <p:sp>
        <p:nvSpPr>
          <p:cNvPr id="27" name="TextBox 26"/>
          <p:cNvSpPr txBox="1"/>
          <p:nvPr/>
        </p:nvSpPr>
        <p:spPr>
          <a:xfrm>
            <a:off x="7924800" y="1840468"/>
            <a:ext cx="684803" cy="307777"/>
          </a:xfrm>
          <a:prstGeom prst="rect">
            <a:avLst/>
          </a:prstGeom>
          <a:noFill/>
        </p:spPr>
        <p:txBody>
          <a:bodyPr wrap="none" rtlCol="0">
            <a:spAutoFit/>
          </a:bodyPr>
          <a:lstStyle/>
          <a:p>
            <a:r>
              <a:rPr lang="en-US" sz="1400" dirty="0" smtClean="0">
                <a:solidFill>
                  <a:srgbClr val="000000"/>
                </a:solidFill>
              </a:rPr>
              <a:t>Type A</a:t>
            </a:r>
            <a:endParaRPr lang="en-US" sz="1400" dirty="0">
              <a:solidFill>
                <a:srgbClr val="000000"/>
              </a:solidFill>
            </a:endParaRPr>
          </a:p>
        </p:txBody>
      </p:sp>
      <p:sp>
        <p:nvSpPr>
          <p:cNvPr id="28" name="TextBox 27"/>
          <p:cNvSpPr txBox="1"/>
          <p:nvPr/>
        </p:nvSpPr>
        <p:spPr>
          <a:xfrm>
            <a:off x="8077200" y="4492823"/>
            <a:ext cx="697627" cy="307777"/>
          </a:xfrm>
          <a:prstGeom prst="rect">
            <a:avLst/>
          </a:prstGeom>
          <a:noFill/>
        </p:spPr>
        <p:txBody>
          <a:bodyPr wrap="none" rtlCol="0">
            <a:spAutoFit/>
          </a:bodyPr>
          <a:lstStyle/>
          <a:p>
            <a:r>
              <a:rPr lang="en-US" sz="1400" dirty="0" smtClean="0">
                <a:solidFill>
                  <a:srgbClr val="000000"/>
                </a:solidFill>
              </a:rPr>
              <a:t>Type B</a:t>
            </a:r>
            <a:endParaRPr lang="en-US" sz="1400" dirty="0">
              <a:solidFill>
                <a:srgbClr val="000000"/>
              </a:solidFill>
            </a:endParaRPr>
          </a:p>
        </p:txBody>
      </p:sp>
      <p:sp>
        <p:nvSpPr>
          <p:cNvPr id="29" name="TextBox 28"/>
          <p:cNvSpPr txBox="1"/>
          <p:nvPr/>
        </p:nvSpPr>
        <p:spPr>
          <a:xfrm>
            <a:off x="8077200" y="4199691"/>
            <a:ext cx="684803" cy="307777"/>
          </a:xfrm>
          <a:prstGeom prst="rect">
            <a:avLst/>
          </a:prstGeom>
          <a:noFill/>
        </p:spPr>
        <p:txBody>
          <a:bodyPr wrap="none" rtlCol="0">
            <a:spAutoFit/>
          </a:bodyPr>
          <a:lstStyle/>
          <a:p>
            <a:r>
              <a:rPr lang="en-US" sz="1400" dirty="0" smtClean="0">
                <a:solidFill>
                  <a:srgbClr val="000000"/>
                </a:solidFill>
              </a:rPr>
              <a:t>Type A</a:t>
            </a:r>
            <a:endParaRPr lang="en-US" sz="1400" dirty="0">
              <a:solidFill>
                <a:srgbClr val="000000"/>
              </a:solidFill>
            </a:endParaRPr>
          </a:p>
        </p:txBody>
      </p:sp>
      <p:sp>
        <p:nvSpPr>
          <p:cNvPr id="32" name="TextBox 31"/>
          <p:cNvSpPr txBox="1"/>
          <p:nvPr/>
        </p:nvSpPr>
        <p:spPr>
          <a:xfrm>
            <a:off x="8001000" y="5638800"/>
            <a:ext cx="697627" cy="307777"/>
          </a:xfrm>
          <a:prstGeom prst="rect">
            <a:avLst/>
          </a:prstGeom>
          <a:noFill/>
        </p:spPr>
        <p:txBody>
          <a:bodyPr wrap="none" rtlCol="0">
            <a:spAutoFit/>
          </a:bodyPr>
          <a:lstStyle/>
          <a:p>
            <a:r>
              <a:rPr lang="en-US" sz="1400" dirty="0" smtClean="0">
                <a:solidFill>
                  <a:srgbClr val="000000"/>
                </a:solidFill>
              </a:rPr>
              <a:t>Type B</a:t>
            </a:r>
            <a:endParaRPr lang="en-US" sz="1400" dirty="0">
              <a:solidFill>
                <a:srgbClr val="000000"/>
              </a:solidFill>
            </a:endParaRPr>
          </a:p>
        </p:txBody>
      </p:sp>
      <p:sp>
        <p:nvSpPr>
          <p:cNvPr id="33" name="TextBox 32"/>
          <p:cNvSpPr txBox="1"/>
          <p:nvPr/>
        </p:nvSpPr>
        <p:spPr>
          <a:xfrm>
            <a:off x="8001000" y="5345668"/>
            <a:ext cx="684803" cy="307777"/>
          </a:xfrm>
          <a:prstGeom prst="rect">
            <a:avLst/>
          </a:prstGeom>
          <a:noFill/>
        </p:spPr>
        <p:txBody>
          <a:bodyPr wrap="none" rtlCol="0">
            <a:spAutoFit/>
          </a:bodyPr>
          <a:lstStyle/>
          <a:p>
            <a:r>
              <a:rPr lang="en-US" sz="1400" dirty="0" smtClean="0">
                <a:solidFill>
                  <a:srgbClr val="000000"/>
                </a:solidFill>
              </a:rPr>
              <a:t>Type A</a:t>
            </a:r>
            <a:endParaRPr lang="en-US" sz="1400" dirty="0">
              <a:solidFill>
                <a:srgbClr val="000000"/>
              </a:solidFill>
            </a:endParaRPr>
          </a:p>
        </p:txBody>
      </p:sp>
    </p:spTree>
    <p:extLst>
      <p:ext uri="{BB962C8B-B14F-4D97-AF65-F5344CB8AC3E}">
        <p14:creationId xmlns:p14="http://schemas.microsoft.com/office/powerpoint/2010/main" val="250614390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How an Organism’s Genotype Determines Its Phenotype</a:t>
            </a:r>
            <a:endParaRPr lang="en-US" dirty="0"/>
          </a:p>
        </p:txBody>
      </p:sp>
      <p:sp>
        <p:nvSpPr>
          <p:cNvPr id="79874" name="Rectangle 2"/>
          <p:cNvSpPr>
            <a:spLocks noGrp="1" noChangeArrowheads="1"/>
          </p:cNvSpPr>
          <p:nvPr>
            <p:ph idx="1"/>
          </p:nvPr>
        </p:nvSpPr>
        <p:spPr>
          <a:xfrm>
            <a:off x="457200" y="1493837"/>
            <a:ext cx="8229600" cy="4525963"/>
          </a:xfrm>
        </p:spPr>
        <p:txBody>
          <a:bodyPr>
            <a:normAutofit fontScale="92500" lnSpcReduction="10000"/>
          </a:bodyPr>
          <a:lstStyle/>
          <a:p>
            <a:r>
              <a:rPr lang="en-US" dirty="0" smtClean="0"/>
              <a:t>DNA specifies the synthesis of proteins in two stages:</a:t>
            </a:r>
          </a:p>
          <a:p>
            <a:endParaRPr lang="en-US" dirty="0" smtClean="0"/>
          </a:p>
          <a:p>
            <a:pPr marL="971550" lvl="1" indent="-514350">
              <a:buFont typeface="+mj-lt"/>
              <a:buAutoNum type="arabicPeriod"/>
              <a:tabLst>
                <a:tab pos="1025525" algn="l"/>
              </a:tabLst>
            </a:pPr>
            <a:r>
              <a:rPr lang="en-US" dirty="0" smtClean="0"/>
              <a:t> </a:t>
            </a:r>
            <a:r>
              <a:rPr lang="en-US" b="1" dirty="0" smtClean="0"/>
              <a:t>transcription</a:t>
            </a:r>
            <a:r>
              <a:rPr lang="en-US" dirty="0" smtClean="0"/>
              <a:t>, the transfer of genetic information </a:t>
            </a:r>
            <a:r>
              <a:rPr lang="en-US" dirty="0"/>
              <a:t>f</a:t>
            </a:r>
            <a:r>
              <a:rPr lang="en-US" dirty="0" smtClean="0"/>
              <a:t>rom DNA into an RNA molecule, and</a:t>
            </a:r>
          </a:p>
          <a:p>
            <a:pPr marL="971550" lvl="1" indent="-514350">
              <a:buFont typeface="+mj-lt"/>
              <a:buAutoNum type="arabicPeriod"/>
              <a:tabLst>
                <a:tab pos="1025525" algn="l"/>
              </a:tabLst>
            </a:pPr>
            <a:r>
              <a:rPr lang="en-US" dirty="0" smtClean="0"/>
              <a:t> </a:t>
            </a:r>
            <a:r>
              <a:rPr lang="en-US" b="1" dirty="0" smtClean="0"/>
              <a:t>translation</a:t>
            </a:r>
            <a:r>
              <a:rPr lang="en-US" dirty="0" smtClean="0"/>
              <a:t>, the transfer of information from RNA	into a polypeptide (protein strand).</a:t>
            </a:r>
          </a:p>
          <a:p>
            <a:pPr marL="971550" lvl="1" indent="-514350">
              <a:buFont typeface="+mj-lt"/>
              <a:buAutoNum type="arabicPeriod"/>
              <a:tabLst>
                <a:tab pos="1025525" algn="l"/>
              </a:tabLst>
            </a:pPr>
            <a:endParaRPr lang="en-US" dirty="0" smtClean="0"/>
          </a:p>
          <a:p>
            <a:r>
              <a:rPr lang="en-US" dirty="0" smtClean="0"/>
              <a:t>Central Dogma of Molecular Biology </a:t>
            </a:r>
          </a:p>
          <a:p>
            <a:pPr lvl="1"/>
            <a:r>
              <a:rPr lang="en-US" dirty="0" smtClean="0"/>
              <a:t>DNA gene is to dictate the production of a protein</a:t>
            </a:r>
            <a:endParaRPr lang="en-US" dirty="0"/>
          </a:p>
        </p:txBody>
      </p:sp>
    </p:spTree>
    <p:extLst>
      <p:ext uri="{BB962C8B-B14F-4D97-AF65-F5344CB8AC3E}">
        <p14:creationId xmlns:p14="http://schemas.microsoft.com/office/powerpoint/2010/main" val="2949892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7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87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987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8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Bioflix</a:t>
            </a:r>
            <a:r>
              <a:rPr lang="en-US" dirty="0" smtClean="0"/>
              <a:t> Animation: Protein Synthesis</a:t>
            </a:r>
            <a:endParaRPr lang="en-US" dirty="0"/>
          </a:p>
        </p:txBody>
      </p:sp>
      <p:sp>
        <p:nvSpPr>
          <p:cNvPr id="3" name="Footer Placeholder 2"/>
          <p:cNvSpPr>
            <a:spLocks noGrp="1"/>
          </p:cNvSpPr>
          <p:nvPr>
            <p:ph type="ftr" sz="quarter" idx="11"/>
          </p:nvPr>
        </p:nvSpPr>
        <p:spPr/>
        <p:txBody>
          <a:bodyPr/>
          <a:lstStyle/>
          <a:p>
            <a:r>
              <a:rPr lang="en-US" smtClean="0"/>
              <a:t>© 2016 Pearson Education, Inc.</a:t>
            </a:r>
            <a:endParaRPr lang="en-US"/>
          </a:p>
        </p:txBody>
      </p:sp>
      <p:pic>
        <p:nvPicPr>
          <p:cNvPr id="5" name="ProteinSynthes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1200746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10.8</a:t>
            </a:r>
            <a:endParaRPr lang="en-US" sz="1200" dirty="0">
              <a:latin typeface="Arial" charset="0"/>
            </a:endParaRPr>
          </a:p>
        </p:txBody>
      </p:sp>
      <p:grpSp>
        <p:nvGrpSpPr>
          <p:cNvPr id="2" name="Group 1"/>
          <p:cNvGrpSpPr/>
          <p:nvPr/>
        </p:nvGrpSpPr>
        <p:grpSpPr>
          <a:xfrm>
            <a:off x="408432" y="210312"/>
            <a:ext cx="8327136" cy="6437376"/>
            <a:chOff x="408432" y="210312"/>
            <a:chExt cx="8327136" cy="643737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32" y="210312"/>
              <a:ext cx="8327136" cy="6437376"/>
            </a:xfrm>
            <a:prstGeom prst="rect">
              <a:avLst/>
            </a:prstGeom>
          </p:spPr>
        </p:pic>
        <p:sp>
          <p:nvSpPr>
            <p:cNvPr id="4" name="TextBox 3"/>
            <p:cNvSpPr txBox="1"/>
            <p:nvPr/>
          </p:nvSpPr>
          <p:spPr>
            <a:xfrm>
              <a:off x="5015349" y="2095500"/>
              <a:ext cx="1897955" cy="294953"/>
            </a:xfrm>
            <a:prstGeom prst="rect">
              <a:avLst/>
            </a:prstGeom>
            <a:noFill/>
          </p:spPr>
          <p:txBody>
            <a:bodyPr wrap="none" lIns="0" tIns="0" rIns="0" bIns="0"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TRANSCRIPTION</a:t>
              </a:r>
              <a:endParaRPr lang="en-US" sz="1800" b="1" dirty="0">
                <a:solidFill>
                  <a:prstClr val="black"/>
                </a:solidFill>
                <a:latin typeface="Arial" pitchFamily="34" charset="0"/>
                <a:ea typeface="+mn-ea"/>
                <a:cs typeface="Arial" pitchFamily="34" charset="0"/>
              </a:endParaRPr>
            </a:p>
          </p:txBody>
        </p:sp>
        <p:sp>
          <p:nvSpPr>
            <p:cNvPr id="5" name="TextBox 4"/>
            <p:cNvSpPr txBox="1"/>
            <p:nvPr/>
          </p:nvSpPr>
          <p:spPr>
            <a:xfrm>
              <a:off x="7558086" y="2778915"/>
              <a:ext cx="1082348"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Nucleus</a:t>
              </a:r>
              <a:endParaRPr lang="en-US" sz="1800" b="1" dirty="0">
                <a:solidFill>
                  <a:prstClr val="black"/>
                </a:solidFill>
                <a:latin typeface="Arial" pitchFamily="34" charset="0"/>
                <a:ea typeface="+mn-ea"/>
                <a:cs typeface="Arial" pitchFamily="34" charset="0"/>
              </a:endParaRPr>
            </a:p>
          </p:txBody>
        </p:sp>
        <p:sp>
          <p:nvSpPr>
            <p:cNvPr id="6" name="TextBox 5"/>
            <p:cNvSpPr txBox="1"/>
            <p:nvPr/>
          </p:nvSpPr>
          <p:spPr>
            <a:xfrm>
              <a:off x="7281766" y="3989179"/>
              <a:ext cx="1364477"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Cytoplasm</a:t>
              </a:r>
              <a:endParaRPr lang="en-US" sz="1800" b="1" dirty="0">
                <a:solidFill>
                  <a:prstClr val="black"/>
                </a:solidFill>
                <a:latin typeface="Arial" pitchFamily="34" charset="0"/>
                <a:ea typeface="+mn-ea"/>
                <a:cs typeface="Arial" pitchFamily="34" charset="0"/>
              </a:endParaRPr>
            </a:p>
          </p:txBody>
        </p:sp>
        <p:sp>
          <p:nvSpPr>
            <p:cNvPr id="7" name="TextBox 6"/>
            <p:cNvSpPr txBox="1"/>
            <p:nvPr/>
          </p:nvSpPr>
          <p:spPr>
            <a:xfrm>
              <a:off x="5128676" y="4518660"/>
              <a:ext cx="1665712" cy="294953"/>
            </a:xfrm>
            <a:prstGeom prst="rect">
              <a:avLst/>
            </a:prstGeom>
            <a:noFill/>
          </p:spPr>
          <p:txBody>
            <a:bodyPr wrap="none" lIns="0" tIns="0" rIns="0" bIns="0" rtlCol="0">
              <a:spAutoFit/>
            </a:bodyPr>
            <a:lstStyle/>
            <a:p>
              <a:pPr algn="ctr" fontAlgn="auto">
                <a:lnSpc>
                  <a:spcPts val="2300"/>
                </a:lnSpc>
                <a:spcBef>
                  <a:spcPts val="0"/>
                </a:spcBef>
                <a:spcAft>
                  <a:spcPts val="0"/>
                </a:spcAft>
              </a:pPr>
              <a:r>
                <a:rPr lang="en-US" sz="1830" b="1" dirty="0" smtClean="0">
                  <a:solidFill>
                    <a:prstClr val="black"/>
                  </a:solidFill>
                  <a:latin typeface="Arial" pitchFamily="34" charset="0"/>
                  <a:ea typeface="+mn-ea"/>
                  <a:cs typeface="Arial" pitchFamily="34" charset="0"/>
                </a:rPr>
                <a:t>TRANSLATION</a:t>
              </a:r>
              <a:endParaRPr lang="en-US" sz="1830" b="1" dirty="0">
                <a:solidFill>
                  <a:prstClr val="black"/>
                </a:solidFill>
                <a:latin typeface="Arial" pitchFamily="34" charset="0"/>
                <a:ea typeface="+mn-ea"/>
                <a:cs typeface="Arial" pitchFamily="34" charset="0"/>
              </a:endParaRPr>
            </a:p>
          </p:txBody>
        </p:sp>
        <p:sp>
          <p:nvSpPr>
            <p:cNvPr id="8" name="TextBox 7"/>
            <p:cNvSpPr txBox="1"/>
            <p:nvPr/>
          </p:nvSpPr>
          <p:spPr>
            <a:xfrm>
              <a:off x="4588208" y="3124200"/>
              <a:ext cx="684803"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RNA</a:t>
              </a:r>
              <a:endParaRPr lang="en-US" sz="1800" b="1" dirty="0">
                <a:solidFill>
                  <a:prstClr val="black"/>
                </a:solidFill>
                <a:latin typeface="Arial" pitchFamily="34" charset="0"/>
                <a:ea typeface="+mn-ea"/>
                <a:cs typeface="Arial" pitchFamily="34" charset="0"/>
              </a:endParaRPr>
            </a:p>
          </p:txBody>
        </p:sp>
        <p:sp>
          <p:nvSpPr>
            <p:cNvPr id="9" name="TextBox 8"/>
            <p:cNvSpPr txBox="1"/>
            <p:nvPr/>
          </p:nvSpPr>
          <p:spPr>
            <a:xfrm>
              <a:off x="3614741" y="1357311"/>
              <a:ext cx="684803"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DNA</a:t>
              </a:r>
              <a:endParaRPr lang="en-US" sz="1800" b="1" dirty="0">
                <a:solidFill>
                  <a:prstClr val="black"/>
                </a:solidFill>
                <a:latin typeface="Arial" pitchFamily="34" charset="0"/>
                <a:ea typeface="+mn-ea"/>
                <a:cs typeface="Arial" pitchFamily="34" charset="0"/>
              </a:endParaRPr>
            </a:p>
          </p:txBody>
        </p:sp>
        <p:sp>
          <p:nvSpPr>
            <p:cNvPr id="10" name="TextBox 9"/>
            <p:cNvSpPr txBox="1"/>
            <p:nvPr/>
          </p:nvSpPr>
          <p:spPr>
            <a:xfrm>
              <a:off x="4447112" y="5893591"/>
              <a:ext cx="979755"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Protein</a:t>
              </a:r>
              <a:endParaRPr lang="en-US" sz="1800" b="1" dirty="0">
                <a:solidFill>
                  <a:prstClr val="black"/>
                </a:solidFill>
                <a:latin typeface="Arial" pitchFamily="34" charset="0"/>
                <a:ea typeface="+mn-ea"/>
                <a:cs typeface="Arial" pitchFamily="34" charset="0"/>
              </a:endParaRPr>
            </a:p>
          </p:txBody>
        </p:sp>
      </p:grpSp>
    </p:spTree>
    <p:extLst>
      <p:ext uri="{BB962C8B-B14F-4D97-AF65-F5344CB8AC3E}">
        <p14:creationId xmlns:p14="http://schemas.microsoft.com/office/powerpoint/2010/main" val="62351702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760" y="210312"/>
            <a:ext cx="6126480"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10.8-1-s1</a:t>
            </a:r>
            <a:endParaRPr lang="en-US" sz="1200" dirty="0">
              <a:latin typeface="Arial" charset="0"/>
            </a:endParaRPr>
          </a:p>
        </p:txBody>
      </p:sp>
      <p:sp>
        <p:nvSpPr>
          <p:cNvPr id="6" name="TextBox 5"/>
          <p:cNvSpPr txBox="1"/>
          <p:nvPr/>
        </p:nvSpPr>
        <p:spPr>
          <a:xfrm>
            <a:off x="1954656" y="775847"/>
            <a:ext cx="74251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DNA</a:t>
            </a:r>
            <a:endParaRPr lang="en-US" sz="2008" b="1" dirty="0">
              <a:solidFill>
                <a:prstClr val="black"/>
              </a:solidFill>
              <a:latin typeface="Arial" pitchFamily="34" charset="0"/>
              <a:ea typeface="+mn-ea"/>
              <a:cs typeface="Arial" pitchFamily="34" charset="0"/>
            </a:endParaRPr>
          </a:p>
        </p:txBody>
      </p:sp>
      <p:sp>
        <p:nvSpPr>
          <p:cNvPr id="7" name="TextBox 6"/>
          <p:cNvSpPr txBox="1"/>
          <p:nvPr/>
        </p:nvSpPr>
        <p:spPr>
          <a:xfrm>
            <a:off x="6350276" y="2357437"/>
            <a:ext cx="118494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Nucleus</a:t>
            </a:r>
            <a:endParaRPr lang="en-US" sz="2008" b="1" dirty="0">
              <a:solidFill>
                <a:prstClr val="black"/>
              </a:solidFill>
              <a:latin typeface="Arial" pitchFamily="34" charset="0"/>
              <a:ea typeface="+mn-ea"/>
              <a:cs typeface="Arial" pitchFamily="34" charset="0"/>
            </a:endParaRPr>
          </a:p>
        </p:txBody>
      </p:sp>
      <p:sp>
        <p:nvSpPr>
          <p:cNvPr id="8" name="TextBox 7"/>
          <p:cNvSpPr txBox="1"/>
          <p:nvPr/>
        </p:nvSpPr>
        <p:spPr>
          <a:xfrm>
            <a:off x="6036467" y="3703704"/>
            <a:ext cx="1499128"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Cytoplasm</a:t>
            </a:r>
            <a:endParaRPr lang="en-US" sz="2008"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230851760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760" y="210312"/>
            <a:ext cx="6126480"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10.8-1-s2</a:t>
            </a:r>
            <a:endParaRPr lang="en-US" sz="1200" dirty="0">
              <a:latin typeface="Arial" charset="0"/>
            </a:endParaRPr>
          </a:p>
        </p:txBody>
      </p:sp>
      <p:sp>
        <p:nvSpPr>
          <p:cNvPr id="9" name="TextBox 8"/>
          <p:cNvSpPr txBox="1"/>
          <p:nvPr/>
        </p:nvSpPr>
        <p:spPr>
          <a:xfrm>
            <a:off x="3412767" y="1551055"/>
            <a:ext cx="2302233"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TRANSCRIPTION</a:t>
            </a:r>
            <a:endParaRPr lang="en-US" sz="2008" b="1" dirty="0">
              <a:solidFill>
                <a:prstClr val="black"/>
              </a:solidFill>
              <a:latin typeface="Arial" pitchFamily="34" charset="0"/>
              <a:ea typeface="+mn-ea"/>
              <a:cs typeface="Arial" pitchFamily="34" charset="0"/>
            </a:endParaRPr>
          </a:p>
        </p:txBody>
      </p:sp>
      <p:sp>
        <p:nvSpPr>
          <p:cNvPr id="12" name="TextBox 11"/>
          <p:cNvSpPr txBox="1"/>
          <p:nvPr/>
        </p:nvSpPr>
        <p:spPr>
          <a:xfrm>
            <a:off x="3039008" y="2751203"/>
            <a:ext cx="74251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RNA</a:t>
            </a:r>
            <a:endParaRPr lang="en-US" sz="2008" b="1" dirty="0">
              <a:solidFill>
                <a:prstClr val="black"/>
              </a:solidFill>
              <a:latin typeface="Arial" pitchFamily="34" charset="0"/>
              <a:ea typeface="+mn-ea"/>
              <a:cs typeface="Arial" pitchFamily="34" charset="0"/>
            </a:endParaRPr>
          </a:p>
        </p:txBody>
      </p:sp>
      <p:sp>
        <p:nvSpPr>
          <p:cNvPr id="13" name="TextBox 12"/>
          <p:cNvSpPr txBox="1"/>
          <p:nvPr/>
        </p:nvSpPr>
        <p:spPr>
          <a:xfrm>
            <a:off x="1951229" y="774766"/>
            <a:ext cx="74251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DNA</a:t>
            </a:r>
            <a:endParaRPr lang="en-US" sz="2008" b="1" dirty="0">
              <a:solidFill>
                <a:prstClr val="black"/>
              </a:solidFill>
              <a:latin typeface="Arial" pitchFamily="34" charset="0"/>
              <a:ea typeface="+mn-ea"/>
              <a:cs typeface="Arial" pitchFamily="34" charset="0"/>
            </a:endParaRPr>
          </a:p>
        </p:txBody>
      </p:sp>
      <p:sp>
        <p:nvSpPr>
          <p:cNvPr id="14" name="TextBox 13"/>
          <p:cNvSpPr txBox="1"/>
          <p:nvPr/>
        </p:nvSpPr>
        <p:spPr>
          <a:xfrm>
            <a:off x="6350276" y="2357437"/>
            <a:ext cx="118494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Nucleus</a:t>
            </a:r>
            <a:endParaRPr lang="en-US" sz="2008" b="1" dirty="0">
              <a:solidFill>
                <a:prstClr val="black"/>
              </a:solidFill>
              <a:latin typeface="Arial" pitchFamily="34" charset="0"/>
              <a:ea typeface="+mn-ea"/>
              <a:cs typeface="Arial" pitchFamily="34" charset="0"/>
            </a:endParaRPr>
          </a:p>
        </p:txBody>
      </p:sp>
      <p:sp>
        <p:nvSpPr>
          <p:cNvPr id="15" name="TextBox 14"/>
          <p:cNvSpPr txBox="1"/>
          <p:nvPr/>
        </p:nvSpPr>
        <p:spPr>
          <a:xfrm>
            <a:off x="6036467" y="3703704"/>
            <a:ext cx="1499128"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Cytoplasm</a:t>
            </a:r>
            <a:endParaRPr lang="en-US" sz="2008"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35284244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760" y="210312"/>
            <a:ext cx="6126480"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10.8-1-s3</a:t>
            </a:r>
            <a:endParaRPr lang="en-US" sz="1200" dirty="0">
              <a:latin typeface="Arial" charset="0"/>
            </a:endParaRPr>
          </a:p>
        </p:txBody>
      </p:sp>
      <p:sp>
        <p:nvSpPr>
          <p:cNvPr id="4" name="TextBox 3"/>
          <p:cNvSpPr txBox="1"/>
          <p:nvPr/>
        </p:nvSpPr>
        <p:spPr>
          <a:xfrm>
            <a:off x="3412767" y="1551055"/>
            <a:ext cx="2302233"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TRANSCRIPTION</a:t>
            </a:r>
            <a:endParaRPr lang="en-US" sz="2008" b="1" dirty="0">
              <a:solidFill>
                <a:prstClr val="black"/>
              </a:solidFill>
              <a:latin typeface="Arial" pitchFamily="34" charset="0"/>
              <a:ea typeface="+mn-ea"/>
              <a:cs typeface="Arial" pitchFamily="34" charset="0"/>
            </a:endParaRPr>
          </a:p>
        </p:txBody>
      </p:sp>
      <p:sp>
        <p:nvSpPr>
          <p:cNvPr id="7" name="TextBox 6"/>
          <p:cNvSpPr txBox="1"/>
          <p:nvPr/>
        </p:nvSpPr>
        <p:spPr>
          <a:xfrm>
            <a:off x="3540915" y="4252911"/>
            <a:ext cx="2045496" cy="387286"/>
          </a:xfrm>
          <a:prstGeom prst="rect">
            <a:avLst/>
          </a:prstGeom>
          <a:noFill/>
        </p:spPr>
        <p:txBody>
          <a:bodyPr wrap="none" rtlCol="0">
            <a:spAutoFit/>
          </a:bodyPr>
          <a:lstStyle/>
          <a:p>
            <a:pPr algn="ctr" fontAlgn="auto">
              <a:lnSpc>
                <a:spcPts val="2300"/>
              </a:lnSpc>
              <a:spcBef>
                <a:spcPts val="0"/>
              </a:spcBef>
              <a:spcAft>
                <a:spcPts val="0"/>
              </a:spcAft>
            </a:pPr>
            <a:r>
              <a:rPr lang="en-US" sz="2050" b="1" dirty="0" smtClean="0">
                <a:solidFill>
                  <a:prstClr val="black"/>
                </a:solidFill>
                <a:latin typeface="Arial" pitchFamily="34" charset="0"/>
                <a:ea typeface="+mn-ea"/>
                <a:cs typeface="Arial" pitchFamily="34" charset="0"/>
              </a:rPr>
              <a:t>TRANSLATION</a:t>
            </a:r>
            <a:endParaRPr lang="en-US" sz="2050" b="1" dirty="0">
              <a:solidFill>
                <a:prstClr val="black"/>
              </a:solidFill>
              <a:latin typeface="Arial" pitchFamily="34" charset="0"/>
              <a:ea typeface="+mn-ea"/>
              <a:cs typeface="Arial" pitchFamily="34" charset="0"/>
            </a:endParaRPr>
          </a:p>
        </p:txBody>
      </p:sp>
      <p:sp>
        <p:nvSpPr>
          <p:cNvPr id="8" name="TextBox 7"/>
          <p:cNvSpPr txBox="1"/>
          <p:nvPr/>
        </p:nvSpPr>
        <p:spPr>
          <a:xfrm>
            <a:off x="3039008" y="2751203"/>
            <a:ext cx="74251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RNA</a:t>
            </a:r>
            <a:endParaRPr lang="en-US" sz="2008" b="1" dirty="0">
              <a:solidFill>
                <a:prstClr val="black"/>
              </a:solidFill>
              <a:latin typeface="Arial" pitchFamily="34" charset="0"/>
              <a:ea typeface="+mn-ea"/>
              <a:cs typeface="Arial" pitchFamily="34" charset="0"/>
            </a:endParaRPr>
          </a:p>
        </p:txBody>
      </p:sp>
      <p:sp>
        <p:nvSpPr>
          <p:cNvPr id="9" name="TextBox 8"/>
          <p:cNvSpPr txBox="1"/>
          <p:nvPr/>
        </p:nvSpPr>
        <p:spPr>
          <a:xfrm>
            <a:off x="1951229" y="774766"/>
            <a:ext cx="74251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DNA</a:t>
            </a:r>
            <a:endParaRPr lang="en-US" sz="2008" b="1" dirty="0">
              <a:solidFill>
                <a:prstClr val="black"/>
              </a:solidFill>
              <a:latin typeface="Arial" pitchFamily="34" charset="0"/>
              <a:ea typeface="+mn-ea"/>
              <a:cs typeface="Arial" pitchFamily="34" charset="0"/>
            </a:endParaRPr>
          </a:p>
        </p:txBody>
      </p:sp>
      <p:sp>
        <p:nvSpPr>
          <p:cNvPr id="10" name="TextBox 9"/>
          <p:cNvSpPr txBox="1"/>
          <p:nvPr/>
        </p:nvSpPr>
        <p:spPr>
          <a:xfrm>
            <a:off x="2879368" y="5830161"/>
            <a:ext cx="1071127"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Protein</a:t>
            </a:r>
            <a:endParaRPr lang="en-US" sz="2008" b="1" dirty="0">
              <a:solidFill>
                <a:prstClr val="black"/>
              </a:solidFill>
              <a:latin typeface="Arial" pitchFamily="34" charset="0"/>
              <a:ea typeface="+mn-ea"/>
              <a:cs typeface="Arial" pitchFamily="34" charset="0"/>
            </a:endParaRPr>
          </a:p>
        </p:txBody>
      </p:sp>
      <p:sp>
        <p:nvSpPr>
          <p:cNvPr id="11" name="TextBox 10"/>
          <p:cNvSpPr txBox="1"/>
          <p:nvPr/>
        </p:nvSpPr>
        <p:spPr>
          <a:xfrm>
            <a:off x="6350276" y="2357437"/>
            <a:ext cx="118494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Nucleus</a:t>
            </a:r>
            <a:endParaRPr lang="en-US" sz="2008" b="1" dirty="0">
              <a:solidFill>
                <a:prstClr val="black"/>
              </a:solidFill>
              <a:latin typeface="Arial" pitchFamily="34" charset="0"/>
              <a:ea typeface="+mn-ea"/>
              <a:cs typeface="Arial" pitchFamily="34" charset="0"/>
            </a:endParaRPr>
          </a:p>
        </p:txBody>
      </p:sp>
      <p:sp>
        <p:nvSpPr>
          <p:cNvPr id="12" name="TextBox 11"/>
          <p:cNvSpPr txBox="1"/>
          <p:nvPr/>
        </p:nvSpPr>
        <p:spPr>
          <a:xfrm>
            <a:off x="6036467" y="3703704"/>
            <a:ext cx="1499128"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Cytoplasm</a:t>
            </a:r>
            <a:endParaRPr lang="en-US" sz="2008"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32332898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dirty="0" smtClean="0"/>
              <a:t>Biology and Society: The First 21st-Century Pandemic</a:t>
            </a:r>
            <a:endParaRPr lang="en-US" dirty="0"/>
          </a:p>
        </p:txBody>
      </p:sp>
      <p:sp>
        <p:nvSpPr>
          <p:cNvPr id="20483" name="Rectangle 3"/>
          <p:cNvSpPr>
            <a:spLocks noGrp="1" noChangeArrowheads="1"/>
          </p:cNvSpPr>
          <p:nvPr>
            <p:ph idx="1"/>
          </p:nvPr>
        </p:nvSpPr>
        <p:spPr>
          <a:xfrm>
            <a:off x="457200" y="1646237"/>
            <a:ext cx="8229600" cy="4525963"/>
          </a:xfrm>
        </p:spPr>
        <p:txBody>
          <a:bodyPr/>
          <a:lstStyle/>
          <a:p>
            <a:r>
              <a:rPr lang="en-US" dirty="0" smtClean="0"/>
              <a:t>The flu virus, like all viruses, consists of a relatively simple structure of </a:t>
            </a:r>
          </a:p>
          <a:p>
            <a:pPr lvl="1"/>
            <a:r>
              <a:rPr lang="en-US" dirty="0" smtClean="0"/>
              <a:t>nucleic acid (RNA in this case) and </a:t>
            </a:r>
          </a:p>
          <a:p>
            <a:pPr lvl="1"/>
            <a:r>
              <a:rPr lang="en-US" dirty="0" smtClean="0"/>
              <a:t>protein. </a:t>
            </a:r>
          </a:p>
          <a:p>
            <a:r>
              <a:rPr lang="en-US" dirty="0" smtClean="0"/>
              <a:t>Combating any virus requires a detailed understanding of life at the molecular level. </a:t>
            </a:r>
            <a:endParaRPr lang="en-US" dirty="0"/>
          </a:p>
        </p:txBody>
      </p:sp>
    </p:spTree>
    <p:extLst>
      <p:ext uri="{BB962C8B-B14F-4D97-AF65-F5344CB8AC3E}">
        <p14:creationId xmlns:p14="http://schemas.microsoft.com/office/powerpoint/2010/main" val="3269417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fontScale="90000"/>
          </a:bodyPr>
          <a:lstStyle/>
          <a:p>
            <a:r>
              <a:rPr lang="en-US" smtClean="0"/>
              <a:t>From Nucleotides to Amino Acids: An Overview</a:t>
            </a:r>
            <a:endParaRPr lang="en-US" dirty="0" smtClean="0"/>
          </a:p>
        </p:txBody>
      </p:sp>
      <p:sp>
        <p:nvSpPr>
          <p:cNvPr id="96259" name="Rectangle 3"/>
          <p:cNvSpPr>
            <a:spLocks noGrp="1" noChangeArrowheads="1"/>
          </p:cNvSpPr>
          <p:nvPr>
            <p:ph idx="1"/>
          </p:nvPr>
        </p:nvSpPr>
        <p:spPr>
          <a:xfrm>
            <a:off x="457200" y="1143000"/>
            <a:ext cx="8229600" cy="5257800"/>
          </a:xfrm>
        </p:spPr>
        <p:txBody>
          <a:bodyPr>
            <a:normAutofit fontScale="92500" lnSpcReduction="20000"/>
          </a:bodyPr>
          <a:lstStyle/>
          <a:p>
            <a:r>
              <a:rPr lang="en-US" dirty="0" smtClean="0"/>
              <a:t>What is the language of nucleic acids?</a:t>
            </a:r>
          </a:p>
          <a:p>
            <a:pPr lvl="1"/>
            <a:r>
              <a:rPr lang="en-US" dirty="0" smtClean="0"/>
              <a:t>In DNA, it is the linear sequence of nucleotide bases.</a:t>
            </a:r>
          </a:p>
          <a:p>
            <a:pPr lvl="1"/>
            <a:r>
              <a:rPr lang="en-US" dirty="0" smtClean="0"/>
              <a:t>A typical gene consists of thousands of nucleotides in a specific sequence.</a:t>
            </a:r>
          </a:p>
          <a:p>
            <a:pPr lvl="1"/>
            <a:endParaRPr lang="en-US" dirty="0" smtClean="0"/>
          </a:p>
          <a:p>
            <a:r>
              <a:rPr lang="en-US" dirty="0" smtClean="0"/>
              <a:t>When a segment of DNA is transcribed, the result is an RNA molecule</a:t>
            </a:r>
          </a:p>
          <a:p>
            <a:pPr lvl="1"/>
            <a:r>
              <a:rPr lang="en-US" dirty="0" smtClean="0"/>
              <a:t>also a nucleic acid language</a:t>
            </a:r>
          </a:p>
          <a:p>
            <a:endParaRPr lang="en-US" dirty="0" smtClean="0"/>
          </a:p>
          <a:p>
            <a:r>
              <a:rPr lang="en-US" dirty="0" smtClean="0"/>
              <a:t>The sequence of nucleotides of the RNA molecule dictates the sequence of amino acids of the polypeptide.</a:t>
            </a:r>
            <a:endParaRPr lang="en-US" dirty="0"/>
          </a:p>
        </p:txBody>
      </p:sp>
    </p:spTree>
    <p:extLst>
      <p:ext uri="{BB962C8B-B14F-4D97-AF65-F5344CB8AC3E}">
        <p14:creationId xmlns:p14="http://schemas.microsoft.com/office/powerpoint/2010/main" val="3431498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25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2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normAutofit fontScale="90000"/>
          </a:bodyPr>
          <a:lstStyle/>
          <a:p>
            <a:r>
              <a:rPr lang="en-US" smtClean="0"/>
              <a:t>The Monomers of Proteins: Amino Acids</a:t>
            </a:r>
            <a:endParaRPr lang="en-US" dirty="0" smtClean="0"/>
          </a:p>
        </p:txBody>
      </p:sp>
      <p:sp>
        <p:nvSpPr>
          <p:cNvPr id="167939" name="Rectangle 3"/>
          <p:cNvSpPr>
            <a:spLocks noGrp="1" noChangeArrowheads="1"/>
          </p:cNvSpPr>
          <p:nvPr>
            <p:ph idx="1"/>
          </p:nvPr>
        </p:nvSpPr>
        <p:spPr>
          <a:xfrm>
            <a:off x="381000" y="1600200"/>
            <a:ext cx="4343400" cy="4876800"/>
          </a:xfrm>
        </p:spPr>
        <p:txBody>
          <a:bodyPr>
            <a:normAutofit fontScale="85000" lnSpcReduction="20000"/>
          </a:bodyPr>
          <a:lstStyle/>
          <a:p>
            <a:r>
              <a:rPr lang="en-US" dirty="0" smtClean="0"/>
              <a:t>All proteins are made by stringing together a common set of 20 kinds of amino acids.</a:t>
            </a:r>
          </a:p>
          <a:p>
            <a:endParaRPr lang="en-US" dirty="0" smtClean="0"/>
          </a:p>
          <a:p>
            <a:r>
              <a:rPr lang="en-US" dirty="0" smtClean="0"/>
              <a:t>Every </a:t>
            </a:r>
            <a:r>
              <a:rPr lang="en-US" b="1" dirty="0" smtClean="0"/>
              <a:t>amino acid</a:t>
            </a:r>
            <a:r>
              <a:rPr lang="en-US" dirty="0" smtClean="0"/>
              <a:t> consists of a central carbon atom bonded to four covalent partners.</a:t>
            </a:r>
          </a:p>
          <a:p>
            <a:endParaRPr lang="en-US" dirty="0" smtClean="0"/>
          </a:p>
          <a:p>
            <a:r>
              <a:rPr lang="en-US" dirty="0"/>
              <a:t>side chain: gives that amino acid its special chemical properties.</a:t>
            </a:r>
          </a:p>
          <a:p>
            <a:endParaRPr lang="en-US" dirty="0" smtClean="0"/>
          </a:p>
          <a:p>
            <a:endParaRPr lang="en-US" dirty="0"/>
          </a:p>
          <a:p>
            <a:endParaRPr lang="en-US" dirty="0"/>
          </a:p>
          <a:p>
            <a:endParaRPr lang="en-US" dirty="0"/>
          </a:p>
        </p:txBody>
      </p:sp>
      <p:pic>
        <p:nvPicPr>
          <p:cNvPr id="2" name="Picture 1"/>
          <p:cNvPicPr>
            <a:picLocks noChangeAspect="1"/>
          </p:cNvPicPr>
          <p:nvPr/>
        </p:nvPicPr>
        <p:blipFill rotWithShape="1">
          <a:blip r:embed="rId3"/>
          <a:srcRect l="21260" r="31110" b="64147"/>
          <a:stretch/>
        </p:blipFill>
        <p:spPr>
          <a:xfrm>
            <a:off x="4876800" y="1676399"/>
            <a:ext cx="3810000" cy="3752529"/>
          </a:xfrm>
          <a:prstGeom prst="rect">
            <a:avLst/>
          </a:prstGeom>
        </p:spPr>
      </p:pic>
    </p:spTree>
    <p:extLst>
      <p:ext uri="{BB962C8B-B14F-4D97-AF65-F5344CB8AC3E}">
        <p14:creationId xmlns:p14="http://schemas.microsoft.com/office/powerpoint/2010/main" val="271874027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9-03_16bAminoAcidSideGroups-L.jpg" descr="C:\Documents and Settings\rajesh\Desktop\PPT\Campbel Chapter-03\03_Labeled_Images\49-03_16bAminoAcidSideGroups-L.jpg"/>
          <p:cNvPicPr>
            <a:picLocks noChangeAspect="1"/>
          </p:cNvPicPr>
          <p:nvPr/>
        </p:nvPicPr>
        <p:blipFill rotWithShape="1">
          <a:blip r:embed="rId3" r:link="rId4"/>
          <a:srcRect b="26287"/>
          <a:stretch/>
        </p:blipFill>
        <p:spPr>
          <a:xfrm>
            <a:off x="298703" y="1459992"/>
            <a:ext cx="8546592" cy="2902832"/>
          </a:xfrm>
          <a:prstGeom prst="rect">
            <a:avLst/>
          </a:prstGeom>
        </p:spPr>
      </p:pic>
      <p:sp>
        <p:nvSpPr>
          <p:cNvPr id="5" name="TextBox 4"/>
          <p:cNvSpPr txBox="1"/>
          <p:nvPr/>
        </p:nvSpPr>
        <p:spPr>
          <a:xfrm>
            <a:off x="345040" y="3171274"/>
            <a:ext cx="1763303" cy="641201"/>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232" b="1" dirty="0">
                <a:solidFill>
                  <a:srgbClr val="000000"/>
                </a:solidFill>
                <a:latin typeface="Arial"/>
                <a:ea typeface="ＭＳ Ｐゴシック" charset="0"/>
              </a:rPr>
              <a:t>Hydrophobic</a:t>
            </a:r>
          </a:p>
          <a:p>
            <a:pPr eaLnBrk="0" fontAlgn="auto" hangingPunct="0">
              <a:lnSpc>
                <a:spcPts val="2500"/>
              </a:lnSpc>
              <a:spcBef>
                <a:spcPts val="0"/>
              </a:spcBef>
              <a:spcAft>
                <a:spcPts val="0"/>
              </a:spcAft>
              <a:defRPr/>
            </a:pPr>
            <a:r>
              <a:rPr lang="en-US" sz="2232" b="1" dirty="0">
                <a:solidFill>
                  <a:srgbClr val="000000"/>
                </a:solidFill>
                <a:latin typeface="Arial"/>
                <a:ea typeface="ＭＳ Ｐゴシック" charset="0"/>
              </a:rPr>
              <a:t>side chain</a:t>
            </a:r>
          </a:p>
        </p:txBody>
      </p:sp>
      <p:sp>
        <p:nvSpPr>
          <p:cNvPr id="6" name="TextBox 5"/>
          <p:cNvSpPr txBox="1"/>
          <p:nvPr/>
        </p:nvSpPr>
        <p:spPr>
          <a:xfrm>
            <a:off x="7194308" y="3199055"/>
            <a:ext cx="1574149" cy="641201"/>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232" b="1" dirty="0">
                <a:solidFill>
                  <a:srgbClr val="000000"/>
                </a:solidFill>
                <a:latin typeface="Arial"/>
                <a:ea typeface="ＭＳ Ｐゴシック" charset="0"/>
              </a:rPr>
              <a:t>Hydrophilic</a:t>
            </a:r>
          </a:p>
          <a:p>
            <a:pPr eaLnBrk="0" fontAlgn="auto" hangingPunct="0">
              <a:lnSpc>
                <a:spcPts val="2500"/>
              </a:lnSpc>
              <a:spcBef>
                <a:spcPts val="0"/>
              </a:spcBef>
              <a:spcAft>
                <a:spcPts val="0"/>
              </a:spcAft>
              <a:defRPr/>
            </a:pPr>
            <a:r>
              <a:rPr lang="en-US" sz="2232" b="1" dirty="0">
                <a:solidFill>
                  <a:srgbClr val="000000"/>
                </a:solidFill>
                <a:latin typeface="Arial"/>
                <a:ea typeface="ＭＳ Ｐゴシック" charset="0"/>
              </a:rPr>
              <a:t>side chain</a:t>
            </a:r>
          </a:p>
        </p:txBody>
      </p:sp>
      <p:sp>
        <p:nvSpPr>
          <p:cNvPr id="7" name="TextBox 6"/>
          <p:cNvSpPr txBox="1"/>
          <p:nvPr/>
        </p:nvSpPr>
        <p:spPr>
          <a:xfrm>
            <a:off x="2772327" y="4277764"/>
            <a:ext cx="1080424" cy="343492"/>
          </a:xfrm>
          <a:prstGeom prst="rect">
            <a:avLst/>
          </a:prstGeom>
          <a:noFill/>
        </p:spPr>
        <p:txBody>
          <a:bodyPr wrap="none" lIns="0" tIns="0" rIns="0" bIns="0">
            <a:spAutoFit/>
          </a:bodyPr>
          <a:lstStyle/>
          <a:p>
            <a:pPr eaLnBrk="0" fontAlgn="auto" hangingPunct="0">
              <a:spcBef>
                <a:spcPts val="0"/>
              </a:spcBef>
              <a:spcAft>
                <a:spcPts val="0"/>
              </a:spcAft>
              <a:defRPr/>
            </a:pPr>
            <a:r>
              <a:rPr lang="en-US" sz="2232" b="1" dirty="0" err="1">
                <a:solidFill>
                  <a:srgbClr val="000000"/>
                </a:solidFill>
                <a:latin typeface="Arial"/>
                <a:ea typeface="ＭＳ Ｐゴシック" charset="0"/>
              </a:rPr>
              <a:t>Leucine</a:t>
            </a:r>
            <a:endParaRPr lang="en-US" sz="2232" b="1" dirty="0">
              <a:solidFill>
                <a:srgbClr val="000000"/>
              </a:solidFill>
              <a:latin typeface="Arial"/>
              <a:ea typeface="ＭＳ Ｐゴシック" charset="0"/>
            </a:endParaRPr>
          </a:p>
        </p:txBody>
      </p:sp>
      <p:sp>
        <p:nvSpPr>
          <p:cNvPr id="8" name="TextBox 7"/>
          <p:cNvSpPr txBox="1"/>
          <p:nvPr/>
        </p:nvSpPr>
        <p:spPr>
          <a:xfrm>
            <a:off x="5627446" y="4282526"/>
            <a:ext cx="873637" cy="343492"/>
          </a:xfrm>
          <a:prstGeom prst="rect">
            <a:avLst/>
          </a:prstGeom>
          <a:noFill/>
        </p:spPr>
        <p:txBody>
          <a:bodyPr wrap="none" lIns="0" tIns="0" rIns="0" bIns="0">
            <a:spAutoFit/>
          </a:bodyPr>
          <a:lstStyle/>
          <a:p>
            <a:pPr eaLnBrk="0" fontAlgn="auto" hangingPunct="0">
              <a:spcBef>
                <a:spcPts val="0"/>
              </a:spcBef>
              <a:spcAft>
                <a:spcPts val="0"/>
              </a:spcAft>
              <a:defRPr/>
            </a:pPr>
            <a:r>
              <a:rPr lang="en-US" sz="2232" b="1" dirty="0">
                <a:solidFill>
                  <a:srgbClr val="000000"/>
                </a:solidFill>
                <a:latin typeface="Arial"/>
                <a:ea typeface="ＭＳ Ｐゴシック" charset="0"/>
              </a:rPr>
              <a:t>Serine</a:t>
            </a:r>
          </a:p>
        </p:txBody>
      </p:sp>
      <p:sp>
        <p:nvSpPr>
          <p:cNvPr id="9" name="TextBox 8"/>
          <p:cNvSpPr txBox="1"/>
          <p:nvPr/>
        </p:nvSpPr>
        <p:spPr>
          <a:xfrm>
            <a:off x="337895" y="4751631"/>
            <a:ext cx="8537594" cy="641201"/>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232" b="1" dirty="0">
                <a:solidFill>
                  <a:srgbClr val="000000"/>
                </a:solidFill>
                <a:latin typeface="Arial"/>
                <a:ea typeface="ＭＳ Ｐゴシック" charset="0"/>
              </a:rPr>
              <a:t>(b) Examples of amino acids with hydrophobic and hydrophilic</a:t>
            </a:r>
          </a:p>
          <a:p>
            <a:pPr eaLnBrk="0" fontAlgn="auto" hangingPunct="0">
              <a:lnSpc>
                <a:spcPts val="2500"/>
              </a:lnSpc>
              <a:spcBef>
                <a:spcPts val="0"/>
              </a:spcBef>
              <a:spcAft>
                <a:spcPts val="0"/>
              </a:spcAft>
              <a:defRPr/>
            </a:pPr>
            <a:r>
              <a:rPr lang="en-US" sz="2232" b="1" dirty="0">
                <a:solidFill>
                  <a:srgbClr val="000000"/>
                </a:solidFill>
                <a:latin typeface="Arial"/>
                <a:ea typeface="ＭＳ Ｐゴシック" charset="0"/>
              </a:rPr>
              <a:t>side chains</a:t>
            </a:r>
          </a:p>
        </p:txBody>
      </p:sp>
      <p:sp>
        <p:nvSpPr>
          <p:cNvPr id="10" name="Freeform 3"/>
          <p:cNvSpPr/>
          <p:nvPr/>
        </p:nvSpPr>
        <p:spPr>
          <a:xfrm flipH="1" flipV="1">
            <a:off x="2163005" y="3342138"/>
            <a:ext cx="667512" cy="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1" name="Freeform 3"/>
          <p:cNvSpPr/>
          <p:nvPr/>
        </p:nvSpPr>
        <p:spPr>
          <a:xfrm rot="10800000" flipH="1" flipV="1">
            <a:off x="6488143" y="3342138"/>
            <a:ext cx="640080" cy="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 name="Title 1"/>
          <p:cNvSpPr>
            <a:spLocks noGrp="1"/>
          </p:cNvSpPr>
          <p:nvPr>
            <p:ph type="title" idx="4294967295"/>
          </p:nvPr>
        </p:nvSpPr>
        <p:spPr>
          <a:xfrm>
            <a:off x="18288" y="0"/>
            <a:ext cx="8229600" cy="301752"/>
          </a:xfrm>
          <a:prstGeom prst="rect">
            <a:avLst/>
          </a:prstGeom>
        </p:spPr>
        <p:txBody>
          <a:bodyPr/>
          <a:lstStyle/>
          <a:p>
            <a:pPr algn="l" rtl="0" eaLnBrk="1" fontAlgn="base" hangingPunct="1"/>
            <a:r>
              <a:rPr lang="en-US" sz="1200" b="0" kern="1200" dirty="0" smtClean="0">
                <a:solidFill>
                  <a:srgbClr val="000000"/>
                </a:solidFill>
                <a:effectLst/>
                <a:latin typeface="Arial"/>
                <a:ea typeface="ＭＳ Ｐゴシック"/>
                <a:cs typeface="Arial"/>
              </a:rPr>
              <a:t>Figure 3.16-2</a:t>
            </a:r>
            <a:endParaRPr lang="en-US" dirty="0"/>
          </a:p>
        </p:txBody>
      </p:sp>
    </p:spTree>
    <p:extLst>
      <p:ext uri="{BB962C8B-B14F-4D97-AF65-F5344CB8AC3E}">
        <p14:creationId xmlns:p14="http://schemas.microsoft.com/office/powerpoint/2010/main" val="36340079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t>Structure/Function: Protein Shape</a:t>
            </a:r>
            <a:endParaRPr lang="en-US" dirty="0" smtClean="0"/>
          </a:p>
        </p:txBody>
      </p:sp>
      <p:sp>
        <p:nvSpPr>
          <p:cNvPr id="176131" name="Rectangle 3"/>
          <p:cNvSpPr>
            <a:spLocks noGrp="1" noChangeArrowheads="1"/>
          </p:cNvSpPr>
          <p:nvPr>
            <p:ph idx="1"/>
          </p:nvPr>
        </p:nvSpPr>
        <p:spPr/>
        <p:txBody>
          <a:bodyPr/>
          <a:lstStyle/>
          <a:p>
            <a:r>
              <a:rPr lang="en-US" dirty="0" smtClean="0"/>
              <a:t>Cells link amino acids together by dehydration reactions,</a:t>
            </a:r>
          </a:p>
          <a:p>
            <a:pPr lvl="1"/>
            <a:r>
              <a:rPr lang="en-US" dirty="0" smtClean="0"/>
              <a:t>forming </a:t>
            </a:r>
            <a:r>
              <a:rPr lang="en-US" b="1" dirty="0" smtClean="0"/>
              <a:t>peptide bonds</a:t>
            </a:r>
            <a:r>
              <a:rPr lang="en-US" dirty="0" smtClean="0"/>
              <a:t>, and</a:t>
            </a:r>
          </a:p>
          <a:p>
            <a:pPr lvl="1"/>
            <a:r>
              <a:rPr lang="en-US" dirty="0" smtClean="0"/>
              <a:t>creating long chains of amino acids called </a:t>
            </a:r>
            <a:r>
              <a:rPr lang="en-US" b="1" dirty="0" smtClean="0"/>
              <a:t>polypeptides</a:t>
            </a:r>
            <a:r>
              <a:rPr lang="en-US" dirty="0" smtClean="0"/>
              <a:t>.</a:t>
            </a:r>
          </a:p>
          <a:p>
            <a:pPr lvl="1"/>
            <a:r>
              <a:rPr lang="en-US" dirty="0" smtClean="0"/>
              <a:t>Polypeptides from into proteins</a:t>
            </a:r>
          </a:p>
        </p:txBody>
      </p:sp>
    </p:spTree>
    <p:extLst>
      <p:ext uri="{BB962C8B-B14F-4D97-AF65-F5344CB8AC3E}">
        <p14:creationId xmlns:p14="http://schemas.microsoft.com/office/powerpoint/2010/main" val="186939314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0-03_17JoiningAminoAcids_1-L.jpg" descr="C:\Documents and Settings\rajesh\Desktop\PPT\Campbel Chapter-03\03_Labeled_Images\50-03_17JoiningAminoAcids_1-L.jpg"/>
          <p:cNvPicPr>
            <a:picLocks noChangeAspect="1"/>
          </p:cNvPicPr>
          <p:nvPr/>
        </p:nvPicPr>
        <p:blipFill>
          <a:blip r:embed="rId3" r:link="rId4"/>
          <a:stretch>
            <a:fillRect/>
          </a:stretch>
        </p:blipFill>
        <p:spPr>
          <a:xfrm>
            <a:off x="2130551" y="204216"/>
            <a:ext cx="4882896" cy="6449568"/>
          </a:xfrm>
          <a:prstGeom prst="rect">
            <a:avLst/>
          </a:prstGeom>
        </p:spPr>
      </p:pic>
      <p:sp>
        <p:nvSpPr>
          <p:cNvPr id="6" name="TextBox 12"/>
          <p:cNvSpPr txBox="1">
            <a:spLocks noChangeArrowheads="1"/>
          </p:cNvSpPr>
          <p:nvPr/>
        </p:nvSpPr>
        <p:spPr bwMode="auto">
          <a:xfrm>
            <a:off x="5080794" y="219868"/>
            <a:ext cx="637995" cy="461665"/>
          </a:xfrm>
          <a:prstGeom prst="rect">
            <a:avLst/>
          </a:prstGeom>
          <a:noFill/>
          <a:ln w="9525">
            <a:noFill/>
            <a:miter lim="800000"/>
            <a:headEnd/>
            <a:tailEnd/>
          </a:ln>
        </p:spPr>
        <p:txBody>
          <a:bodyPr wrap="none" lIns="0" tIns="0" rIns="0" bIns="0">
            <a:spAutoFit/>
          </a:bodyPr>
          <a:lstStyle/>
          <a:p>
            <a:pPr>
              <a:lnSpc>
                <a:spcPts val="1800"/>
              </a:lnSpc>
            </a:pPr>
            <a:r>
              <a:rPr lang="en-US" sz="1600" b="1" dirty="0">
                <a:solidFill>
                  <a:srgbClr val="000000"/>
                </a:solidFill>
                <a:latin typeface="Arial"/>
              </a:rPr>
              <a:t>Amino</a:t>
            </a:r>
          </a:p>
          <a:p>
            <a:pPr>
              <a:lnSpc>
                <a:spcPts val="1800"/>
              </a:lnSpc>
            </a:pPr>
            <a:r>
              <a:rPr lang="en-US" sz="1600" b="1" dirty="0">
                <a:solidFill>
                  <a:srgbClr val="000000"/>
                </a:solidFill>
                <a:latin typeface="Arial"/>
              </a:rPr>
              <a:t>group</a:t>
            </a:r>
          </a:p>
        </p:txBody>
      </p:sp>
      <p:sp>
        <p:nvSpPr>
          <p:cNvPr id="7" name="TextBox 40"/>
          <p:cNvSpPr txBox="1">
            <a:spLocks noChangeArrowheads="1"/>
          </p:cNvSpPr>
          <p:nvPr/>
        </p:nvSpPr>
        <p:spPr bwMode="auto">
          <a:xfrm>
            <a:off x="2565400" y="2690020"/>
            <a:ext cx="1106072" cy="24622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Arial"/>
              </a:rPr>
              <a:t>Amino acid</a:t>
            </a:r>
          </a:p>
        </p:txBody>
      </p:sp>
      <p:sp>
        <p:nvSpPr>
          <p:cNvPr id="8" name="TextBox 43"/>
          <p:cNvSpPr txBox="1">
            <a:spLocks noChangeArrowheads="1"/>
          </p:cNvSpPr>
          <p:nvPr/>
        </p:nvSpPr>
        <p:spPr bwMode="auto">
          <a:xfrm>
            <a:off x="5464175" y="2713502"/>
            <a:ext cx="1106072" cy="24622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Arial"/>
              </a:rPr>
              <a:t>Amino acid</a:t>
            </a:r>
          </a:p>
        </p:txBody>
      </p:sp>
      <p:sp>
        <p:nvSpPr>
          <p:cNvPr id="11" name="TextBox 10"/>
          <p:cNvSpPr txBox="1">
            <a:spLocks noChangeArrowheads="1"/>
          </p:cNvSpPr>
          <p:nvPr/>
        </p:nvSpPr>
        <p:spPr bwMode="auto">
          <a:xfrm>
            <a:off x="3729155" y="1505437"/>
            <a:ext cx="269304" cy="215444"/>
          </a:xfrm>
          <a:prstGeom prst="rect">
            <a:avLst/>
          </a:prstGeom>
          <a:noFill/>
          <a:ln w="9525">
            <a:noFill/>
            <a:miter lim="800000"/>
            <a:headEnd/>
            <a:tailEnd/>
          </a:ln>
        </p:spPr>
        <p:txBody>
          <a:bodyPr wrap="none" lIns="0" tIns="0" rIns="0" bIns="0">
            <a:spAutoFit/>
          </a:bodyPr>
          <a:lstStyle/>
          <a:p>
            <a:r>
              <a:rPr lang="en-US" sz="1400" b="1" dirty="0">
                <a:solidFill>
                  <a:schemeClr val="bg1"/>
                </a:solidFill>
                <a:latin typeface="Arial"/>
              </a:rPr>
              <a:t>OH</a:t>
            </a:r>
          </a:p>
        </p:txBody>
      </p:sp>
      <p:sp>
        <p:nvSpPr>
          <p:cNvPr id="12" name="TextBox 32"/>
          <p:cNvSpPr txBox="1">
            <a:spLocks noChangeArrowheads="1"/>
          </p:cNvSpPr>
          <p:nvPr/>
        </p:nvSpPr>
        <p:spPr bwMode="auto">
          <a:xfrm>
            <a:off x="5259505" y="1472100"/>
            <a:ext cx="129844" cy="215444"/>
          </a:xfrm>
          <a:prstGeom prst="rect">
            <a:avLst/>
          </a:prstGeom>
          <a:noFill/>
          <a:ln w="9525">
            <a:noFill/>
            <a:miter lim="800000"/>
            <a:headEnd/>
            <a:tailEnd/>
          </a:ln>
        </p:spPr>
        <p:txBody>
          <a:bodyPr wrap="none" lIns="0" tIns="0" rIns="0" bIns="0">
            <a:spAutoFit/>
          </a:bodyPr>
          <a:lstStyle/>
          <a:p>
            <a:r>
              <a:rPr lang="en-US" sz="1400" b="1">
                <a:solidFill>
                  <a:schemeClr val="bg1"/>
                </a:solidFill>
                <a:latin typeface="Arial"/>
              </a:rPr>
              <a:t>H</a:t>
            </a:r>
          </a:p>
        </p:txBody>
      </p:sp>
      <p:sp>
        <p:nvSpPr>
          <p:cNvPr id="13" name="TextBox 38"/>
          <p:cNvSpPr txBox="1">
            <a:spLocks noChangeArrowheads="1"/>
          </p:cNvSpPr>
          <p:nvPr/>
        </p:nvSpPr>
        <p:spPr bwMode="auto">
          <a:xfrm>
            <a:off x="2844124" y="2096780"/>
            <a:ext cx="535403" cy="461665"/>
          </a:xfrm>
          <a:prstGeom prst="rect">
            <a:avLst/>
          </a:prstGeom>
          <a:noFill/>
          <a:ln w="9525">
            <a:noFill/>
            <a:miter lim="800000"/>
            <a:headEnd/>
            <a:tailEnd/>
          </a:ln>
        </p:spPr>
        <p:txBody>
          <a:bodyPr wrap="none" lIns="0" tIns="0" rIns="0" bIns="0">
            <a:spAutoFit/>
          </a:bodyPr>
          <a:lstStyle/>
          <a:p>
            <a:pPr>
              <a:lnSpc>
                <a:spcPts val="1820"/>
              </a:lnSpc>
            </a:pPr>
            <a:r>
              <a:rPr lang="en-US" sz="1600" b="1" dirty="0">
                <a:solidFill>
                  <a:srgbClr val="000000"/>
                </a:solidFill>
                <a:latin typeface="Arial"/>
              </a:rPr>
              <a:t>Side</a:t>
            </a:r>
          </a:p>
          <a:p>
            <a:pPr>
              <a:lnSpc>
                <a:spcPts val="1820"/>
              </a:lnSpc>
            </a:pPr>
            <a:r>
              <a:rPr lang="en-US" sz="1600" b="1" dirty="0">
                <a:solidFill>
                  <a:srgbClr val="000000"/>
                </a:solidFill>
                <a:latin typeface="Arial"/>
              </a:rPr>
              <a:t>chain</a:t>
            </a:r>
          </a:p>
        </p:txBody>
      </p:sp>
      <p:sp>
        <p:nvSpPr>
          <p:cNvPr id="14" name="TextBox 43"/>
          <p:cNvSpPr txBox="1">
            <a:spLocks noChangeArrowheads="1"/>
          </p:cNvSpPr>
          <p:nvPr/>
        </p:nvSpPr>
        <p:spPr bwMode="auto">
          <a:xfrm>
            <a:off x="5798461" y="2148373"/>
            <a:ext cx="535403" cy="461665"/>
          </a:xfrm>
          <a:prstGeom prst="rect">
            <a:avLst/>
          </a:prstGeom>
          <a:noFill/>
          <a:ln w="9525">
            <a:noFill/>
            <a:miter lim="800000"/>
            <a:headEnd/>
            <a:tailEnd/>
          </a:ln>
        </p:spPr>
        <p:txBody>
          <a:bodyPr wrap="none" lIns="0" tIns="0" rIns="0" bIns="0">
            <a:spAutoFit/>
          </a:bodyPr>
          <a:lstStyle/>
          <a:p>
            <a:pPr>
              <a:lnSpc>
                <a:spcPts val="1820"/>
              </a:lnSpc>
            </a:pPr>
            <a:r>
              <a:rPr lang="en-US" sz="1600" b="1" dirty="0">
                <a:solidFill>
                  <a:srgbClr val="000000"/>
                </a:solidFill>
                <a:latin typeface="Arial"/>
              </a:rPr>
              <a:t>Side</a:t>
            </a:r>
          </a:p>
          <a:p>
            <a:pPr>
              <a:lnSpc>
                <a:spcPts val="1820"/>
              </a:lnSpc>
            </a:pPr>
            <a:r>
              <a:rPr lang="en-US" sz="1600" b="1" dirty="0">
                <a:solidFill>
                  <a:srgbClr val="000000"/>
                </a:solidFill>
                <a:latin typeface="Arial"/>
              </a:rPr>
              <a:t>chain</a:t>
            </a:r>
          </a:p>
        </p:txBody>
      </p:sp>
      <p:sp>
        <p:nvSpPr>
          <p:cNvPr id="2" name="Title 1"/>
          <p:cNvSpPr>
            <a:spLocks noGrp="1"/>
          </p:cNvSpPr>
          <p:nvPr>
            <p:ph type="title" idx="4294967295"/>
          </p:nvPr>
        </p:nvSpPr>
        <p:spPr>
          <a:xfrm>
            <a:off x="18288" y="0"/>
            <a:ext cx="8229600" cy="301752"/>
          </a:xfrm>
          <a:prstGeom prst="rect">
            <a:avLst/>
          </a:prstGeom>
        </p:spPr>
        <p:txBody>
          <a:bodyPr/>
          <a:lstStyle/>
          <a:p>
            <a:pPr algn="l" rtl="0" eaLnBrk="1" fontAlgn="base" hangingPunct="1"/>
            <a:r>
              <a:rPr lang="en-US" sz="1200" b="0" kern="1200" dirty="0">
                <a:solidFill>
                  <a:srgbClr val="000000"/>
                </a:solidFill>
                <a:effectLst/>
                <a:latin typeface="Arial"/>
                <a:ea typeface="ＭＳ Ｐゴシック"/>
                <a:cs typeface="Arial"/>
              </a:rPr>
              <a:t>Figure 3.17-s1</a:t>
            </a:r>
            <a:endParaRPr lang="en-US" dirty="0"/>
          </a:p>
        </p:txBody>
      </p:sp>
      <p:sp>
        <p:nvSpPr>
          <p:cNvPr id="15" name="TextBox 2"/>
          <p:cNvSpPr txBox="1">
            <a:spLocks noChangeArrowheads="1"/>
          </p:cNvSpPr>
          <p:nvPr/>
        </p:nvSpPr>
        <p:spPr bwMode="auto">
          <a:xfrm>
            <a:off x="3325930" y="217179"/>
            <a:ext cx="876843" cy="461665"/>
          </a:xfrm>
          <a:prstGeom prst="rect">
            <a:avLst/>
          </a:prstGeom>
          <a:noFill/>
          <a:ln w="9525">
            <a:noFill/>
            <a:miter lim="800000"/>
            <a:headEnd/>
            <a:tailEnd/>
          </a:ln>
        </p:spPr>
        <p:txBody>
          <a:bodyPr wrap="none" lIns="0" tIns="0" rIns="0" bIns="0">
            <a:spAutoFit/>
          </a:bodyPr>
          <a:lstStyle/>
          <a:p>
            <a:pPr>
              <a:lnSpc>
                <a:spcPts val="1800"/>
              </a:lnSpc>
            </a:pPr>
            <a:r>
              <a:rPr lang="en-US" sz="1600" b="1" dirty="0">
                <a:solidFill>
                  <a:srgbClr val="000000"/>
                </a:solidFill>
                <a:latin typeface="Arial"/>
              </a:rPr>
              <a:t>Carboxyl</a:t>
            </a:r>
          </a:p>
          <a:p>
            <a:pPr>
              <a:lnSpc>
                <a:spcPts val="1800"/>
              </a:lnSpc>
            </a:pPr>
            <a:r>
              <a:rPr lang="en-US" sz="1600" b="1" dirty="0">
                <a:solidFill>
                  <a:srgbClr val="000000"/>
                </a:solidFill>
                <a:latin typeface="Arial"/>
              </a:rPr>
              <a:t>group</a:t>
            </a:r>
          </a:p>
        </p:txBody>
      </p:sp>
    </p:spTree>
    <p:extLst>
      <p:ext uri="{BB962C8B-B14F-4D97-AF65-F5344CB8AC3E}">
        <p14:creationId xmlns:p14="http://schemas.microsoft.com/office/powerpoint/2010/main" val="344645766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1-03_17JoiningAminoAcids_2-L.jpg" descr="C:\Documents and Settings\rajesh\Desktop\PPT\Campbel Chapter-03\03_Labeled_Images\51-03_17JoiningAminoAcids_2-L.jpg"/>
          <p:cNvPicPr>
            <a:picLocks noChangeAspect="1"/>
          </p:cNvPicPr>
          <p:nvPr/>
        </p:nvPicPr>
        <p:blipFill>
          <a:blip r:embed="rId3" r:link="rId4"/>
          <a:stretch>
            <a:fillRect/>
          </a:stretch>
        </p:blipFill>
        <p:spPr>
          <a:xfrm>
            <a:off x="2130551" y="204216"/>
            <a:ext cx="4882896" cy="6449568"/>
          </a:xfrm>
          <a:prstGeom prst="rect">
            <a:avLst/>
          </a:prstGeom>
        </p:spPr>
      </p:pic>
      <p:sp>
        <p:nvSpPr>
          <p:cNvPr id="5" name="TextBox 2"/>
          <p:cNvSpPr txBox="1">
            <a:spLocks noChangeArrowheads="1"/>
          </p:cNvSpPr>
          <p:nvPr/>
        </p:nvSpPr>
        <p:spPr bwMode="auto">
          <a:xfrm>
            <a:off x="3325930" y="217179"/>
            <a:ext cx="876843" cy="461665"/>
          </a:xfrm>
          <a:prstGeom prst="rect">
            <a:avLst/>
          </a:prstGeom>
          <a:noFill/>
          <a:ln w="9525">
            <a:noFill/>
            <a:miter lim="800000"/>
            <a:headEnd/>
            <a:tailEnd/>
          </a:ln>
        </p:spPr>
        <p:txBody>
          <a:bodyPr wrap="none" lIns="0" tIns="0" rIns="0" bIns="0">
            <a:spAutoFit/>
          </a:bodyPr>
          <a:lstStyle/>
          <a:p>
            <a:pPr>
              <a:lnSpc>
                <a:spcPts val="1800"/>
              </a:lnSpc>
            </a:pPr>
            <a:r>
              <a:rPr lang="en-US" sz="1600" b="1" dirty="0">
                <a:solidFill>
                  <a:srgbClr val="000000"/>
                </a:solidFill>
                <a:latin typeface="Arial"/>
              </a:rPr>
              <a:t>Carboxyl</a:t>
            </a:r>
          </a:p>
          <a:p>
            <a:pPr>
              <a:lnSpc>
                <a:spcPts val="1800"/>
              </a:lnSpc>
            </a:pPr>
            <a:r>
              <a:rPr lang="en-US" sz="1600" b="1" dirty="0">
                <a:solidFill>
                  <a:srgbClr val="000000"/>
                </a:solidFill>
                <a:latin typeface="Arial"/>
              </a:rPr>
              <a:t>group</a:t>
            </a:r>
          </a:p>
        </p:txBody>
      </p:sp>
      <p:sp>
        <p:nvSpPr>
          <p:cNvPr id="6" name="TextBox 10"/>
          <p:cNvSpPr txBox="1">
            <a:spLocks noChangeArrowheads="1"/>
          </p:cNvSpPr>
          <p:nvPr/>
        </p:nvSpPr>
        <p:spPr bwMode="auto">
          <a:xfrm>
            <a:off x="3729155" y="1505437"/>
            <a:ext cx="269304" cy="215444"/>
          </a:xfrm>
          <a:prstGeom prst="rect">
            <a:avLst/>
          </a:prstGeom>
          <a:noFill/>
          <a:ln w="9525">
            <a:noFill/>
            <a:miter lim="800000"/>
            <a:headEnd/>
            <a:tailEnd/>
          </a:ln>
        </p:spPr>
        <p:txBody>
          <a:bodyPr wrap="none" lIns="0" tIns="0" rIns="0" bIns="0">
            <a:spAutoFit/>
          </a:bodyPr>
          <a:lstStyle/>
          <a:p>
            <a:r>
              <a:rPr lang="en-US" sz="1400" b="1" dirty="0">
                <a:solidFill>
                  <a:schemeClr val="bg1"/>
                </a:solidFill>
                <a:latin typeface="Arial"/>
              </a:rPr>
              <a:t>OH</a:t>
            </a:r>
          </a:p>
        </p:txBody>
      </p:sp>
      <p:sp>
        <p:nvSpPr>
          <p:cNvPr id="7" name="TextBox 12"/>
          <p:cNvSpPr txBox="1">
            <a:spLocks noChangeArrowheads="1"/>
          </p:cNvSpPr>
          <p:nvPr/>
        </p:nvSpPr>
        <p:spPr bwMode="auto">
          <a:xfrm>
            <a:off x="5080911" y="219560"/>
            <a:ext cx="637995" cy="461665"/>
          </a:xfrm>
          <a:prstGeom prst="rect">
            <a:avLst/>
          </a:prstGeom>
          <a:noFill/>
          <a:ln w="9525">
            <a:noFill/>
            <a:miter lim="800000"/>
            <a:headEnd/>
            <a:tailEnd/>
          </a:ln>
        </p:spPr>
        <p:txBody>
          <a:bodyPr wrap="none" lIns="0" tIns="0" rIns="0" bIns="0">
            <a:spAutoFit/>
          </a:bodyPr>
          <a:lstStyle/>
          <a:p>
            <a:pPr>
              <a:lnSpc>
                <a:spcPts val="1820"/>
              </a:lnSpc>
            </a:pPr>
            <a:r>
              <a:rPr lang="en-US" sz="1600" b="1" dirty="0">
                <a:solidFill>
                  <a:srgbClr val="000000"/>
                </a:solidFill>
                <a:latin typeface="Arial"/>
              </a:rPr>
              <a:t>Amino</a:t>
            </a:r>
          </a:p>
          <a:p>
            <a:pPr>
              <a:lnSpc>
                <a:spcPts val="1820"/>
              </a:lnSpc>
            </a:pPr>
            <a:r>
              <a:rPr lang="en-US" sz="1600" b="1" dirty="0">
                <a:solidFill>
                  <a:srgbClr val="000000"/>
                </a:solidFill>
                <a:latin typeface="Arial"/>
              </a:rPr>
              <a:t>group</a:t>
            </a:r>
          </a:p>
        </p:txBody>
      </p:sp>
      <p:sp>
        <p:nvSpPr>
          <p:cNvPr id="8" name="TextBox 32"/>
          <p:cNvSpPr txBox="1">
            <a:spLocks noChangeArrowheads="1"/>
          </p:cNvSpPr>
          <p:nvPr/>
        </p:nvSpPr>
        <p:spPr bwMode="auto">
          <a:xfrm>
            <a:off x="5259505" y="1472100"/>
            <a:ext cx="129844" cy="215444"/>
          </a:xfrm>
          <a:prstGeom prst="rect">
            <a:avLst/>
          </a:prstGeom>
          <a:noFill/>
          <a:ln w="9525">
            <a:noFill/>
            <a:miter lim="800000"/>
            <a:headEnd/>
            <a:tailEnd/>
          </a:ln>
        </p:spPr>
        <p:txBody>
          <a:bodyPr wrap="none" lIns="0" tIns="0" rIns="0" bIns="0">
            <a:spAutoFit/>
          </a:bodyPr>
          <a:lstStyle/>
          <a:p>
            <a:r>
              <a:rPr lang="en-US" sz="1400" b="1">
                <a:solidFill>
                  <a:schemeClr val="bg1"/>
                </a:solidFill>
                <a:latin typeface="Arial"/>
              </a:rPr>
              <a:t>H</a:t>
            </a:r>
          </a:p>
        </p:txBody>
      </p:sp>
      <p:sp>
        <p:nvSpPr>
          <p:cNvPr id="9" name="TextBox 38"/>
          <p:cNvSpPr txBox="1">
            <a:spLocks noChangeArrowheads="1"/>
          </p:cNvSpPr>
          <p:nvPr/>
        </p:nvSpPr>
        <p:spPr bwMode="auto">
          <a:xfrm>
            <a:off x="2844124" y="2096780"/>
            <a:ext cx="535403" cy="461665"/>
          </a:xfrm>
          <a:prstGeom prst="rect">
            <a:avLst/>
          </a:prstGeom>
          <a:noFill/>
          <a:ln w="9525">
            <a:noFill/>
            <a:miter lim="800000"/>
            <a:headEnd/>
            <a:tailEnd/>
          </a:ln>
        </p:spPr>
        <p:txBody>
          <a:bodyPr wrap="none" lIns="0" tIns="0" rIns="0" bIns="0">
            <a:spAutoFit/>
          </a:bodyPr>
          <a:lstStyle/>
          <a:p>
            <a:pPr>
              <a:lnSpc>
                <a:spcPts val="1820"/>
              </a:lnSpc>
            </a:pPr>
            <a:r>
              <a:rPr lang="en-US" sz="1600" b="1" dirty="0">
                <a:solidFill>
                  <a:srgbClr val="000000"/>
                </a:solidFill>
                <a:latin typeface="Arial"/>
              </a:rPr>
              <a:t>Side</a:t>
            </a:r>
          </a:p>
          <a:p>
            <a:pPr>
              <a:lnSpc>
                <a:spcPts val="1820"/>
              </a:lnSpc>
            </a:pPr>
            <a:r>
              <a:rPr lang="en-US" sz="1600" b="1" dirty="0">
                <a:solidFill>
                  <a:srgbClr val="000000"/>
                </a:solidFill>
                <a:latin typeface="Arial"/>
              </a:rPr>
              <a:t>chain</a:t>
            </a:r>
          </a:p>
        </p:txBody>
      </p:sp>
      <p:sp>
        <p:nvSpPr>
          <p:cNvPr id="10" name="TextBox 40"/>
          <p:cNvSpPr txBox="1">
            <a:spLocks noChangeArrowheads="1"/>
          </p:cNvSpPr>
          <p:nvPr/>
        </p:nvSpPr>
        <p:spPr bwMode="auto">
          <a:xfrm>
            <a:off x="2567898" y="2687331"/>
            <a:ext cx="1106072" cy="24622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Arial"/>
              </a:rPr>
              <a:t>Amino acid</a:t>
            </a:r>
          </a:p>
        </p:txBody>
      </p:sp>
      <p:sp>
        <p:nvSpPr>
          <p:cNvPr id="11" name="TextBox 41"/>
          <p:cNvSpPr txBox="1">
            <a:spLocks noChangeArrowheads="1"/>
          </p:cNvSpPr>
          <p:nvPr/>
        </p:nvSpPr>
        <p:spPr bwMode="auto">
          <a:xfrm>
            <a:off x="2189280" y="3135800"/>
            <a:ext cx="2051844" cy="24622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Arial"/>
              </a:rPr>
              <a:t>Dehydration reaction</a:t>
            </a:r>
          </a:p>
        </p:txBody>
      </p:sp>
      <p:sp>
        <p:nvSpPr>
          <p:cNvPr id="12" name="TextBox 11"/>
          <p:cNvSpPr txBox="1"/>
          <p:nvPr/>
        </p:nvSpPr>
        <p:spPr>
          <a:xfrm>
            <a:off x="5234105" y="3513625"/>
            <a:ext cx="336631" cy="215444"/>
          </a:xfrm>
          <a:prstGeom prst="rect">
            <a:avLst/>
          </a:prstGeom>
          <a:noFill/>
        </p:spPr>
        <p:txBody>
          <a:bodyPr wrap="none" lIns="0" tIns="0" rIns="0" bIns="0">
            <a:spAutoFit/>
          </a:bodyPr>
          <a:lstStyle/>
          <a:p>
            <a:pPr fontAlgn="auto">
              <a:spcBef>
                <a:spcPts val="0"/>
              </a:spcBef>
              <a:spcAft>
                <a:spcPts val="0"/>
              </a:spcAft>
              <a:defRPr/>
            </a:pPr>
            <a:r>
              <a:rPr lang="en-US" sz="1400" b="1" dirty="0">
                <a:solidFill>
                  <a:schemeClr val="bg1"/>
                </a:solidFill>
                <a:latin typeface="Arial"/>
              </a:rPr>
              <a:t>H</a:t>
            </a:r>
            <a:r>
              <a:rPr lang="en-US" sz="1400" b="1" baseline="-25000" dirty="0">
                <a:solidFill>
                  <a:schemeClr val="bg1"/>
                </a:solidFill>
                <a:latin typeface="Arial"/>
              </a:rPr>
              <a:t>2</a:t>
            </a:r>
            <a:r>
              <a:rPr lang="en-US" sz="1400" b="1" dirty="0">
                <a:solidFill>
                  <a:schemeClr val="bg1"/>
                </a:solidFill>
                <a:latin typeface="Arial"/>
              </a:rPr>
              <a:t>O</a:t>
            </a:r>
          </a:p>
        </p:txBody>
      </p:sp>
      <p:sp>
        <p:nvSpPr>
          <p:cNvPr id="13" name="TextBox 43"/>
          <p:cNvSpPr txBox="1">
            <a:spLocks noChangeArrowheads="1"/>
          </p:cNvSpPr>
          <p:nvPr/>
        </p:nvSpPr>
        <p:spPr bwMode="auto">
          <a:xfrm>
            <a:off x="5798461" y="2148373"/>
            <a:ext cx="535403" cy="461665"/>
          </a:xfrm>
          <a:prstGeom prst="rect">
            <a:avLst/>
          </a:prstGeom>
          <a:noFill/>
          <a:ln w="9525">
            <a:noFill/>
            <a:miter lim="800000"/>
            <a:headEnd/>
            <a:tailEnd/>
          </a:ln>
        </p:spPr>
        <p:txBody>
          <a:bodyPr wrap="none" lIns="0" tIns="0" rIns="0" bIns="0">
            <a:spAutoFit/>
          </a:bodyPr>
          <a:lstStyle/>
          <a:p>
            <a:pPr>
              <a:lnSpc>
                <a:spcPts val="1820"/>
              </a:lnSpc>
            </a:pPr>
            <a:r>
              <a:rPr lang="en-US" sz="1600" b="1" dirty="0">
                <a:solidFill>
                  <a:srgbClr val="000000"/>
                </a:solidFill>
                <a:latin typeface="Arial"/>
              </a:rPr>
              <a:t>Side</a:t>
            </a:r>
          </a:p>
          <a:p>
            <a:pPr>
              <a:lnSpc>
                <a:spcPts val="1820"/>
              </a:lnSpc>
            </a:pPr>
            <a:r>
              <a:rPr lang="en-US" sz="1600" b="1" dirty="0">
                <a:solidFill>
                  <a:srgbClr val="000000"/>
                </a:solidFill>
                <a:latin typeface="Arial"/>
              </a:rPr>
              <a:t>chain</a:t>
            </a:r>
          </a:p>
        </p:txBody>
      </p:sp>
      <p:sp>
        <p:nvSpPr>
          <p:cNvPr id="15" name="TextBox 74"/>
          <p:cNvSpPr txBox="1">
            <a:spLocks noChangeArrowheads="1"/>
          </p:cNvSpPr>
          <p:nvPr/>
        </p:nvSpPr>
        <p:spPr bwMode="auto">
          <a:xfrm>
            <a:off x="3522780" y="5572611"/>
            <a:ext cx="535403" cy="461665"/>
          </a:xfrm>
          <a:prstGeom prst="rect">
            <a:avLst/>
          </a:prstGeom>
          <a:noFill/>
          <a:ln w="9525">
            <a:noFill/>
            <a:miter lim="800000"/>
            <a:headEnd/>
            <a:tailEnd/>
          </a:ln>
        </p:spPr>
        <p:txBody>
          <a:bodyPr wrap="none" lIns="0" tIns="0" rIns="0" bIns="0">
            <a:spAutoFit/>
          </a:bodyPr>
          <a:lstStyle/>
          <a:p>
            <a:pPr>
              <a:lnSpc>
                <a:spcPts val="1820"/>
              </a:lnSpc>
            </a:pPr>
            <a:r>
              <a:rPr lang="en-US" sz="1600" b="1" dirty="0">
                <a:solidFill>
                  <a:srgbClr val="000000"/>
                </a:solidFill>
                <a:latin typeface="Arial"/>
              </a:rPr>
              <a:t>Side</a:t>
            </a:r>
          </a:p>
          <a:p>
            <a:pPr>
              <a:lnSpc>
                <a:spcPts val="1820"/>
              </a:lnSpc>
            </a:pPr>
            <a:r>
              <a:rPr lang="en-US" sz="1600" b="1" dirty="0">
                <a:solidFill>
                  <a:srgbClr val="000000"/>
                </a:solidFill>
                <a:latin typeface="Arial"/>
              </a:rPr>
              <a:t>chain</a:t>
            </a:r>
          </a:p>
        </p:txBody>
      </p:sp>
      <p:sp>
        <p:nvSpPr>
          <p:cNvPr id="16" name="TextBox 76"/>
          <p:cNvSpPr txBox="1">
            <a:spLocks noChangeArrowheads="1"/>
          </p:cNvSpPr>
          <p:nvPr/>
        </p:nvSpPr>
        <p:spPr bwMode="auto">
          <a:xfrm>
            <a:off x="4841992" y="5625793"/>
            <a:ext cx="535403" cy="461665"/>
          </a:xfrm>
          <a:prstGeom prst="rect">
            <a:avLst/>
          </a:prstGeom>
          <a:noFill/>
          <a:ln w="9525">
            <a:noFill/>
            <a:miter lim="800000"/>
            <a:headEnd/>
            <a:tailEnd/>
          </a:ln>
        </p:spPr>
        <p:txBody>
          <a:bodyPr wrap="none" lIns="0" tIns="0" rIns="0" bIns="0">
            <a:spAutoFit/>
          </a:bodyPr>
          <a:lstStyle/>
          <a:p>
            <a:pPr>
              <a:lnSpc>
                <a:spcPts val="1820"/>
              </a:lnSpc>
            </a:pPr>
            <a:r>
              <a:rPr lang="en-US" sz="1600" b="1" dirty="0">
                <a:solidFill>
                  <a:srgbClr val="000000"/>
                </a:solidFill>
                <a:latin typeface="Arial"/>
              </a:rPr>
              <a:t>Side</a:t>
            </a:r>
          </a:p>
          <a:p>
            <a:pPr>
              <a:lnSpc>
                <a:spcPts val="1820"/>
              </a:lnSpc>
            </a:pPr>
            <a:r>
              <a:rPr lang="en-US" sz="1600" b="1" dirty="0">
                <a:solidFill>
                  <a:srgbClr val="000000"/>
                </a:solidFill>
                <a:latin typeface="Arial"/>
              </a:rPr>
              <a:t>chain</a:t>
            </a:r>
          </a:p>
        </p:txBody>
      </p:sp>
      <p:sp>
        <p:nvSpPr>
          <p:cNvPr id="17" name="TextBox 78"/>
          <p:cNvSpPr txBox="1">
            <a:spLocks noChangeArrowheads="1"/>
          </p:cNvSpPr>
          <p:nvPr/>
        </p:nvSpPr>
        <p:spPr bwMode="auto">
          <a:xfrm>
            <a:off x="3779955" y="6315562"/>
            <a:ext cx="1298432" cy="246221"/>
          </a:xfrm>
          <a:prstGeom prst="rect">
            <a:avLst/>
          </a:prstGeom>
          <a:noFill/>
          <a:ln w="9525">
            <a:noFill/>
            <a:miter lim="800000"/>
            <a:headEnd/>
            <a:tailEnd/>
          </a:ln>
        </p:spPr>
        <p:txBody>
          <a:bodyPr wrap="none" lIns="0" tIns="0" rIns="0" bIns="0">
            <a:spAutoFit/>
          </a:bodyPr>
          <a:lstStyle/>
          <a:p>
            <a:r>
              <a:rPr lang="en-US" sz="1600" b="1" dirty="0">
                <a:solidFill>
                  <a:schemeClr val="bg1"/>
                </a:solidFill>
                <a:latin typeface="Arial"/>
              </a:rPr>
              <a:t>Peptide bond</a:t>
            </a:r>
          </a:p>
        </p:txBody>
      </p:sp>
      <p:sp>
        <p:nvSpPr>
          <p:cNvPr id="18" name="Freeform 3"/>
          <p:cNvSpPr/>
          <p:nvPr/>
        </p:nvSpPr>
        <p:spPr>
          <a:xfrm>
            <a:off x="4395358" y="4794248"/>
            <a:ext cx="0" cy="1517904"/>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 name="Title 1"/>
          <p:cNvSpPr>
            <a:spLocks noGrp="1"/>
          </p:cNvSpPr>
          <p:nvPr>
            <p:ph type="title" idx="4294967295"/>
          </p:nvPr>
        </p:nvSpPr>
        <p:spPr>
          <a:xfrm>
            <a:off x="18288" y="0"/>
            <a:ext cx="8229600" cy="301752"/>
          </a:xfrm>
          <a:prstGeom prst="rect">
            <a:avLst/>
          </a:prstGeom>
        </p:spPr>
        <p:txBody>
          <a:bodyPr/>
          <a:lstStyle/>
          <a:p>
            <a:pPr algn="l" rtl="0" eaLnBrk="1" fontAlgn="base" hangingPunct="1"/>
            <a:r>
              <a:rPr lang="en-US" sz="1200" b="0" kern="1200" dirty="0">
                <a:solidFill>
                  <a:srgbClr val="000000"/>
                </a:solidFill>
                <a:effectLst/>
                <a:latin typeface="Arial"/>
                <a:ea typeface="ＭＳ Ｐゴシック"/>
                <a:cs typeface="Arial"/>
              </a:rPr>
              <a:t>Figure 3.17-s2</a:t>
            </a:r>
            <a:endParaRPr lang="en-US" dirty="0"/>
          </a:p>
        </p:txBody>
      </p:sp>
      <p:sp>
        <p:nvSpPr>
          <p:cNvPr id="19" name="TextBox 43"/>
          <p:cNvSpPr txBox="1">
            <a:spLocks noChangeArrowheads="1"/>
          </p:cNvSpPr>
          <p:nvPr/>
        </p:nvSpPr>
        <p:spPr bwMode="auto">
          <a:xfrm>
            <a:off x="5464175" y="2713502"/>
            <a:ext cx="1106072" cy="24622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Arial"/>
              </a:rPr>
              <a:t>Amino acid</a:t>
            </a:r>
          </a:p>
        </p:txBody>
      </p:sp>
    </p:spTree>
    <p:extLst>
      <p:ext uri="{BB962C8B-B14F-4D97-AF65-F5344CB8AC3E}">
        <p14:creationId xmlns:p14="http://schemas.microsoft.com/office/powerpoint/2010/main" val="59051779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Structure/Function: Protein </a:t>
            </a:r>
            <a:r>
              <a:rPr lang="en-US" dirty="0" smtClean="0"/>
              <a:t>Shape</a:t>
            </a:r>
            <a:endParaRPr lang="en-US" dirty="0"/>
          </a:p>
        </p:txBody>
      </p:sp>
      <p:sp>
        <p:nvSpPr>
          <p:cNvPr id="182274" name="Rectangle 2"/>
          <p:cNvSpPr>
            <a:spLocks noGrp="1" noChangeArrowheads="1"/>
          </p:cNvSpPr>
          <p:nvPr>
            <p:ph idx="1"/>
          </p:nvPr>
        </p:nvSpPr>
        <p:spPr/>
        <p:txBody>
          <a:bodyPr/>
          <a:lstStyle/>
          <a:p>
            <a:r>
              <a:rPr lang="en-US" dirty="0" smtClean="0"/>
              <a:t>How is it possible to make the huge variety of proteins found in your body from just 20 kinds of amino acids?</a:t>
            </a:r>
          </a:p>
          <a:p>
            <a:endParaRPr lang="en-US" dirty="0" smtClean="0"/>
          </a:p>
          <a:p>
            <a:pPr lvl="1"/>
            <a:r>
              <a:rPr lang="en-US" dirty="0" smtClean="0"/>
              <a:t>Like the English alphabet used to make different words by varying the sequent of just 26 letters, proteins</a:t>
            </a:r>
            <a:r>
              <a:rPr lang="en-US" dirty="0"/>
              <a:t> </a:t>
            </a:r>
            <a:r>
              <a:rPr lang="en-US" dirty="0" smtClean="0"/>
              <a:t>use 20 different “letters” (amino acids) to</a:t>
            </a:r>
            <a:r>
              <a:rPr lang="en-US" dirty="0"/>
              <a:t> </a:t>
            </a:r>
            <a:r>
              <a:rPr lang="en-US" dirty="0" smtClean="0"/>
              <a:t>create polypeptides hundreds or thousands of amino acids in length.</a:t>
            </a:r>
          </a:p>
        </p:txBody>
      </p:sp>
    </p:spTree>
    <p:extLst>
      <p:ext uri="{BB962C8B-B14F-4D97-AF65-F5344CB8AC3E}">
        <p14:creationId xmlns:p14="http://schemas.microsoft.com/office/powerpoint/2010/main" val="249758022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304" y="210312"/>
            <a:ext cx="6565392"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10.9</a:t>
            </a:r>
            <a:endParaRPr lang="en-US" sz="1200" dirty="0">
              <a:latin typeface="Arial" charset="0"/>
            </a:endParaRPr>
          </a:p>
        </p:txBody>
      </p:sp>
      <p:sp>
        <p:nvSpPr>
          <p:cNvPr id="4" name="TextBox 3"/>
          <p:cNvSpPr txBox="1"/>
          <p:nvPr/>
        </p:nvSpPr>
        <p:spPr>
          <a:xfrm>
            <a:off x="1457324" y="1334084"/>
            <a:ext cx="954107"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Gene 1</a:t>
            </a:r>
            <a:endParaRPr lang="en-US" sz="1800" b="1" dirty="0">
              <a:solidFill>
                <a:prstClr val="black"/>
              </a:solidFill>
              <a:latin typeface="Arial" pitchFamily="34" charset="0"/>
              <a:ea typeface="+mn-ea"/>
              <a:cs typeface="Arial" pitchFamily="34" charset="0"/>
            </a:endParaRPr>
          </a:p>
        </p:txBody>
      </p:sp>
      <p:sp>
        <p:nvSpPr>
          <p:cNvPr id="5" name="TextBox 4"/>
          <p:cNvSpPr txBox="1"/>
          <p:nvPr/>
        </p:nvSpPr>
        <p:spPr>
          <a:xfrm>
            <a:off x="2802730" y="2224674"/>
            <a:ext cx="954107"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Gene 2</a:t>
            </a:r>
            <a:endParaRPr lang="en-US" sz="1800" b="1" dirty="0">
              <a:solidFill>
                <a:prstClr val="black"/>
              </a:solidFill>
              <a:latin typeface="Arial" pitchFamily="34" charset="0"/>
              <a:ea typeface="+mn-ea"/>
              <a:cs typeface="Arial" pitchFamily="34" charset="0"/>
            </a:endParaRPr>
          </a:p>
        </p:txBody>
      </p:sp>
      <p:sp>
        <p:nvSpPr>
          <p:cNvPr id="7" name="TextBox 6"/>
          <p:cNvSpPr txBox="1"/>
          <p:nvPr/>
        </p:nvSpPr>
        <p:spPr>
          <a:xfrm>
            <a:off x="4379892" y="2947990"/>
            <a:ext cx="954108"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Gene 3</a:t>
            </a:r>
            <a:endParaRPr lang="en-US" sz="1800" b="1" dirty="0">
              <a:solidFill>
                <a:prstClr val="black"/>
              </a:solidFill>
              <a:latin typeface="Arial" pitchFamily="34" charset="0"/>
              <a:ea typeface="+mn-ea"/>
              <a:cs typeface="Arial" pitchFamily="34" charset="0"/>
            </a:endParaRPr>
          </a:p>
        </p:txBody>
      </p:sp>
      <p:sp>
        <p:nvSpPr>
          <p:cNvPr id="8" name="TextBox 7"/>
          <p:cNvSpPr txBox="1"/>
          <p:nvPr/>
        </p:nvSpPr>
        <p:spPr>
          <a:xfrm>
            <a:off x="6093619" y="2303255"/>
            <a:ext cx="1740605"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DNA molecule</a:t>
            </a:r>
            <a:endParaRPr lang="en-US" sz="1800" b="1" dirty="0">
              <a:solidFill>
                <a:prstClr val="black"/>
              </a:solidFill>
              <a:latin typeface="Arial" pitchFamily="34" charset="0"/>
              <a:ea typeface="+mn-ea"/>
              <a:cs typeface="Arial" pitchFamily="34" charset="0"/>
            </a:endParaRPr>
          </a:p>
        </p:txBody>
      </p:sp>
      <p:sp>
        <p:nvSpPr>
          <p:cNvPr id="9" name="TextBox 8"/>
          <p:cNvSpPr txBox="1"/>
          <p:nvPr/>
        </p:nvSpPr>
        <p:spPr>
          <a:xfrm>
            <a:off x="1790700" y="3539124"/>
            <a:ext cx="1445652"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srgbClr val="0095DA"/>
                </a:solidFill>
                <a:latin typeface="Arial" pitchFamily="34" charset="0"/>
                <a:ea typeface="+mn-ea"/>
                <a:cs typeface="Arial" pitchFamily="34" charset="0"/>
              </a:rPr>
              <a:t>DNA strand</a:t>
            </a:r>
            <a:endParaRPr lang="en-US" sz="1800" b="1" dirty="0">
              <a:solidFill>
                <a:srgbClr val="0095DA"/>
              </a:solidFill>
              <a:latin typeface="Arial" pitchFamily="34" charset="0"/>
              <a:ea typeface="+mn-ea"/>
              <a:cs typeface="Arial" pitchFamily="34" charset="0"/>
            </a:endParaRPr>
          </a:p>
        </p:txBody>
      </p:sp>
      <p:sp>
        <p:nvSpPr>
          <p:cNvPr id="10" name="TextBox 9"/>
          <p:cNvSpPr txBox="1"/>
          <p:nvPr/>
        </p:nvSpPr>
        <p:spPr>
          <a:xfrm>
            <a:off x="1548765" y="4088135"/>
            <a:ext cx="1897955" cy="294953"/>
          </a:xfrm>
          <a:prstGeom prst="rect">
            <a:avLst/>
          </a:prstGeom>
          <a:noFill/>
        </p:spPr>
        <p:txBody>
          <a:bodyPr wrap="none" lIns="0" tIns="0" rIns="0" bIns="0"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TRANSCRIPTION</a:t>
            </a:r>
            <a:endParaRPr lang="en-US" sz="1800" b="1" dirty="0">
              <a:solidFill>
                <a:prstClr val="black"/>
              </a:solidFill>
              <a:latin typeface="Arial" pitchFamily="34" charset="0"/>
              <a:ea typeface="+mn-ea"/>
              <a:cs typeface="Arial" pitchFamily="34" charset="0"/>
            </a:endParaRPr>
          </a:p>
        </p:txBody>
      </p:sp>
      <p:sp>
        <p:nvSpPr>
          <p:cNvPr id="11" name="TextBox 10"/>
          <p:cNvSpPr txBox="1"/>
          <p:nvPr/>
        </p:nvSpPr>
        <p:spPr>
          <a:xfrm>
            <a:off x="2158614" y="4769173"/>
            <a:ext cx="684803"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srgbClr val="ED1C24"/>
                </a:solidFill>
                <a:latin typeface="Arial" pitchFamily="34" charset="0"/>
                <a:ea typeface="+mn-ea"/>
                <a:cs typeface="Arial" pitchFamily="34" charset="0"/>
              </a:rPr>
              <a:t>RNA</a:t>
            </a:r>
            <a:endParaRPr lang="en-US" sz="1800" b="1" dirty="0">
              <a:solidFill>
                <a:srgbClr val="ED1C24"/>
              </a:solidFill>
              <a:latin typeface="Arial" pitchFamily="34" charset="0"/>
              <a:ea typeface="+mn-ea"/>
              <a:cs typeface="Arial" pitchFamily="34" charset="0"/>
            </a:endParaRPr>
          </a:p>
        </p:txBody>
      </p:sp>
      <p:sp>
        <p:nvSpPr>
          <p:cNvPr id="12" name="TextBox 11"/>
          <p:cNvSpPr txBox="1"/>
          <p:nvPr/>
        </p:nvSpPr>
        <p:spPr>
          <a:xfrm>
            <a:off x="1671275" y="5353438"/>
            <a:ext cx="1665392" cy="294953"/>
          </a:xfrm>
          <a:prstGeom prst="rect">
            <a:avLst/>
          </a:prstGeom>
          <a:noFill/>
        </p:spPr>
        <p:txBody>
          <a:bodyPr wrap="none" lIns="0" tIns="0" rIns="0" bIns="0" rtlCol="0">
            <a:spAutoFit/>
          </a:bodyPr>
          <a:lstStyle/>
          <a:p>
            <a:pPr algn="ctr" fontAlgn="auto">
              <a:lnSpc>
                <a:spcPts val="2300"/>
              </a:lnSpc>
              <a:spcBef>
                <a:spcPts val="0"/>
              </a:spcBef>
              <a:spcAft>
                <a:spcPts val="0"/>
              </a:spcAft>
            </a:pPr>
            <a:r>
              <a:rPr lang="en-US" sz="1800" b="1" spc="20" dirty="0" smtClean="0">
                <a:solidFill>
                  <a:prstClr val="black"/>
                </a:solidFill>
                <a:latin typeface="Arial" pitchFamily="34" charset="0"/>
                <a:ea typeface="+mn-ea"/>
                <a:cs typeface="Arial" pitchFamily="34" charset="0"/>
              </a:rPr>
              <a:t>TRANSLATION</a:t>
            </a:r>
            <a:endParaRPr lang="en-US" sz="1800" b="1" spc="20" dirty="0">
              <a:solidFill>
                <a:prstClr val="black"/>
              </a:solidFill>
              <a:latin typeface="Arial" pitchFamily="34" charset="0"/>
              <a:ea typeface="+mn-ea"/>
              <a:cs typeface="Arial" pitchFamily="34" charset="0"/>
            </a:endParaRPr>
          </a:p>
        </p:txBody>
      </p:sp>
      <p:sp>
        <p:nvSpPr>
          <p:cNvPr id="13" name="TextBox 12"/>
          <p:cNvSpPr txBox="1"/>
          <p:nvPr/>
        </p:nvSpPr>
        <p:spPr>
          <a:xfrm>
            <a:off x="1759511" y="5991225"/>
            <a:ext cx="1492716"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srgbClr val="414099"/>
                </a:solidFill>
                <a:latin typeface="Arial" pitchFamily="34" charset="0"/>
                <a:ea typeface="+mn-ea"/>
                <a:cs typeface="Arial" pitchFamily="34" charset="0"/>
              </a:rPr>
              <a:t>Polypeptide</a:t>
            </a:r>
            <a:endParaRPr lang="en-US" sz="1800" b="1" dirty="0">
              <a:solidFill>
                <a:srgbClr val="414099"/>
              </a:solidFill>
              <a:latin typeface="Arial" pitchFamily="34" charset="0"/>
              <a:ea typeface="+mn-ea"/>
              <a:cs typeface="Arial" pitchFamily="34" charset="0"/>
            </a:endParaRPr>
          </a:p>
        </p:txBody>
      </p:sp>
      <p:sp>
        <p:nvSpPr>
          <p:cNvPr id="14" name="TextBox 13"/>
          <p:cNvSpPr txBox="1"/>
          <p:nvPr/>
        </p:nvSpPr>
        <p:spPr>
          <a:xfrm>
            <a:off x="3717133" y="5295534"/>
            <a:ext cx="871195"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Codon</a:t>
            </a:r>
            <a:endParaRPr lang="en-US" sz="1800" b="1" dirty="0">
              <a:solidFill>
                <a:prstClr val="black"/>
              </a:solidFill>
              <a:latin typeface="Arial" pitchFamily="34" charset="0"/>
              <a:ea typeface="+mn-ea"/>
              <a:cs typeface="Arial" pitchFamily="34" charset="0"/>
            </a:endParaRPr>
          </a:p>
        </p:txBody>
      </p:sp>
      <p:sp>
        <p:nvSpPr>
          <p:cNvPr id="15" name="TextBox 14"/>
          <p:cNvSpPr txBox="1"/>
          <p:nvPr/>
        </p:nvSpPr>
        <p:spPr>
          <a:xfrm>
            <a:off x="3445667" y="6334124"/>
            <a:ext cx="1428597" cy="351840"/>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Amino acid</a:t>
            </a:r>
            <a:endParaRPr lang="en-US" sz="1800" b="1" dirty="0">
              <a:solidFill>
                <a:prstClr val="black"/>
              </a:solidFill>
              <a:latin typeface="Arial" pitchFamily="34" charset="0"/>
              <a:ea typeface="+mn-ea"/>
              <a:cs typeface="Arial" pitchFamily="34" charset="0"/>
            </a:endParaRPr>
          </a:p>
        </p:txBody>
      </p:sp>
      <p:sp>
        <p:nvSpPr>
          <p:cNvPr id="17" name="Freeform 16"/>
          <p:cNvSpPr/>
          <p:nvPr/>
        </p:nvSpPr>
        <p:spPr>
          <a:xfrm>
            <a:off x="3757614" y="5103018"/>
            <a:ext cx="804862" cy="154781"/>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8" name="Freeform 17"/>
          <p:cNvSpPr/>
          <p:nvPr/>
        </p:nvSpPr>
        <p:spPr>
          <a:xfrm flipH="1">
            <a:off x="4114800" y="5264943"/>
            <a:ext cx="45719" cy="95250"/>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0" name="Freeform 19"/>
          <p:cNvSpPr/>
          <p:nvPr/>
        </p:nvSpPr>
        <p:spPr>
          <a:xfrm>
            <a:off x="4614864" y="5103018"/>
            <a:ext cx="804862" cy="154781"/>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1" name="Freeform 20"/>
          <p:cNvSpPr/>
          <p:nvPr/>
        </p:nvSpPr>
        <p:spPr>
          <a:xfrm flipH="1">
            <a:off x="4972050" y="5264943"/>
            <a:ext cx="45719" cy="95250"/>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2" name="Freeform 21"/>
          <p:cNvSpPr/>
          <p:nvPr/>
        </p:nvSpPr>
        <p:spPr>
          <a:xfrm>
            <a:off x="5469733" y="5103018"/>
            <a:ext cx="804862" cy="154781"/>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3" name="Freeform 22"/>
          <p:cNvSpPr/>
          <p:nvPr/>
        </p:nvSpPr>
        <p:spPr>
          <a:xfrm flipH="1">
            <a:off x="5826919" y="5264943"/>
            <a:ext cx="45719" cy="95250"/>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4" name="Freeform 23"/>
          <p:cNvSpPr/>
          <p:nvPr/>
        </p:nvSpPr>
        <p:spPr>
          <a:xfrm>
            <a:off x="6329364" y="5103018"/>
            <a:ext cx="804862" cy="154781"/>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5" name="Freeform 24"/>
          <p:cNvSpPr/>
          <p:nvPr/>
        </p:nvSpPr>
        <p:spPr>
          <a:xfrm flipH="1">
            <a:off x="6686550" y="5264943"/>
            <a:ext cx="45719" cy="95250"/>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Tree>
    <p:extLst>
      <p:ext uri="{BB962C8B-B14F-4D97-AF65-F5344CB8AC3E}">
        <p14:creationId xmlns:p14="http://schemas.microsoft.com/office/powerpoint/2010/main" val="259920810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72" y="1402080"/>
            <a:ext cx="7687056" cy="4053840"/>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10.9-1</a:t>
            </a:r>
            <a:endParaRPr lang="en-US" sz="1200" dirty="0">
              <a:latin typeface="Arial" charset="0"/>
            </a:endParaRPr>
          </a:p>
        </p:txBody>
      </p:sp>
      <p:sp>
        <p:nvSpPr>
          <p:cNvPr id="9" name="TextBox 8"/>
          <p:cNvSpPr txBox="1"/>
          <p:nvPr/>
        </p:nvSpPr>
        <p:spPr>
          <a:xfrm>
            <a:off x="1195349" y="1397904"/>
            <a:ext cx="1867627"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srgbClr val="0095DA"/>
                </a:solidFill>
                <a:latin typeface="Arial" pitchFamily="34" charset="0"/>
                <a:ea typeface="+mn-ea"/>
                <a:cs typeface="Arial" pitchFamily="34" charset="0"/>
              </a:rPr>
              <a:t>DNA strand</a:t>
            </a:r>
            <a:endParaRPr lang="en-US" b="1" dirty="0">
              <a:solidFill>
                <a:srgbClr val="0095DA"/>
              </a:solidFill>
              <a:latin typeface="Arial" pitchFamily="34" charset="0"/>
              <a:ea typeface="+mn-ea"/>
              <a:cs typeface="Arial" pitchFamily="34" charset="0"/>
            </a:endParaRPr>
          </a:p>
        </p:txBody>
      </p:sp>
      <p:sp>
        <p:nvSpPr>
          <p:cNvPr id="10" name="TextBox 9"/>
          <p:cNvSpPr txBox="1"/>
          <p:nvPr/>
        </p:nvSpPr>
        <p:spPr>
          <a:xfrm>
            <a:off x="754380" y="2081215"/>
            <a:ext cx="2715808"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prstClr val="black"/>
                </a:solidFill>
                <a:latin typeface="Arial" pitchFamily="34" charset="0"/>
                <a:ea typeface="+mn-ea"/>
                <a:cs typeface="Arial" pitchFamily="34" charset="0"/>
              </a:rPr>
              <a:t>TRANSCRIPTION</a:t>
            </a:r>
            <a:endParaRPr lang="en-US" b="1" dirty="0">
              <a:solidFill>
                <a:prstClr val="black"/>
              </a:solidFill>
              <a:latin typeface="Arial" pitchFamily="34" charset="0"/>
              <a:ea typeface="+mn-ea"/>
              <a:cs typeface="Arial" pitchFamily="34" charset="0"/>
            </a:endParaRPr>
          </a:p>
        </p:txBody>
      </p:sp>
      <p:sp>
        <p:nvSpPr>
          <p:cNvPr id="11" name="TextBox 10"/>
          <p:cNvSpPr txBox="1"/>
          <p:nvPr/>
        </p:nvSpPr>
        <p:spPr>
          <a:xfrm>
            <a:off x="1695452" y="3052763"/>
            <a:ext cx="861650"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srgbClr val="ED1C24"/>
                </a:solidFill>
                <a:latin typeface="Arial" pitchFamily="34" charset="0"/>
                <a:ea typeface="+mn-ea"/>
                <a:cs typeface="Arial" pitchFamily="34" charset="0"/>
              </a:rPr>
              <a:t>RNA</a:t>
            </a:r>
            <a:endParaRPr lang="en-US" b="1" dirty="0">
              <a:solidFill>
                <a:srgbClr val="ED1C24"/>
              </a:solidFill>
              <a:latin typeface="Arial" pitchFamily="34" charset="0"/>
              <a:ea typeface="+mn-ea"/>
              <a:cs typeface="Arial" pitchFamily="34" charset="0"/>
            </a:endParaRPr>
          </a:p>
        </p:txBody>
      </p:sp>
      <p:sp>
        <p:nvSpPr>
          <p:cNvPr id="12" name="TextBox 11"/>
          <p:cNvSpPr txBox="1"/>
          <p:nvPr/>
        </p:nvSpPr>
        <p:spPr>
          <a:xfrm>
            <a:off x="919163" y="3752852"/>
            <a:ext cx="2395785" cy="387286"/>
          </a:xfrm>
          <a:prstGeom prst="rect">
            <a:avLst/>
          </a:prstGeom>
          <a:noFill/>
        </p:spPr>
        <p:txBody>
          <a:bodyPr wrap="none" rtlCol="0">
            <a:spAutoFit/>
          </a:bodyPr>
          <a:lstStyle/>
          <a:p>
            <a:pPr algn="ctr" fontAlgn="auto">
              <a:lnSpc>
                <a:spcPts val="2300"/>
              </a:lnSpc>
              <a:spcBef>
                <a:spcPts val="0"/>
              </a:spcBef>
              <a:spcAft>
                <a:spcPts val="0"/>
              </a:spcAft>
            </a:pPr>
            <a:r>
              <a:rPr lang="en-US" b="1" spc="20" dirty="0" smtClean="0">
                <a:solidFill>
                  <a:prstClr val="black"/>
                </a:solidFill>
                <a:latin typeface="Arial" pitchFamily="34" charset="0"/>
                <a:ea typeface="+mn-ea"/>
                <a:cs typeface="Arial" pitchFamily="34" charset="0"/>
              </a:rPr>
              <a:t>TRANSLATION</a:t>
            </a:r>
            <a:endParaRPr lang="en-US" b="1" spc="20" dirty="0">
              <a:solidFill>
                <a:prstClr val="black"/>
              </a:solidFill>
              <a:latin typeface="Arial" pitchFamily="34" charset="0"/>
              <a:ea typeface="+mn-ea"/>
              <a:cs typeface="Arial" pitchFamily="34" charset="0"/>
            </a:endParaRPr>
          </a:p>
        </p:txBody>
      </p:sp>
      <p:sp>
        <p:nvSpPr>
          <p:cNvPr id="13" name="TextBox 12"/>
          <p:cNvSpPr txBox="1"/>
          <p:nvPr/>
        </p:nvSpPr>
        <p:spPr>
          <a:xfrm>
            <a:off x="1157289" y="4667252"/>
            <a:ext cx="1927131"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srgbClr val="414099"/>
                </a:solidFill>
                <a:latin typeface="Arial" pitchFamily="34" charset="0"/>
                <a:ea typeface="+mn-ea"/>
                <a:cs typeface="Arial" pitchFamily="34" charset="0"/>
              </a:rPr>
              <a:t>Polypeptide</a:t>
            </a:r>
            <a:endParaRPr lang="en-US" b="1" dirty="0">
              <a:solidFill>
                <a:srgbClr val="414099"/>
              </a:solidFill>
              <a:latin typeface="Arial" pitchFamily="34" charset="0"/>
              <a:ea typeface="+mn-ea"/>
              <a:cs typeface="Arial" pitchFamily="34" charset="0"/>
            </a:endParaRPr>
          </a:p>
        </p:txBody>
      </p:sp>
      <p:sp>
        <p:nvSpPr>
          <p:cNvPr id="14" name="TextBox 13"/>
          <p:cNvSpPr txBox="1"/>
          <p:nvPr/>
        </p:nvSpPr>
        <p:spPr>
          <a:xfrm>
            <a:off x="3742953" y="3775875"/>
            <a:ext cx="1157689"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prstClr val="black"/>
                </a:solidFill>
                <a:latin typeface="Arial" pitchFamily="34" charset="0"/>
                <a:ea typeface="+mn-ea"/>
                <a:cs typeface="Arial" pitchFamily="34" charset="0"/>
              </a:rPr>
              <a:t>Codon</a:t>
            </a:r>
            <a:endParaRPr lang="en-US" b="1" dirty="0">
              <a:solidFill>
                <a:prstClr val="black"/>
              </a:solidFill>
              <a:latin typeface="Arial" pitchFamily="34" charset="0"/>
              <a:ea typeface="+mn-ea"/>
              <a:cs typeface="Arial" pitchFamily="34" charset="0"/>
            </a:endParaRPr>
          </a:p>
        </p:txBody>
      </p:sp>
      <p:sp>
        <p:nvSpPr>
          <p:cNvPr id="15" name="TextBox 14"/>
          <p:cNvSpPr txBox="1"/>
          <p:nvPr/>
        </p:nvSpPr>
        <p:spPr>
          <a:xfrm>
            <a:off x="3400711" y="5133978"/>
            <a:ext cx="1842172"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prstClr val="black"/>
                </a:solidFill>
                <a:latin typeface="Arial" pitchFamily="34" charset="0"/>
                <a:ea typeface="+mn-ea"/>
                <a:cs typeface="Arial" pitchFamily="34" charset="0"/>
              </a:rPr>
              <a:t>Amino acid</a:t>
            </a:r>
            <a:endParaRPr lang="en-US" b="1" dirty="0">
              <a:solidFill>
                <a:prstClr val="black"/>
              </a:solidFill>
              <a:latin typeface="Arial" pitchFamily="34" charset="0"/>
              <a:ea typeface="+mn-ea"/>
              <a:cs typeface="Arial" pitchFamily="34" charset="0"/>
            </a:endParaRPr>
          </a:p>
        </p:txBody>
      </p:sp>
      <p:sp>
        <p:nvSpPr>
          <p:cNvPr id="17" name="Freeform 16"/>
          <p:cNvSpPr/>
          <p:nvPr/>
        </p:nvSpPr>
        <p:spPr>
          <a:xfrm>
            <a:off x="3793332" y="3412331"/>
            <a:ext cx="1069181" cy="204788"/>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8" name="Freeform 17"/>
          <p:cNvSpPr/>
          <p:nvPr/>
        </p:nvSpPr>
        <p:spPr>
          <a:xfrm flipH="1">
            <a:off x="4262426" y="3617119"/>
            <a:ext cx="64306" cy="138112"/>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9" name="Freeform 18"/>
          <p:cNvSpPr/>
          <p:nvPr/>
        </p:nvSpPr>
        <p:spPr>
          <a:xfrm>
            <a:off x="4936332" y="3412331"/>
            <a:ext cx="1069181" cy="204788"/>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0" name="Freeform 19"/>
          <p:cNvSpPr/>
          <p:nvPr/>
        </p:nvSpPr>
        <p:spPr>
          <a:xfrm flipH="1">
            <a:off x="5405426" y="3617119"/>
            <a:ext cx="64306" cy="138112"/>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1" name="Freeform 20"/>
          <p:cNvSpPr/>
          <p:nvPr/>
        </p:nvSpPr>
        <p:spPr>
          <a:xfrm>
            <a:off x="6074571" y="3412331"/>
            <a:ext cx="1069181" cy="204788"/>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2" name="Freeform 21"/>
          <p:cNvSpPr/>
          <p:nvPr/>
        </p:nvSpPr>
        <p:spPr>
          <a:xfrm flipH="1">
            <a:off x="6543665" y="3617119"/>
            <a:ext cx="64306" cy="138112"/>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3" name="Freeform 22"/>
          <p:cNvSpPr/>
          <p:nvPr/>
        </p:nvSpPr>
        <p:spPr>
          <a:xfrm>
            <a:off x="7215190" y="3412331"/>
            <a:ext cx="1069181" cy="204788"/>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4" name="Freeform 23"/>
          <p:cNvSpPr/>
          <p:nvPr/>
        </p:nvSpPr>
        <p:spPr>
          <a:xfrm flipH="1">
            <a:off x="7689046" y="3617119"/>
            <a:ext cx="64306" cy="138112"/>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en-US" sz="1800" dirty="0" smtClean="0">
                <a:solidFill>
                  <a:prstClr val="black"/>
                </a:solidFill>
              </a:rPr>
              <a:t> </a:t>
            </a:r>
            <a:endParaRPr lang="en-US" sz="1800" dirty="0">
              <a:solidFill>
                <a:prstClr val="black"/>
              </a:solidFill>
            </a:endParaRPr>
          </a:p>
        </p:txBody>
      </p:sp>
    </p:spTree>
    <p:extLst>
      <p:ext uri="{BB962C8B-B14F-4D97-AF65-F5344CB8AC3E}">
        <p14:creationId xmlns:p14="http://schemas.microsoft.com/office/powerpoint/2010/main" val="415329735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fontScale="90000"/>
          </a:bodyPr>
          <a:lstStyle/>
          <a:p>
            <a:r>
              <a:rPr lang="en-US" smtClean="0"/>
              <a:t>From Nucleotides to Amino Acids: An Overview</a:t>
            </a:r>
            <a:endParaRPr lang="en-US" dirty="0" smtClean="0"/>
          </a:p>
        </p:txBody>
      </p:sp>
      <p:sp>
        <p:nvSpPr>
          <p:cNvPr id="96259" name="Rectangle 3"/>
          <p:cNvSpPr>
            <a:spLocks noGrp="1" noChangeArrowheads="1"/>
          </p:cNvSpPr>
          <p:nvPr>
            <p:ph idx="1"/>
          </p:nvPr>
        </p:nvSpPr>
        <p:spPr>
          <a:xfrm>
            <a:off x="457200" y="1752600"/>
            <a:ext cx="8229600" cy="4800600"/>
          </a:xfrm>
        </p:spPr>
        <p:txBody>
          <a:bodyPr>
            <a:normAutofit/>
          </a:bodyPr>
          <a:lstStyle/>
          <a:p>
            <a:r>
              <a:rPr lang="en-US" dirty="0" smtClean="0"/>
              <a:t>triplet code – every three nucleotides defines an amino acid </a:t>
            </a:r>
          </a:p>
          <a:p>
            <a:endParaRPr lang="en-US" dirty="0" smtClean="0"/>
          </a:p>
          <a:p>
            <a:r>
              <a:rPr lang="en-US" b="1" dirty="0" smtClean="0"/>
              <a:t>codon – three nucleotides (bases) that define the amino acid</a:t>
            </a:r>
            <a:endParaRPr lang="en-US" dirty="0" smtClean="0"/>
          </a:p>
          <a:p>
            <a:pPr marL="0" indent="0">
              <a:buNone/>
            </a:pPr>
            <a:endParaRPr lang="en-US" dirty="0" smtClean="0"/>
          </a:p>
        </p:txBody>
      </p:sp>
    </p:spTree>
    <p:extLst>
      <p:ext uri="{BB962C8B-B14F-4D97-AF65-F5344CB8AC3E}">
        <p14:creationId xmlns:p14="http://schemas.microsoft.com/office/powerpoint/2010/main" val="25707815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DNA: Structure and Replication</a:t>
            </a:r>
          </a:p>
        </p:txBody>
      </p:sp>
      <p:sp>
        <p:nvSpPr>
          <p:cNvPr id="1008643" name="Rectangle 3"/>
          <p:cNvSpPr>
            <a:spLocks noGrp="1" noChangeArrowheads="1"/>
          </p:cNvSpPr>
          <p:nvPr>
            <p:ph idx="1"/>
          </p:nvPr>
        </p:nvSpPr>
        <p:spPr>
          <a:xfrm>
            <a:off x="457200" y="1417637"/>
            <a:ext cx="8229600" cy="4525963"/>
          </a:xfrm>
        </p:spPr>
        <p:txBody>
          <a:bodyPr>
            <a:normAutofit fontScale="92500"/>
          </a:bodyPr>
          <a:lstStyle/>
          <a:p>
            <a:r>
              <a:rPr lang="en-US" dirty="0" smtClean="0"/>
              <a:t>DNA was known to be a chemical component of cells by the late 1800s.</a:t>
            </a:r>
          </a:p>
          <a:p>
            <a:r>
              <a:rPr lang="en-US" dirty="0" smtClean="0"/>
              <a:t>By the late 1930s, experimental studies had convinced most biologists that one specific kind of molecule is the basis of inheritance.</a:t>
            </a:r>
          </a:p>
          <a:p>
            <a:r>
              <a:rPr lang="en-US" dirty="0" smtClean="0"/>
              <a:t>By the 1940s, scientists knew that chromosomes consist of two types of chemicals: </a:t>
            </a:r>
          </a:p>
          <a:p>
            <a:pPr marL="971550" lvl="1" indent="-514350">
              <a:buFont typeface="+mj-lt"/>
              <a:buAutoNum type="arabicPeriod"/>
            </a:pPr>
            <a:r>
              <a:rPr lang="en-US" dirty="0" smtClean="0"/>
              <a:t>DNA and </a:t>
            </a:r>
          </a:p>
          <a:p>
            <a:pPr marL="971550" lvl="1" indent="-514350">
              <a:buFont typeface="+mj-lt"/>
              <a:buAutoNum type="arabicPeriod"/>
            </a:pPr>
            <a:r>
              <a:rPr lang="en-US" dirty="0" smtClean="0"/>
              <a:t>protein. </a:t>
            </a:r>
          </a:p>
        </p:txBody>
      </p:sp>
    </p:spTree>
    <p:extLst>
      <p:ext uri="{BB962C8B-B14F-4D97-AF65-F5344CB8AC3E}">
        <p14:creationId xmlns:p14="http://schemas.microsoft.com/office/powerpoint/2010/main" val="898521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8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8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864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0864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086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72" y="1402080"/>
            <a:ext cx="7687056" cy="4053840"/>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10.9-1</a:t>
            </a:r>
            <a:endParaRPr lang="en-US" sz="1200" dirty="0">
              <a:latin typeface="Arial" charset="0"/>
            </a:endParaRPr>
          </a:p>
        </p:txBody>
      </p:sp>
      <p:sp>
        <p:nvSpPr>
          <p:cNvPr id="9" name="TextBox 8"/>
          <p:cNvSpPr txBox="1"/>
          <p:nvPr/>
        </p:nvSpPr>
        <p:spPr>
          <a:xfrm>
            <a:off x="1195349" y="1397904"/>
            <a:ext cx="1867627"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srgbClr val="0095DA"/>
                </a:solidFill>
                <a:latin typeface="Arial" pitchFamily="34" charset="0"/>
                <a:ea typeface="+mn-ea"/>
                <a:cs typeface="Arial" pitchFamily="34" charset="0"/>
              </a:rPr>
              <a:t>DNA strand</a:t>
            </a:r>
            <a:endParaRPr lang="en-US" b="1" dirty="0">
              <a:solidFill>
                <a:srgbClr val="0095DA"/>
              </a:solidFill>
              <a:latin typeface="Arial" pitchFamily="34" charset="0"/>
              <a:ea typeface="+mn-ea"/>
              <a:cs typeface="Arial" pitchFamily="34" charset="0"/>
            </a:endParaRPr>
          </a:p>
        </p:txBody>
      </p:sp>
      <p:sp>
        <p:nvSpPr>
          <p:cNvPr id="10" name="TextBox 9"/>
          <p:cNvSpPr txBox="1"/>
          <p:nvPr/>
        </p:nvSpPr>
        <p:spPr>
          <a:xfrm>
            <a:off x="754380" y="2081215"/>
            <a:ext cx="2715808"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prstClr val="black"/>
                </a:solidFill>
                <a:latin typeface="Arial" pitchFamily="34" charset="0"/>
                <a:ea typeface="+mn-ea"/>
                <a:cs typeface="Arial" pitchFamily="34" charset="0"/>
              </a:rPr>
              <a:t>TRANSCRIPTION</a:t>
            </a:r>
            <a:endParaRPr lang="en-US" b="1" dirty="0">
              <a:solidFill>
                <a:prstClr val="black"/>
              </a:solidFill>
              <a:latin typeface="Arial" pitchFamily="34" charset="0"/>
              <a:ea typeface="+mn-ea"/>
              <a:cs typeface="Arial" pitchFamily="34" charset="0"/>
            </a:endParaRPr>
          </a:p>
        </p:txBody>
      </p:sp>
      <p:sp>
        <p:nvSpPr>
          <p:cNvPr id="11" name="TextBox 10"/>
          <p:cNvSpPr txBox="1"/>
          <p:nvPr/>
        </p:nvSpPr>
        <p:spPr>
          <a:xfrm>
            <a:off x="1695452" y="3052763"/>
            <a:ext cx="861650"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srgbClr val="ED1C24"/>
                </a:solidFill>
                <a:latin typeface="Arial" pitchFamily="34" charset="0"/>
                <a:ea typeface="+mn-ea"/>
                <a:cs typeface="Arial" pitchFamily="34" charset="0"/>
              </a:rPr>
              <a:t>RNA</a:t>
            </a:r>
            <a:endParaRPr lang="en-US" b="1" dirty="0">
              <a:solidFill>
                <a:srgbClr val="ED1C24"/>
              </a:solidFill>
              <a:latin typeface="Arial" pitchFamily="34" charset="0"/>
              <a:ea typeface="+mn-ea"/>
              <a:cs typeface="Arial" pitchFamily="34" charset="0"/>
            </a:endParaRPr>
          </a:p>
        </p:txBody>
      </p:sp>
      <p:sp>
        <p:nvSpPr>
          <p:cNvPr id="12" name="TextBox 11"/>
          <p:cNvSpPr txBox="1"/>
          <p:nvPr/>
        </p:nvSpPr>
        <p:spPr>
          <a:xfrm>
            <a:off x="919163" y="3752852"/>
            <a:ext cx="2395785" cy="387286"/>
          </a:xfrm>
          <a:prstGeom prst="rect">
            <a:avLst/>
          </a:prstGeom>
          <a:noFill/>
        </p:spPr>
        <p:txBody>
          <a:bodyPr wrap="none" rtlCol="0">
            <a:spAutoFit/>
          </a:bodyPr>
          <a:lstStyle/>
          <a:p>
            <a:pPr algn="ctr" fontAlgn="auto">
              <a:lnSpc>
                <a:spcPts val="2300"/>
              </a:lnSpc>
              <a:spcBef>
                <a:spcPts val="0"/>
              </a:spcBef>
              <a:spcAft>
                <a:spcPts val="0"/>
              </a:spcAft>
            </a:pPr>
            <a:r>
              <a:rPr lang="en-US" b="1" spc="20" dirty="0" smtClean="0">
                <a:solidFill>
                  <a:prstClr val="black"/>
                </a:solidFill>
                <a:latin typeface="Arial" pitchFamily="34" charset="0"/>
                <a:ea typeface="+mn-ea"/>
                <a:cs typeface="Arial" pitchFamily="34" charset="0"/>
              </a:rPr>
              <a:t>TRANSLATION</a:t>
            </a:r>
            <a:endParaRPr lang="en-US" b="1" spc="20" dirty="0">
              <a:solidFill>
                <a:prstClr val="black"/>
              </a:solidFill>
              <a:latin typeface="Arial" pitchFamily="34" charset="0"/>
              <a:ea typeface="+mn-ea"/>
              <a:cs typeface="Arial" pitchFamily="34" charset="0"/>
            </a:endParaRPr>
          </a:p>
        </p:txBody>
      </p:sp>
      <p:sp>
        <p:nvSpPr>
          <p:cNvPr id="13" name="TextBox 12"/>
          <p:cNvSpPr txBox="1"/>
          <p:nvPr/>
        </p:nvSpPr>
        <p:spPr>
          <a:xfrm>
            <a:off x="1157289" y="4667252"/>
            <a:ext cx="1927131"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srgbClr val="414099"/>
                </a:solidFill>
                <a:latin typeface="Arial" pitchFamily="34" charset="0"/>
                <a:ea typeface="+mn-ea"/>
                <a:cs typeface="Arial" pitchFamily="34" charset="0"/>
              </a:rPr>
              <a:t>Polypeptide</a:t>
            </a:r>
            <a:endParaRPr lang="en-US" b="1" dirty="0">
              <a:solidFill>
                <a:srgbClr val="414099"/>
              </a:solidFill>
              <a:latin typeface="Arial" pitchFamily="34" charset="0"/>
              <a:ea typeface="+mn-ea"/>
              <a:cs typeface="Arial" pitchFamily="34" charset="0"/>
            </a:endParaRPr>
          </a:p>
        </p:txBody>
      </p:sp>
      <p:sp>
        <p:nvSpPr>
          <p:cNvPr id="14" name="TextBox 13"/>
          <p:cNvSpPr txBox="1"/>
          <p:nvPr/>
        </p:nvSpPr>
        <p:spPr>
          <a:xfrm>
            <a:off x="3742953" y="3775875"/>
            <a:ext cx="1157689"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prstClr val="black"/>
                </a:solidFill>
                <a:latin typeface="Arial" pitchFamily="34" charset="0"/>
                <a:ea typeface="+mn-ea"/>
                <a:cs typeface="Arial" pitchFamily="34" charset="0"/>
              </a:rPr>
              <a:t>Codon</a:t>
            </a:r>
            <a:endParaRPr lang="en-US" b="1" dirty="0">
              <a:solidFill>
                <a:prstClr val="black"/>
              </a:solidFill>
              <a:latin typeface="Arial" pitchFamily="34" charset="0"/>
              <a:ea typeface="+mn-ea"/>
              <a:cs typeface="Arial" pitchFamily="34" charset="0"/>
            </a:endParaRPr>
          </a:p>
        </p:txBody>
      </p:sp>
      <p:sp>
        <p:nvSpPr>
          <p:cNvPr id="15" name="TextBox 14"/>
          <p:cNvSpPr txBox="1"/>
          <p:nvPr/>
        </p:nvSpPr>
        <p:spPr>
          <a:xfrm>
            <a:off x="3400711" y="5133978"/>
            <a:ext cx="1842172" cy="387286"/>
          </a:xfrm>
          <a:prstGeom prst="rect">
            <a:avLst/>
          </a:prstGeom>
          <a:noFill/>
        </p:spPr>
        <p:txBody>
          <a:bodyPr wrap="none" rtlCol="0">
            <a:spAutoFit/>
          </a:bodyPr>
          <a:lstStyle/>
          <a:p>
            <a:pPr algn="ctr" fontAlgn="auto">
              <a:lnSpc>
                <a:spcPts val="2300"/>
              </a:lnSpc>
              <a:spcBef>
                <a:spcPts val="0"/>
              </a:spcBef>
              <a:spcAft>
                <a:spcPts val="0"/>
              </a:spcAft>
            </a:pPr>
            <a:r>
              <a:rPr lang="en-US" b="1" dirty="0" smtClean="0">
                <a:solidFill>
                  <a:prstClr val="black"/>
                </a:solidFill>
                <a:latin typeface="Arial" pitchFamily="34" charset="0"/>
                <a:ea typeface="+mn-ea"/>
                <a:cs typeface="Arial" pitchFamily="34" charset="0"/>
              </a:rPr>
              <a:t>Amino acid</a:t>
            </a:r>
            <a:endParaRPr lang="en-US" b="1" dirty="0">
              <a:solidFill>
                <a:prstClr val="black"/>
              </a:solidFill>
              <a:latin typeface="Arial" pitchFamily="34" charset="0"/>
              <a:ea typeface="+mn-ea"/>
              <a:cs typeface="Arial" pitchFamily="34" charset="0"/>
            </a:endParaRPr>
          </a:p>
        </p:txBody>
      </p:sp>
      <p:sp>
        <p:nvSpPr>
          <p:cNvPr id="17" name="Freeform 16"/>
          <p:cNvSpPr/>
          <p:nvPr/>
        </p:nvSpPr>
        <p:spPr>
          <a:xfrm>
            <a:off x="3793332" y="3412331"/>
            <a:ext cx="1069181" cy="204788"/>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8" name="Freeform 17"/>
          <p:cNvSpPr/>
          <p:nvPr/>
        </p:nvSpPr>
        <p:spPr>
          <a:xfrm flipH="1">
            <a:off x="4262426" y="3617119"/>
            <a:ext cx="64306" cy="138112"/>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19" name="Freeform 18"/>
          <p:cNvSpPr/>
          <p:nvPr/>
        </p:nvSpPr>
        <p:spPr>
          <a:xfrm>
            <a:off x="4936332" y="3412331"/>
            <a:ext cx="1069181" cy="204788"/>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0" name="Freeform 19"/>
          <p:cNvSpPr/>
          <p:nvPr/>
        </p:nvSpPr>
        <p:spPr>
          <a:xfrm flipH="1">
            <a:off x="5405426" y="3617119"/>
            <a:ext cx="64306" cy="138112"/>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1" name="Freeform 20"/>
          <p:cNvSpPr/>
          <p:nvPr/>
        </p:nvSpPr>
        <p:spPr>
          <a:xfrm>
            <a:off x="6074571" y="3412331"/>
            <a:ext cx="1069181" cy="204788"/>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2" name="Freeform 21"/>
          <p:cNvSpPr/>
          <p:nvPr/>
        </p:nvSpPr>
        <p:spPr>
          <a:xfrm flipH="1">
            <a:off x="6543665" y="3617119"/>
            <a:ext cx="64306" cy="138112"/>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3" name="Freeform 22"/>
          <p:cNvSpPr/>
          <p:nvPr/>
        </p:nvSpPr>
        <p:spPr>
          <a:xfrm>
            <a:off x="7215190" y="3412331"/>
            <a:ext cx="1069181" cy="204788"/>
          </a:xfrm>
          <a:custGeom>
            <a:avLst/>
            <a:gdLst>
              <a:gd name="connsiteX0" fmla="*/ 0 w 809625"/>
              <a:gd name="connsiteY0" fmla="*/ 0 h 154781"/>
              <a:gd name="connsiteX1" fmla="*/ 0 w 809625"/>
              <a:gd name="connsiteY1" fmla="*/ 154781 h 154781"/>
              <a:gd name="connsiteX2" fmla="*/ 809625 w 809625"/>
              <a:gd name="connsiteY2" fmla="*/ 154781 h 154781"/>
              <a:gd name="connsiteX3" fmla="*/ 809625 w 809625"/>
              <a:gd name="connsiteY3" fmla="*/ 2381 h 154781"/>
            </a:gdLst>
            <a:ahLst/>
            <a:cxnLst>
              <a:cxn ang="0">
                <a:pos x="connsiteX0" y="connsiteY0"/>
              </a:cxn>
              <a:cxn ang="0">
                <a:pos x="connsiteX1" y="connsiteY1"/>
              </a:cxn>
              <a:cxn ang="0">
                <a:pos x="connsiteX2" y="connsiteY2"/>
              </a:cxn>
              <a:cxn ang="0">
                <a:pos x="connsiteX3" y="connsiteY3"/>
              </a:cxn>
            </a:cxnLst>
            <a:rect l="l" t="t" r="r" b="b"/>
            <a:pathLst>
              <a:path w="809625" h="154781">
                <a:moveTo>
                  <a:pt x="0" y="0"/>
                </a:moveTo>
                <a:lnTo>
                  <a:pt x="0" y="154781"/>
                </a:lnTo>
                <a:lnTo>
                  <a:pt x="809625" y="154781"/>
                </a:lnTo>
                <a:lnTo>
                  <a:pt x="809625" y="2381"/>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dirty="0">
              <a:solidFill>
                <a:prstClr val="black"/>
              </a:solidFill>
            </a:endParaRPr>
          </a:p>
        </p:txBody>
      </p:sp>
      <p:sp>
        <p:nvSpPr>
          <p:cNvPr id="24" name="Freeform 23"/>
          <p:cNvSpPr/>
          <p:nvPr/>
        </p:nvSpPr>
        <p:spPr>
          <a:xfrm flipH="1">
            <a:off x="7689046" y="3617119"/>
            <a:ext cx="64306" cy="138112"/>
          </a:xfrm>
          <a:custGeom>
            <a:avLst/>
            <a:gdLst>
              <a:gd name="connsiteX0" fmla="*/ 0 w 0"/>
              <a:gd name="connsiteY0" fmla="*/ 0 h 109537"/>
              <a:gd name="connsiteX1" fmla="*/ 0 w 0"/>
              <a:gd name="connsiteY1" fmla="*/ 109537 h 109537"/>
            </a:gdLst>
            <a:ahLst/>
            <a:cxnLst>
              <a:cxn ang="0">
                <a:pos x="connsiteX0" y="connsiteY0"/>
              </a:cxn>
              <a:cxn ang="0">
                <a:pos x="connsiteX1" y="connsiteY1"/>
              </a:cxn>
            </a:cxnLst>
            <a:rect l="l" t="t" r="r" b="b"/>
            <a:pathLst>
              <a:path h="109537">
                <a:moveTo>
                  <a:pt x="0" y="0"/>
                </a:moveTo>
                <a:lnTo>
                  <a:pt x="0" y="1095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r>
              <a:rPr lang="en-US" sz="1800" dirty="0" smtClean="0">
                <a:solidFill>
                  <a:prstClr val="black"/>
                </a:solidFill>
              </a:rPr>
              <a:t> </a:t>
            </a:r>
            <a:endParaRPr lang="en-US" sz="1800" dirty="0">
              <a:solidFill>
                <a:prstClr val="black"/>
              </a:solidFill>
            </a:endParaRPr>
          </a:p>
        </p:txBody>
      </p:sp>
    </p:spTree>
    <p:extLst>
      <p:ext uri="{BB962C8B-B14F-4D97-AF65-F5344CB8AC3E}">
        <p14:creationId xmlns:p14="http://schemas.microsoft.com/office/powerpoint/2010/main" val="179337090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smtClean="0"/>
              <a:t>The Genetic Code</a:t>
            </a:r>
            <a:endParaRPr lang="en-US" dirty="0"/>
          </a:p>
        </p:txBody>
      </p:sp>
      <p:sp>
        <p:nvSpPr>
          <p:cNvPr id="106499" name="Rectangle 3"/>
          <p:cNvSpPr>
            <a:spLocks noGrp="1" noChangeArrowheads="1"/>
          </p:cNvSpPr>
          <p:nvPr>
            <p:ph idx="1"/>
          </p:nvPr>
        </p:nvSpPr>
        <p:spPr>
          <a:xfrm>
            <a:off x="457200" y="1143000"/>
            <a:ext cx="8229600" cy="5334000"/>
          </a:xfrm>
        </p:spPr>
        <p:txBody>
          <a:bodyPr>
            <a:normAutofit lnSpcReduction="10000"/>
          </a:bodyPr>
          <a:lstStyle/>
          <a:p>
            <a:r>
              <a:rPr lang="en-US" dirty="0" smtClean="0"/>
              <a:t>The </a:t>
            </a:r>
            <a:r>
              <a:rPr lang="en-US" b="1" dirty="0" smtClean="0"/>
              <a:t>genetic code </a:t>
            </a:r>
            <a:r>
              <a:rPr lang="en-US" dirty="0" smtClean="0"/>
              <a:t>is the set of rules that convert a nucleotide sequence in RNA to an amino acid sequence.</a:t>
            </a:r>
          </a:p>
          <a:p>
            <a:endParaRPr lang="en-US" dirty="0" smtClean="0"/>
          </a:p>
          <a:p>
            <a:r>
              <a:rPr lang="en-US" dirty="0" smtClean="0"/>
              <a:t>Of the 64 triplets,</a:t>
            </a:r>
          </a:p>
          <a:p>
            <a:pPr lvl="1"/>
            <a:r>
              <a:rPr lang="en-US" dirty="0" smtClean="0"/>
              <a:t>61 code for amino acids and </a:t>
            </a:r>
          </a:p>
          <a:p>
            <a:pPr lvl="1"/>
            <a:r>
              <a:rPr lang="en-US" dirty="0" smtClean="0"/>
              <a:t>3 are stop codons, instructing the ribosomes to end the polypeptide.</a:t>
            </a:r>
          </a:p>
          <a:p>
            <a:pPr lvl="1"/>
            <a:endParaRPr lang="en-US" dirty="0" smtClean="0"/>
          </a:p>
          <a:p>
            <a:r>
              <a:rPr lang="en-US" dirty="0" smtClean="0"/>
              <a:t>A given RNA triplet always specifies a given amino acid. </a:t>
            </a:r>
            <a:endParaRPr lang="en-US" dirty="0"/>
          </a:p>
        </p:txBody>
      </p:sp>
    </p:spTree>
    <p:extLst>
      <p:ext uri="{BB962C8B-B14F-4D97-AF65-F5344CB8AC3E}">
        <p14:creationId xmlns:p14="http://schemas.microsoft.com/office/powerpoint/2010/main" val="170229325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92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10312"/>
            <a:ext cx="8546592"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10.10</a:t>
            </a:r>
            <a:endParaRPr lang="en-US" sz="1200" dirty="0">
              <a:latin typeface="Arial" charset="0"/>
            </a:endParaRPr>
          </a:p>
        </p:txBody>
      </p:sp>
      <p:sp>
        <p:nvSpPr>
          <p:cNvPr id="4" name="TextBox 3"/>
          <p:cNvSpPr txBox="1"/>
          <p:nvPr/>
        </p:nvSpPr>
        <p:spPr>
          <a:xfrm>
            <a:off x="3069339" y="121666"/>
            <a:ext cx="254723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Second base of RNA codon</a:t>
            </a:r>
            <a:endParaRPr lang="en-US" sz="1407" b="1" dirty="0">
              <a:solidFill>
                <a:prstClr val="black"/>
              </a:solidFill>
              <a:latin typeface="Arial" pitchFamily="34" charset="0"/>
              <a:ea typeface="+mn-ea"/>
              <a:cs typeface="Arial" pitchFamily="34" charset="0"/>
            </a:endParaRPr>
          </a:p>
        </p:txBody>
      </p:sp>
      <p:sp>
        <p:nvSpPr>
          <p:cNvPr id="5" name="TextBox 4"/>
          <p:cNvSpPr txBox="1"/>
          <p:nvPr/>
        </p:nvSpPr>
        <p:spPr>
          <a:xfrm rot="16200000">
            <a:off x="-748603" y="3515593"/>
            <a:ext cx="2284343"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First base of RNA codon</a:t>
            </a:r>
            <a:endParaRPr lang="en-US" sz="1407" b="1" dirty="0">
              <a:solidFill>
                <a:prstClr val="black"/>
              </a:solidFill>
              <a:latin typeface="Arial" pitchFamily="34" charset="0"/>
              <a:ea typeface="+mn-ea"/>
              <a:cs typeface="Arial" pitchFamily="34" charset="0"/>
            </a:endParaRPr>
          </a:p>
        </p:txBody>
      </p:sp>
      <p:sp>
        <p:nvSpPr>
          <p:cNvPr id="6" name="TextBox 5"/>
          <p:cNvSpPr txBox="1"/>
          <p:nvPr/>
        </p:nvSpPr>
        <p:spPr>
          <a:xfrm rot="16200000">
            <a:off x="7539064" y="3519462"/>
            <a:ext cx="234525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Third base of RNA codon</a:t>
            </a:r>
            <a:endParaRPr lang="en-US" sz="1407" b="1" dirty="0">
              <a:solidFill>
                <a:prstClr val="black"/>
              </a:solidFill>
              <a:latin typeface="Arial" pitchFamily="34" charset="0"/>
              <a:ea typeface="+mn-ea"/>
              <a:cs typeface="Arial" pitchFamily="34" charset="0"/>
            </a:endParaRPr>
          </a:p>
        </p:txBody>
      </p:sp>
      <p:sp>
        <p:nvSpPr>
          <p:cNvPr id="7" name="TextBox 6"/>
          <p:cNvSpPr txBox="1"/>
          <p:nvPr/>
        </p:nvSpPr>
        <p:spPr>
          <a:xfrm>
            <a:off x="1702591" y="426464"/>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9" name="TextBox 8"/>
          <p:cNvSpPr txBox="1"/>
          <p:nvPr/>
        </p:nvSpPr>
        <p:spPr>
          <a:xfrm>
            <a:off x="3462176" y="426464"/>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10" name="TextBox 9"/>
          <p:cNvSpPr txBox="1"/>
          <p:nvPr/>
        </p:nvSpPr>
        <p:spPr>
          <a:xfrm>
            <a:off x="5176041" y="426464"/>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11" name="TextBox 10"/>
          <p:cNvSpPr txBox="1"/>
          <p:nvPr/>
        </p:nvSpPr>
        <p:spPr>
          <a:xfrm>
            <a:off x="7092950" y="426464"/>
            <a:ext cx="325731"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sp>
        <p:nvSpPr>
          <p:cNvPr id="12" name="TextBox 11"/>
          <p:cNvSpPr txBox="1"/>
          <p:nvPr/>
        </p:nvSpPr>
        <p:spPr>
          <a:xfrm>
            <a:off x="572291" y="1223962"/>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13" name="TextBox 12"/>
          <p:cNvSpPr txBox="1"/>
          <p:nvPr/>
        </p:nvSpPr>
        <p:spPr>
          <a:xfrm>
            <a:off x="573719" y="2693191"/>
            <a:ext cx="314510" cy="340748"/>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14" name="TextBox 13"/>
          <p:cNvSpPr txBox="1"/>
          <p:nvPr/>
        </p:nvSpPr>
        <p:spPr>
          <a:xfrm>
            <a:off x="568957" y="4155285"/>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grpSp>
        <p:nvGrpSpPr>
          <p:cNvPr id="17" name="Group 16"/>
          <p:cNvGrpSpPr/>
          <p:nvPr/>
        </p:nvGrpSpPr>
        <p:grpSpPr>
          <a:xfrm>
            <a:off x="8262088" y="759619"/>
            <a:ext cx="325731" cy="1411220"/>
            <a:chOff x="8264469" y="759619"/>
            <a:chExt cx="325731" cy="1411220"/>
          </a:xfrm>
        </p:grpSpPr>
        <p:sp>
          <p:nvSpPr>
            <p:cNvPr id="18" name="TextBox 17"/>
            <p:cNvSpPr txBox="1"/>
            <p:nvPr/>
          </p:nvSpPr>
          <p:spPr>
            <a:xfrm>
              <a:off x="8272280" y="759619"/>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19" name="TextBox 18"/>
            <p:cNvSpPr txBox="1"/>
            <p:nvPr/>
          </p:nvSpPr>
          <p:spPr>
            <a:xfrm>
              <a:off x="8306828" y="1104233"/>
              <a:ext cx="250176" cy="334035"/>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20" name="TextBox 19"/>
            <p:cNvSpPr txBox="1"/>
            <p:nvPr/>
          </p:nvSpPr>
          <p:spPr>
            <a:xfrm>
              <a:off x="8267696" y="1442371"/>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21" name="TextBox 20"/>
            <p:cNvSpPr txBox="1"/>
            <p:nvPr/>
          </p:nvSpPr>
          <p:spPr>
            <a:xfrm>
              <a:off x="8264469" y="1783553"/>
              <a:ext cx="325731"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grpSp>
      <p:grpSp>
        <p:nvGrpSpPr>
          <p:cNvPr id="23" name="Group 22"/>
          <p:cNvGrpSpPr/>
          <p:nvPr/>
        </p:nvGrpSpPr>
        <p:grpSpPr>
          <a:xfrm>
            <a:off x="8262088" y="2224951"/>
            <a:ext cx="325731" cy="1411220"/>
            <a:chOff x="8264469" y="759619"/>
            <a:chExt cx="325731" cy="1411220"/>
          </a:xfrm>
        </p:grpSpPr>
        <p:sp>
          <p:nvSpPr>
            <p:cNvPr id="24" name="TextBox 23"/>
            <p:cNvSpPr txBox="1"/>
            <p:nvPr/>
          </p:nvSpPr>
          <p:spPr>
            <a:xfrm>
              <a:off x="8272280" y="759619"/>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25" name="TextBox 24"/>
            <p:cNvSpPr txBox="1"/>
            <p:nvPr/>
          </p:nvSpPr>
          <p:spPr>
            <a:xfrm>
              <a:off x="8306828" y="1104233"/>
              <a:ext cx="250176" cy="334035"/>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26" name="TextBox 25"/>
            <p:cNvSpPr txBox="1"/>
            <p:nvPr/>
          </p:nvSpPr>
          <p:spPr>
            <a:xfrm>
              <a:off x="8267696" y="1442371"/>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27" name="TextBox 26"/>
            <p:cNvSpPr txBox="1"/>
            <p:nvPr/>
          </p:nvSpPr>
          <p:spPr>
            <a:xfrm>
              <a:off x="8264469" y="1783553"/>
              <a:ext cx="325731"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grpSp>
      <p:grpSp>
        <p:nvGrpSpPr>
          <p:cNvPr id="28" name="Group 27"/>
          <p:cNvGrpSpPr/>
          <p:nvPr/>
        </p:nvGrpSpPr>
        <p:grpSpPr>
          <a:xfrm>
            <a:off x="8262088" y="3691005"/>
            <a:ext cx="325731" cy="1411220"/>
            <a:chOff x="8264469" y="759619"/>
            <a:chExt cx="325731" cy="1411220"/>
          </a:xfrm>
        </p:grpSpPr>
        <p:sp>
          <p:nvSpPr>
            <p:cNvPr id="29" name="TextBox 28"/>
            <p:cNvSpPr txBox="1"/>
            <p:nvPr/>
          </p:nvSpPr>
          <p:spPr>
            <a:xfrm>
              <a:off x="8272280" y="759619"/>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30" name="TextBox 29"/>
            <p:cNvSpPr txBox="1"/>
            <p:nvPr/>
          </p:nvSpPr>
          <p:spPr>
            <a:xfrm>
              <a:off x="8306828" y="1104233"/>
              <a:ext cx="250176" cy="334035"/>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31" name="TextBox 30"/>
            <p:cNvSpPr txBox="1"/>
            <p:nvPr/>
          </p:nvSpPr>
          <p:spPr>
            <a:xfrm>
              <a:off x="8267696" y="1442371"/>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32" name="TextBox 31"/>
            <p:cNvSpPr txBox="1"/>
            <p:nvPr/>
          </p:nvSpPr>
          <p:spPr>
            <a:xfrm>
              <a:off x="8264469" y="1783553"/>
              <a:ext cx="325731"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grpSp>
      <p:grpSp>
        <p:nvGrpSpPr>
          <p:cNvPr id="33" name="Group 32"/>
          <p:cNvGrpSpPr/>
          <p:nvPr/>
        </p:nvGrpSpPr>
        <p:grpSpPr>
          <a:xfrm>
            <a:off x="8262088" y="5156266"/>
            <a:ext cx="325731" cy="1411220"/>
            <a:chOff x="8264469" y="759619"/>
            <a:chExt cx="325731" cy="1411220"/>
          </a:xfrm>
        </p:grpSpPr>
        <p:sp>
          <p:nvSpPr>
            <p:cNvPr id="34" name="TextBox 33"/>
            <p:cNvSpPr txBox="1"/>
            <p:nvPr/>
          </p:nvSpPr>
          <p:spPr>
            <a:xfrm>
              <a:off x="8272280" y="759619"/>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U</a:t>
              </a:r>
              <a:endParaRPr lang="en-US" sz="1407" b="1" dirty="0">
                <a:solidFill>
                  <a:prstClr val="white"/>
                </a:solidFill>
                <a:latin typeface="Arial" pitchFamily="34" charset="0"/>
                <a:ea typeface="+mn-ea"/>
                <a:cs typeface="Arial" pitchFamily="34" charset="0"/>
              </a:endParaRPr>
            </a:p>
          </p:txBody>
        </p:sp>
        <p:sp>
          <p:nvSpPr>
            <p:cNvPr id="35" name="TextBox 34"/>
            <p:cNvSpPr txBox="1"/>
            <p:nvPr/>
          </p:nvSpPr>
          <p:spPr>
            <a:xfrm>
              <a:off x="8306828" y="1104233"/>
              <a:ext cx="250176" cy="334035"/>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C</a:t>
              </a:r>
              <a:endParaRPr lang="en-US" sz="1407" b="1" dirty="0">
                <a:solidFill>
                  <a:prstClr val="white"/>
                </a:solidFill>
                <a:latin typeface="Arial" pitchFamily="34" charset="0"/>
                <a:ea typeface="+mn-ea"/>
                <a:cs typeface="Arial" pitchFamily="34" charset="0"/>
              </a:endParaRPr>
            </a:p>
          </p:txBody>
        </p:sp>
        <p:sp>
          <p:nvSpPr>
            <p:cNvPr id="36" name="TextBox 35"/>
            <p:cNvSpPr txBox="1"/>
            <p:nvPr/>
          </p:nvSpPr>
          <p:spPr>
            <a:xfrm>
              <a:off x="8267696" y="1442371"/>
              <a:ext cx="314510"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A</a:t>
              </a:r>
              <a:endParaRPr lang="en-US" sz="1407" b="1" dirty="0">
                <a:solidFill>
                  <a:prstClr val="white"/>
                </a:solidFill>
                <a:latin typeface="Arial" pitchFamily="34" charset="0"/>
                <a:ea typeface="+mn-ea"/>
                <a:cs typeface="Arial" pitchFamily="34" charset="0"/>
              </a:endParaRPr>
            </a:p>
          </p:txBody>
        </p:sp>
        <p:sp>
          <p:nvSpPr>
            <p:cNvPr id="37" name="TextBox 36"/>
            <p:cNvSpPr txBox="1"/>
            <p:nvPr/>
          </p:nvSpPr>
          <p:spPr>
            <a:xfrm>
              <a:off x="8264469" y="1783553"/>
              <a:ext cx="325731"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grpSp>
      <p:sp>
        <p:nvSpPr>
          <p:cNvPr id="42" name="TextBox 41"/>
          <p:cNvSpPr txBox="1"/>
          <p:nvPr/>
        </p:nvSpPr>
        <p:spPr>
          <a:xfrm>
            <a:off x="810105" y="76069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UUU</a:t>
            </a:r>
            <a:endParaRPr lang="en-US" sz="1407" b="1" dirty="0">
              <a:solidFill>
                <a:prstClr val="black"/>
              </a:solidFill>
              <a:latin typeface="Arial" pitchFamily="34" charset="0"/>
              <a:ea typeface="+mn-ea"/>
              <a:cs typeface="Arial" pitchFamily="34" charset="0"/>
            </a:endParaRPr>
          </a:p>
        </p:txBody>
      </p:sp>
      <p:sp>
        <p:nvSpPr>
          <p:cNvPr id="43" name="TextBox 42"/>
          <p:cNvSpPr txBox="1"/>
          <p:nvPr/>
        </p:nvSpPr>
        <p:spPr>
          <a:xfrm>
            <a:off x="810104" y="1106773"/>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UUC</a:t>
            </a:r>
            <a:endParaRPr lang="en-US" sz="1407" b="1" dirty="0">
              <a:solidFill>
                <a:prstClr val="black"/>
              </a:solidFill>
              <a:latin typeface="Arial" pitchFamily="34" charset="0"/>
              <a:ea typeface="+mn-ea"/>
              <a:cs typeface="Arial" pitchFamily="34" charset="0"/>
            </a:endParaRPr>
          </a:p>
        </p:txBody>
      </p:sp>
      <p:sp>
        <p:nvSpPr>
          <p:cNvPr id="44" name="TextBox 43"/>
          <p:cNvSpPr txBox="1"/>
          <p:nvPr/>
        </p:nvSpPr>
        <p:spPr>
          <a:xfrm>
            <a:off x="810104" y="144780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UUA</a:t>
            </a:r>
            <a:endParaRPr lang="en-US" sz="1407" b="1" dirty="0">
              <a:solidFill>
                <a:prstClr val="black"/>
              </a:solidFill>
              <a:latin typeface="Arial" pitchFamily="34" charset="0"/>
              <a:ea typeface="+mn-ea"/>
              <a:cs typeface="Arial" pitchFamily="34" charset="0"/>
            </a:endParaRPr>
          </a:p>
        </p:txBody>
      </p:sp>
      <p:sp>
        <p:nvSpPr>
          <p:cNvPr id="45" name="TextBox 44"/>
          <p:cNvSpPr txBox="1"/>
          <p:nvPr/>
        </p:nvSpPr>
        <p:spPr>
          <a:xfrm>
            <a:off x="804494" y="178435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UUG</a:t>
            </a:r>
            <a:endParaRPr lang="en-US" sz="1407" b="1" dirty="0">
              <a:solidFill>
                <a:prstClr val="black"/>
              </a:solidFill>
              <a:latin typeface="Arial" pitchFamily="34" charset="0"/>
              <a:ea typeface="+mn-ea"/>
              <a:cs typeface="Arial" pitchFamily="34" charset="0"/>
            </a:endParaRPr>
          </a:p>
        </p:txBody>
      </p:sp>
      <p:sp>
        <p:nvSpPr>
          <p:cNvPr id="53" name="TextBox 52"/>
          <p:cNvSpPr txBox="1"/>
          <p:nvPr/>
        </p:nvSpPr>
        <p:spPr>
          <a:xfrm>
            <a:off x="810105" y="221484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CUU</a:t>
            </a:r>
            <a:endParaRPr lang="en-US" sz="1407" b="1" dirty="0">
              <a:solidFill>
                <a:prstClr val="black"/>
              </a:solidFill>
              <a:latin typeface="Arial" pitchFamily="34" charset="0"/>
              <a:ea typeface="+mn-ea"/>
              <a:cs typeface="Arial" pitchFamily="34" charset="0"/>
            </a:endParaRPr>
          </a:p>
        </p:txBody>
      </p:sp>
      <p:sp>
        <p:nvSpPr>
          <p:cNvPr id="54" name="TextBox 53"/>
          <p:cNvSpPr txBox="1"/>
          <p:nvPr/>
        </p:nvSpPr>
        <p:spPr>
          <a:xfrm>
            <a:off x="810104" y="2560923"/>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CUC</a:t>
            </a:r>
            <a:endParaRPr lang="en-US" sz="1407" b="1" dirty="0">
              <a:solidFill>
                <a:prstClr val="black"/>
              </a:solidFill>
              <a:latin typeface="Arial" pitchFamily="34" charset="0"/>
              <a:ea typeface="+mn-ea"/>
              <a:cs typeface="Arial" pitchFamily="34" charset="0"/>
            </a:endParaRPr>
          </a:p>
        </p:txBody>
      </p:sp>
      <p:sp>
        <p:nvSpPr>
          <p:cNvPr id="55" name="TextBox 54"/>
          <p:cNvSpPr txBox="1"/>
          <p:nvPr/>
        </p:nvSpPr>
        <p:spPr>
          <a:xfrm>
            <a:off x="810104" y="290195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CUA</a:t>
            </a:r>
            <a:endParaRPr lang="en-US" sz="1407" b="1" dirty="0">
              <a:solidFill>
                <a:prstClr val="black"/>
              </a:solidFill>
              <a:latin typeface="Arial" pitchFamily="34" charset="0"/>
              <a:ea typeface="+mn-ea"/>
              <a:cs typeface="Arial" pitchFamily="34" charset="0"/>
            </a:endParaRPr>
          </a:p>
        </p:txBody>
      </p:sp>
      <p:sp>
        <p:nvSpPr>
          <p:cNvPr id="56" name="TextBox 55"/>
          <p:cNvSpPr txBox="1"/>
          <p:nvPr/>
        </p:nvSpPr>
        <p:spPr>
          <a:xfrm>
            <a:off x="804494" y="323850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CUG</a:t>
            </a:r>
            <a:endParaRPr lang="en-US" sz="1407" b="1" dirty="0">
              <a:solidFill>
                <a:prstClr val="black"/>
              </a:solidFill>
              <a:latin typeface="Arial" pitchFamily="34" charset="0"/>
              <a:ea typeface="+mn-ea"/>
              <a:cs typeface="Arial" pitchFamily="34" charset="0"/>
            </a:endParaRPr>
          </a:p>
        </p:txBody>
      </p:sp>
      <p:sp>
        <p:nvSpPr>
          <p:cNvPr id="57" name="TextBox 56"/>
          <p:cNvSpPr txBox="1"/>
          <p:nvPr/>
        </p:nvSpPr>
        <p:spPr>
          <a:xfrm>
            <a:off x="810105" y="3686679"/>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AUU</a:t>
            </a:r>
            <a:endParaRPr lang="en-US" sz="1407" b="1" dirty="0">
              <a:solidFill>
                <a:prstClr val="black"/>
              </a:solidFill>
              <a:latin typeface="Arial" pitchFamily="34" charset="0"/>
              <a:ea typeface="+mn-ea"/>
              <a:cs typeface="Arial" pitchFamily="34" charset="0"/>
            </a:endParaRPr>
          </a:p>
        </p:txBody>
      </p:sp>
      <p:sp>
        <p:nvSpPr>
          <p:cNvPr id="58" name="TextBox 57"/>
          <p:cNvSpPr txBox="1"/>
          <p:nvPr/>
        </p:nvSpPr>
        <p:spPr>
          <a:xfrm>
            <a:off x="810104" y="402692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AUC</a:t>
            </a:r>
            <a:endParaRPr lang="en-US" sz="1407" b="1" dirty="0">
              <a:solidFill>
                <a:prstClr val="black"/>
              </a:solidFill>
              <a:latin typeface="Arial" pitchFamily="34" charset="0"/>
              <a:ea typeface="+mn-ea"/>
              <a:cs typeface="Arial" pitchFamily="34" charset="0"/>
            </a:endParaRPr>
          </a:p>
        </p:txBody>
      </p:sp>
      <p:sp>
        <p:nvSpPr>
          <p:cNvPr id="59" name="TextBox 58"/>
          <p:cNvSpPr txBox="1"/>
          <p:nvPr/>
        </p:nvSpPr>
        <p:spPr>
          <a:xfrm>
            <a:off x="810104" y="4366638"/>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AUA</a:t>
            </a:r>
            <a:endParaRPr lang="en-US" sz="1407" b="1" dirty="0">
              <a:solidFill>
                <a:prstClr val="black"/>
              </a:solidFill>
              <a:latin typeface="Arial" pitchFamily="34" charset="0"/>
              <a:ea typeface="+mn-ea"/>
              <a:cs typeface="Arial" pitchFamily="34" charset="0"/>
            </a:endParaRPr>
          </a:p>
        </p:txBody>
      </p:sp>
      <p:sp>
        <p:nvSpPr>
          <p:cNvPr id="60" name="TextBox 59"/>
          <p:cNvSpPr txBox="1"/>
          <p:nvPr/>
        </p:nvSpPr>
        <p:spPr>
          <a:xfrm>
            <a:off x="850105" y="4707950"/>
            <a:ext cx="597184"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AUG</a:t>
            </a:r>
            <a:endParaRPr lang="en-US" sz="1407" b="1" dirty="0">
              <a:solidFill>
                <a:prstClr val="black"/>
              </a:solidFill>
              <a:latin typeface="Arial" pitchFamily="34" charset="0"/>
              <a:ea typeface="+mn-ea"/>
              <a:cs typeface="Arial" pitchFamily="34" charset="0"/>
            </a:endParaRPr>
          </a:p>
        </p:txBody>
      </p:sp>
      <p:sp>
        <p:nvSpPr>
          <p:cNvPr id="61" name="TextBox 60"/>
          <p:cNvSpPr txBox="1"/>
          <p:nvPr/>
        </p:nvSpPr>
        <p:spPr>
          <a:xfrm>
            <a:off x="804494" y="514492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GUU</a:t>
            </a:r>
            <a:endParaRPr lang="en-US" sz="1407" b="1" dirty="0">
              <a:solidFill>
                <a:prstClr val="black"/>
              </a:solidFill>
              <a:latin typeface="Arial" pitchFamily="34" charset="0"/>
              <a:ea typeface="+mn-ea"/>
              <a:cs typeface="Arial" pitchFamily="34" charset="0"/>
            </a:endParaRPr>
          </a:p>
        </p:txBody>
      </p:sp>
      <p:sp>
        <p:nvSpPr>
          <p:cNvPr id="62" name="TextBox 61"/>
          <p:cNvSpPr txBox="1"/>
          <p:nvPr/>
        </p:nvSpPr>
        <p:spPr>
          <a:xfrm>
            <a:off x="804494" y="549099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GUC</a:t>
            </a:r>
            <a:endParaRPr lang="en-US" sz="1407" b="1" dirty="0">
              <a:solidFill>
                <a:prstClr val="black"/>
              </a:solidFill>
              <a:latin typeface="Arial" pitchFamily="34" charset="0"/>
              <a:ea typeface="+mn-ea"/>
              <a:cs typeface="Arial" pitchFamily="34" charset="0"/>
            </a:endParaRPr>
          </a:p>
        </p:txBody>
      </p:sp>
      <p:sp>
        <p:nvSpPr>
          <p:cNvPr id="63" name="TextBox 62"/>
          <p:cNvSpPr txBox="1"/>
          <p:nvPr/>
        </p:nvSpPr>
        <p:spPr>
          <a:xfrm>
            <a:off x="804494" y="5832022"/>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GUA</a:t>
            </a:r>
            <a:endParaRPr lang="en-US" sz="1407" b="1" dirty="0">
              <a:solidFill>
                <a:prstClr val="black"/>
              </a:solidFill>
              <a:latin typeface="Arial" pitchFamily="34" charset="0"/>
              <a:ea typeface="+mn-ea"/>
              <a:cs typeface="Arial" pitchFamily="34" charset="0"/>
            </a:endParaRPr>
          </a:p>
        </p:txBody>
      </p:sp>
      <p:sp>
        <p:nvSpPr>
          <p:cNvPr id="64" name="TextBox 63"/>
          <p:cNvSpPr txBox="1"/>
          <p:nvPr/>
        </p:nvSpPr>
        <p:spPr>
          <a:xfrm>
            <a:off x="798884" y="6168572"/>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GUG</a:t>
            </a:r>
            <a:endParaRPr lang="en-US" sz="1407" b="1" dirty="0">
              <a:solidFill>
                <a:prstClr val="black"/>
              </a:solidFill>
              <a:latin typeface="Arial" pitchFamily="34" charset="0"/>
              <a:ea typeface="+mn-ea"/>
              <a:cs typeface="Arial" pitchFamily="34" charset="0"/>
            </a:endParaRPr>
          </a:p>
        </p:txBody>
      </p:sp>
      <p:sp>
        <p:nvSpPr>
          <p:cNvPr id="65" name="TextBox 64"/>
          <p:cNvSpPr txBox="1"/>
          <p:nvPr/>
        </p:nvSpPr>
        <p:spPr>
          <a:xfrm>
            <a:off x="4411298" y="76069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UAU</a:t>
            </a:r>
            <a:endParaRPr lang="en-US" sz="1407" b="1" dirty="0">
              <a:solidFill>
                <a:prstClr val="black"/>
              </a:solidFill>
              <a:latin typeface="Arial" pitchFamily="34" charset="0"/>
              <a:ea typeface="+mn-ea"/>
              <a:cs typeface="Arial" pitchFamily="34" charset="0"/>
            </a:endParaRPr>
          </a:p>
        </p:txBody>
      </p:sp>
      <p:sp>
        <p:nvSpPr>
          <p:cNvPr id="66" name="TextBox 65"/>
          <p:cNvSpPr txBox="1"/>
          <p:nvPr/>
        </p:nvSpPr>
        <p:spPr>
          <a:xfrm>
            <a:off x="4411298" y="1105121"/>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UAC</a:t>
            </a:r>
            <a:endParaRPr lang="en-US" sz="1407" b="1" dirty="0">
              <a:solidFill>
                <a:prstClr val="black"/>
              </a:solidFill>
              <a:latin typeface="Arial" pitchFamily="34" charset="0"/>
              <a:ea typeface="+mn-ea"/>
              <a:cs typeface="Arial" pitchFamily="34" charset="0"/>
            </a:endParaRPr>
          </a:p>
        </p:txBody>
      </p:sp>
      <p:sp>
        <p:nvSpPr>
          <p:cNvPr id="67" name="TextBox 66"/>
          <p:cNvSpPr txBox="1"/>
          <p:nvPr/>
        </p:nvSpPr>
        <p:spPr>
          <a:xfrm>
            <a:off x="4451775" y="1443256"/>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UAA</a:t>
            </a:r>
            <a:endParaRPr lang="en-US" sz="1407" b="1" dirty="0">
              <a:solidFill>
                <a:prstClr val="black"/>
              </a:solidFill>
              <a:latin typeface="Arial" pitchFamily="34" charset="0"/>
              <a:ea typeface="+mn-ea"/>
              <a:cs typeface="Arial" pitchFamily="34" charset="0"/>
            </a:endParaRPr>
          </a:p>
        </p:txBody>
      </p:sp>
      <p:sp>
        <p:nvSpPr>
          <p:cNvPr id="68" name="TextBox 67"/>
          <p:cNvSpPr txBox="1"/>
          <p:nvPr/>
        </p:nvSpPr>
        <p:spPr>
          <a:xfrm>
            <a:off x="4450926" y="1783553"/>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UAG</a:t>
            </a:r>
            <a:endParaRPr lang="en-US" sz="1407" b="1" dirty="0">
              <a:solidFill>
                <a:prstClr val="black"/>
              </a:solidFill>
              <a:latin typeface="Arial" pitchFamily="34" charset="0"/>
              <a:ea typeface="+mn-ea"/>
              <a:cs typeface="Arial" pitchFamily="34" charset="0"/>
            </a:endParaRPr>
          </a:p>
        </p:txBody>
      </p:sp>
      <p:sp>
        <p:nvSpPr>
          <p:cNvPr id="69" name="TextBox 68"/>
          <p:cNvSpPr txBox="1"/>
          <p:nvPr/>
        </p:nvSpPr>
        <p:spPr>
          <a:xfrm>
            <a:off x="6165430" y="755936"/>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UGU</a:t>
            </a:r>
            <a:endParaRPr lang="en-US" sz="1407" b="1" dirty="0">
              <a:solidFill>
                <a:prstClr val="black"/>
              </a:solidFill>
              <a:latin typeface="Arial" pitchFamily="34" charset="0"/>
              <a:ea typeface="+mn-ea"/>
              <a:cs typeface="Arial" pitchFamily="34" charset="0"/>
            </a:endParaRPr>
          </a:p>
        </p:txBody>
      </p:sp>
      <p:sp>
        <p:nvSpPr>
          <p:cNvPr id="70" name="TextBox 69"/>
          <p:cNvSpPr txBox="1"/>
          <p:nvPr/>
        </p:nvSpPr>
        <p:spPr>
          <a:xfrm>
            <a:off x="6165430" y="1100359"/>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UGC</a:t>
            </a:r>
            <a:endParaRPr lang="en-US" sz="1407" b="1" dirty="0">
              <a:solidFill>
                <a:prstClr val="black"/>
              </a:solidFill>
              <a:latin typeface="Arial" pitchFamily="34" charset="0"/>
              <a:ea typeface="+mn-ea"/>
              <a:cs typeface="Arial" pitchFamily="34" charset="0"/>
            </a:endParaRPr>
          </a:p>
        </p:txBody>
      </p:sp>
      <p:sp>
        <p:nvSpPr>
          <p:cNvPr id="71" name="TextBox 70"/>
          <p:cNvSpPr txBox="1"/>
          <p:nvPr/>
        </p:nvSpPr>
        <p:spPr>
          <a:xfrm>
            <a:off x="6198764" y="144087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UGA</a:t>
            </a:r>
            <a:endParaRPr lang="en-US" sz="1407" b="1" dirty="0">
              <a:solidFill>
                <a:prstClr val="black"/>
              </a:solidFill>
              <a:latin typeface="Arial" pitchFamily="34" charset="0"/>
              <a:ea typeface="+mn-ea"/>
              <a:cs typeface="Arial" pitchFamily="34" charset="0"/>
            </a:endParaRPr>
          </a:p>
        </p:txBody>
      </p:sp>
      <p:sp>
        <p:nvSpPr>
          <p:cNvPr id="72" name="TextBox 71"/>
          <p:cNvSpPr txBox="1"/>
          <p:nvPr/>
        </p:nvSpPr>
        <p:spPr>
          <a:xfrm>
            <a:off x="6165057" y="1778791"/>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UGG</a:t>
            </a:r>
            <a:endParaRPr lang="en-US" sz="1407" b="1" dirty="0">
              <a:solidFill>
                <a:prstClr val="black"/>
              </a:solidFill>
              <a:latin typeface="Arial" pitchFamily="34" charset="0"/>
              <a:ea typeface="+mn-ea"/>
              <a:cs typeface="Arial" pitchFamily="34" charset="0"/>
            </a:endParaRPr>
          </a:p>
        </p:txBody>
      </p:sp>
      <p:sp>
        <p:nvSpPr>
          <p:cNvPr id="73" name="TextBox 72"/>
          <p:cNvSpPr txBox="1"/>
          <p:nvPr/>
        </p:nvSpPr>
        <p:spPr>
          <a:xfrm>
            <a:off x="6165430" y="2226691"/>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CGU</a:t>
            </a:r>
            <a:endParaRPr lang="en-US" sz="1407" b="1" dirty="0">
              <a:solidFill>
                <a:prstClr val="black"/>
              </a:solidFill>
              <a:latin typeface="Arial" pitchFamily="34" charset="0"/>
              <a:ea typeface="+mn-ea"/>
              <a:cs typeface="Arial" pitchFamily="34" charset="0"/>
            </a:endParaRPr>
          </a:p>
        </p:txBody>
      </p:sp>
      <p:sp>
        <p:nvSpPr>
          <p:cNvPr id="74" name="TextBox 73"/>
          <p:cNvSpPr txBox="1"/>
          <p:nvPr/>
        </p:nvSpPr>
        <p:spPr>
          <a:xfrm>
            <a:off x="6165430" y="2566923"/>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CGC</a:t>
            </a:r>
            <a:endParaRPr lang="en-US" sz="1407" b="1" dirty="0">
              <a:solidFill>
                <a:prstClr val="black"/>
              </a:solidFill>
              <a:latin typeface="Arial" pitchFamily="34" charset="0"/>
              <a:ea typeface="+mn-ea"/>
              <a:cs typeface="Arial" pitchFamily="34" charset="0"/>
            </a:endParaRPr>
          </a:p>
        </p:txBody>
      </p:sp>
      <p:sp>
        <p:nvSpPr>
          <p:cNvPr id="75" name="TextBox 74"/>
          <p:cNvSpPr txBox="1"/>
          <p:nvPr/>
        </p:nvSpPr>
        <p:spPr>
          <a:xfrm>
            <a:off x="6167014" y="2907439"/>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CGA</a:t>
            </a:r>
            <a:endParaRPr lang="en-US" sz="1407" b="1" dirty="0">
              <a:solidFill>
                <a:prstClr val="black"/>
              </a:solidFill>
              <a:latin typeface="Arial" pitchFamily="34" charset="0"/>
              <a:ea typeface="+mn-ea"/>
              <a:cs typeface="Arial" pitchFamily="34" charset="0"/>
            </a:endParaRPr>
          </a:p>
        </p:txBody>
      </p:sp>
      <p:sp>
        <p:nvSpPr>
          <p:cNvPr id="76" name="TextBox 75"/>
          <p:cNvSpPr txBox="1"/>
          <p:nvPr/>
        </p:nvSpPr>
        <p:spPr>
          <a:xfrm>
            <a:off x="6165057" y="3242180"/>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CGG</a:t>
            </a:r>
            <a:endParaRPr lang="en-US" sz="1407" b="1" dirty="0">
              <a:solidFill>
                <a:prstClr val="black"/>
              </a:solidFill>
              <a:latin typeface="Arial" pitchFamily="34" charset="0"/>
              <a:ea typeface="+mn-ea"/>
              <a:cs typeface="Arial" pitchFamily="34" charset="0"/>
            </a:endParaRPr>
          </a:p>
        </p:txBody>
      </p:sp>
      <p:sp>
        <p:nvSpPr>
          <p:cNvPr id="77" name="TextBox 76"/>
          <p:cNvSpPr txBox="1"/>
          <p:nvPr/>
        </p:nvSpPr>
        <p:spPr>
          <a:xfrm>
            <a:off x="6165430" y="3693036"/>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AGU</a:t>
            </a:r>
            <a:endParaRPr lang="en-US" sz="1407" b="1" dirty="0">
              <a:solidFill>
                <a:prstClr val="black"/>
              </a:solidFill>
              <a:latin typeface="Arial" pitchFamily="34" charset="0"/>
              <a:ea typeface="+mn-ea"/>
              <a:cs typeface="Arial" pitchFamily="34" charset="0"/>
            </a:endParaRPr>
          </a:p>
        </p:txBody>
      </p:sp>
      <p:sp>
        <p:nvSpPr>
          <p:cNvPr id="78" name="TextBox 77"/>
          <p:cNvSpPr txBox="1"/>
          <p:nvPr/>
        </p:nvSpPr>
        <p:spPr>
          <a:xfrm>
            <a:off x="6165430" y="4034284"/>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AGC</a:t>
            </a:r>
            <a:endParaRPr lang="en-US" sz="1407" b="1" dirty="0">
              <a:solidFill>
                <a:prstClr val="black"/>
              </a:solidFill>
              <a:latin typeface="Arial" pitchFamily="34" charset="0"/>
              <a:ea typeface="+mn-ea"/>
              <a:cs typeface="Arial" pitchFamily="34" charset="0"/>
            </a:endParaRPr>
          </a:p>
        </p:txBody>
      </p:sp>
      <p:sp>
        <p:nvSpPr>
          <p:cNvPr id="79" name="TextBox 78"/>
          <p:cNvSpPr txBox="1"/>
          <p:nvPr/>
        </p:nvSpPr>
        <p:spPr>
          <a:xfrm>
            <a:off x="6167014" y="437480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AGA</a:t>
            </a:r>
            <a:endParaRPr lang="en-US" sz="1407" b="1" dirty="0">
              <a:solidFill>
                <a:prstClr val="black"/>
              </a:solidFill>
              <a:latin typeface="Arial" pitchFamily="34" charset="0"/>
              <a:ea typeface="+mn-ea"/>
              <a:cs typeface="Arial" pitchFamily="34" charset="0"/>
            </a:endParaRPr>
          </a:p>
        </p:txBody>
      </p:sp>
      <p:sp>
        <p:nvSpPr>
          <p:cNvPr id="80" name="TextBox 79"/>
          <p:cNvSpPr txBox="1"/>
          <p:nvPr/>
        </p:nvSpPr>
        <p:spPr>
          <a:xfrm>
            <a:off x="6161882" y="4709541"/>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AGG</a:t>
            </a:r>
            <a:endParaRPr lang="en-US" sz="1407" b="1" dirty="0">
              <a:solidFill>
                <a:prstClr val="black"/>
              </a:solidFill>
              <a:latin typeface="Arial" pitchFamily="34" charset="0"/>
              <a:ea typeface="+mn-ea"/>
              <a:cs typeface="Arial" pitchFamily="34" charset="0"/>
            </a:endParaRPr>
          </a:p>
        </p:txBody>
      </p:sp>
      <p:sp>
        <p:nvSpPr>
          <p:cNvPr id="81" name="TextBox 80"/>
          <p:cNvSpPr txBox="1"/>
          <p:nvPr/>
        </p:nvSpPr>
        <p:spPr>
          <a:xfrm>
            <a:off x="2759555" y="76069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UCU</a:t>
            </a:r>
            <a:endParaRPr lang="en-US" sz="1407" b="1" dirty="0">
              <a:solidFill>
                <a:prstClr val="black"/>
              </a:solidFill>
              <a:latin typeface="Arial" pitchFamily="34" charset="0"/>
              <a:ea typeface="+mn-ea"/>
              <a:cs typeface="Arial" pitchFamily="34" charset="0"/>
            </a:endParaRPr>
          </a:p>
        </p:txBody>
      </p:sp>
      <p:sp>
        <p:nvSpPr>
          <p:cNvPr id="82" name="TextBox 81"/>
          <p:cNvSpPr txBox="1"/>
          <p:nvPr/>
        </p:nvSpPr>
        <p:spPr>
          <a:xfrm>
            <a:off x="2765904" y="1106773"/>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UCC</a:t>
            </a:r>
            <a:endParaRPr lang="en-US" sz="1407" b="1" dirty="0">
              <a:solidFill>
                <a:prstClr val="black"/>
              </a:solidFill>
              <a:latin typeface="Arial" pitchFamily="34" charset="0"/>
              <a:ea typeface="+mn-ea"/>
              <a:cs typeface="Arial" pitchFamily="34" charset="0"/>
            </a:endParaRPr>
          </a:p>
        </p:txBody>
      </p:sp>
      <p:sp>
        <p:nvSpPr>
          <p:cNvPr id="83" name="TextBox 82"/>
          <p:cNvSpPr txBox="1"/>
          <p:nvPr/>
        </p:nvSpPr>
        <p:spPr>
          <a:xfrm>
            <a:off x="2756379" y="144145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UCA</a:t>
            </a:r>
            <a:endParaRPr lang="en-US" sz="1407" b="1" dirty="0">
              <a:solidFill>
                <a:prstClr val="black"/>
              </a:solidFill>
              <a:latin typeface="Arial" pitchFamily="34" charset="0"/>
              <a:ea typeface="+mn-ea"/>
              <a:cs typeface="Arial" pitchFamily="34" charset="0"/>
            </a:endParaRPr>
          </a:p>
        </p:txBody>
      </p:sp>
      <p:sp>
        <p:nvSpPr>
          <p:cNvPr id="84" name="TextBox 83"/>
          <p:cNvSpPr txBox="1"/>
          <p:nvPr/>
        </p:nvSpPr>
        <p:spPr>
          <a:xfrm>
            <a:off x="2757119" y="178117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UCG</a:t>
            </a:r>
            <a:endParaRPr lang="en-US" sz="1407" b="1" dirty="0">
              <a:solidFill>
                <a:prstClr val="black"/>
              </a:solidFill>
              <a:latin typeface="Arial" pitchFamily="34" charset="0"/>
              <a:ea typeface="+mn-ea"/>
              <a:cs typeface="Arial" pitchFamily="34" charset="0"/>
            </a:endParaRPr>
          </a:p>
        </p:txBody>
      </p:sp>
      <p:sp>
        <p:nvSpPr>
          <p:cNvPr id="85" name="TextBox 84"/>
          <p:cNvSpPr txBox="1"/>
          <p:nvPr/>
        </p:nvSpPr>
        <p:spPr>
          <a:xfrm>
            <a:off x="2759555" y="222884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CCU</a:t>
            </a:r>
            <a:endParaRPr lang="en-US" sz="1407" b="1" dirty="0">
              <a:solidFill>
                <a:prstClr val="black"/>
              </a:solidFill>
              <a:latin typeface="Arial" pitchFamily="34" charset="0"/>
              <a:ea typeface="+mn-ea"/>
              <a:cs typeface="Arial" pitchFamily="34" charset="0"/>
            </a:endParaRPr>
          </a:p>
        </p:txBody>
      </p:sp>
      <p:sp>
        <p:nvSpPr>
          <p:cNvPr id="86" name="TextBox 85"/>
          <p:cNvSpPr txBox="1"/>
          <p:nvPr/>
        </p:nvSpPr>
        <p:spPr>
          <a:xfrm>
            <a:off x="2765904" y="2564101"/>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CCC</a:t>
            </a:r>
            <a:endParaRPr lang="en-US" sz="1407" b="1" dirty="0">
              <a:solidFill>
                <a:prstClr val="black"/>
              </a:solidFill>
              <a:latin typeface="Arial" pitchFamily="34" charset="0"/>
              <a:ea typeface="+mn-ea"/>
              <a:cs typeface="Arial" pitchFamily="34" charset="0"/>
            </a:endParaRPr>
          </a:p>
        </p:txBody>
      </p:sp>
      <p:sp>
        <p:nvSpPr>
          <p:cNvPr id="87" name="TextBox 86"/>
          <p:cNvSpPr txBox="1"/>
          <p:nvPr/>
        </p:nvSpPr>
        <p:spPr>
          <a:xfrm>
            <a:off x="2758760" y="2903540"/>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CCA</a:t>
            </a:r>
            <a:endParaRPr lang="en-US" sz="1407" b="1" dirty="0">
              <a:solidFill>
                <a:prstClr val="black"/>
              </a:solidFill>
              <a:latin typeface="Arial" pitchFamily="34" charset="0"/>
              <a:ea typeface="+mn-ea"/>
              <a:cs typeface="Arial" pitchFamily="34" charset="0"/>
            </a:endParaRPr>
          </a:p>
        </p:txBody>
      </p:sp>
      <p:sp>
        <p:nvSpPr>
          <p:cNvPr id="88" name="TextBox 87"/>
          <p:cNvSpPr txBox="1"/>
          <p:nvPr/>
        </p:nvSpPr>
        <p:spPr>
          <a:xfrm>
            <a:off x="2757119" y="324326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CCG</a:t>
            </a:r>
            <a:endParaRPr lang="en-US" sz="1407" b="1" dirty="0">
              <a:solidFill>
                <a:prstClr val="black"/>
              </a:solidFill>
              <a:latin typeface="Arial" pitchFamily="34" charset="0"/>
              <a:ea typeface="+mn-ea"/>
              <a:cs typeface="Arial" pitchFamily="34" charset="0"/>
            </a:endParaRPr>
          </a:p>
        </p:txBody>
      </p:sp>
      <p:sp>
        <p:nvSpPr>
          <p:cNvPr id="89" name="TextBox 88"/>
          <p:cNvSpPr txBox="1"/>
          <p:nvPr/>
        </p:nvSpPr>
        <p:spPr>
          <a:xfrm>
            <a:off x="2761936" y="3688841"/>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ACU</a:t>
            </a:r>
            <a:endParaRPr lang="en-US" sz="1407" b="1" dirty="0">
              <a:solidFill>
                <a:prstClr val="black"/>
              </a:solidFill>
              <a:latin typeface="Arial" pitchFamily="34" charset="0"/>
              <a:ea typeface="+mn-ea"/>
              <a:cs typeface="Arial" pitchFamily="34" charset="0"/>
            </a:endParaRPr>
          </a:p>
        </p:txBody>
      </p:sp>
      <p:sp>
        <p:nvSpPr>
          <p:cNvPr id="90" name="TextBox 89"/>
          <p:cNvSpPr txBox="1"/>
          <p:nvPr/>
        </p:nvSpPr>
        <p:spPr>
          <a:xfrm>
            <a:off x="2763523" y="4027773"/>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ACC</a:t>
            </a:r>
            <a:endParaRPr lang="en-US" sz="1407" b="1" dirty="0">
              <a:solidFill>
                <a:prstClr val="black"/>
              </a:solidFill>
              <a:latin typeface="Arial" pitchFamily="34" charset="0"/>
              <a:ea typeface="+mn-ea"/>
              <a:cs typeface="Arial" pitchFamily="34" charset="0"/>
            </a:endParaRPr>
          </a:p>
        </p:txBody>
      </p:sp>
      <p:sp>
        <p:nvSpPr>
          <p:cNvPr id="91" name="TextBox 90"/>
          <p:cNvSpPr txBox="1"/>
          <p:nvPr/>
        </p:nvSpPr>
        <p:spPr>
          <a:xfrm>
            <a:off x="2761141" y="4374355"/>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ACA</a:t>
            </a:r>
            <a:endParaRPr lang="en-US" sz="1407" b="1" dirty="0">
              <a:solidFill>
                <a:prstClr val="black"/>
              </a:solidFill>
              <a:latin typeface="Arial" pitchFamily="34" charset="0"/>
              <a:ea typeface="+mn-ea"/>
              <a:cs typeface="Arial" pitchFamily="34" charset="0"/>
            </a:endParaRPr>
          </a:p>
        </p:txBody>
      </p:sp>
      <p:sp>
        <p:nvSpPr>
          <p:cNvPr id="92" name="TextBox 91"/>
          <p:cNvSpPr txBox="1"/>
          <p:nvPr/>
        </p:nvSpPr>
        <p:spPr>
          <a:xfrm>
            <a:off x="2752301" y="4712997"/>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ACG</a:t>
            </a:r>
            <a:endParaRPr lang="en-US" sz="1407" b="1" dirty="0">
              <a:solidFill>
                <a:prstClr val="black"/>
              </a:solidFill>
              <a:latin typeface="Arial" pitchFamily="34" charset="0"/>
              <a:ea typeface="+mn-ea"/>
              <a:cs typeface="Arial" pitchFamily="34" charset="0"/>
            </a:endParaRPr>
          </a:p>
        </p:txBody>
      </p:sp>
      <p:sp>
        <p:nvSpPr>
          <p:cNvPr id="93" name="TextBox 92"/>
          <p:cNvSpPr txBox="1"/>
          <p:nvPr/>
        </p:nvSpPr>
        <p:spPr>
          <a:xfrm>
            <a:off x="2753944" y="515324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GCU</a:t>
            </a:r>
            <a:endParaRPr lang="en-US" sz="1407" b="1" dirty="0">
              <a:solidFill>
                <a:prstClr val="black"/>
              </a:solidFill>
              <a:latin typeface="Arial" pitchFamily="34" charset="0"/>
              <a:ea typeface="+mn-ea"/>
              <a:cs typeface="Arial" pitchFamily="34" charset="0"/>
            </a:endParaRPr>
          </a:p>
        </p:txBody>
      </p:sp>
      <p:sp>
        <p:nvSpPr>
          <p:cNvPr id="94" name="TextBox 93"/>
          <p:cNvSpPr txBox="1"/>
          <p:nvPr/>
        </p:nvSpPr>
        <p:spPr>
          <a:xfrm>
            <a:off x="2757913" y="5489859"/>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GCC</a:t>
            </a:r>
            <a:endParaRPr lang="en-US" sz="1407" b="1" dirty="0">
              <a:solidFill>
                <a:prstClr val="black"/>
              </a:solidFill>
              <a:latin typeface="Arial" pitchFamily="34" charset="0"/>
              <a:ea typeface="+mn-ea"/>
              <a:cs typeface="Arial" pitchFamily="34" charset="0"/>
            </a:endParaRPr>
          </a:p>
        </p:txBody>
      </p:sp>
      <p:sp>
        <p:nvSpPr>
          <p:cNvPr id="95" name="TextBox 94"/>
          <p:cNvSpPr txBox="1"/>
          <p:nvPr/>
        </p:nvSpPr>
        <p:spPr>
          <a:xfrm>
            <a:off x="2750769" y="5836441"/>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GCA</a:t>
            </a:r>
            <a:endParaRPr lang="en-US" sz="1407" b="1" dirty="0">
              <a:solidFill>
                <a:prstClr val="black"/>
              </a:solidFill>
              <a:latin typeface="Arial" pitchFamily="34" charset="0"/>
              <a:ea typeface="+mn-ea"/>
              <a:cs typeface="Arial" pitchFamily="34" charset="0"/>
            </a:endParaRPr>
          </a:p>
        </p:txBody>
      </p:sp>
      <p:sp>
        <p:nvSpPr>
          <p:cNvPr id="96" name="TextBox 95"/>
          <p:cNvSpPr txBox="1"/>
          <p:nvPr/>
        </p:nvSpPr>
        <p:spPr>
          <a:xfrm>
            <a:off x="2751509" y="6169023"/>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GCG</a:t>
            </a:r>
            <a:endParaRPr lang="en-US" sz="1407" b="1" dirty="0">
              <a:solidFill>
                <a:prstClr val="black"/>
              </a:solidFill>
              <a:latin typeface="Arial" pitchFamily="34" charset="0"/>
              <a:ea typeface="+mn-ea"/>
              <a:cs typeface="Arial" pitchFamily="34" charset="0"/>
            </a:endParaRPr>
          </a:p>
        </p:txBody>
      </p:sp>
      <p:sp>
        <p:nvSpPr>
          <p:cNvPr id="97" name="TextBox 96"/>
          <p:cNvSpPr txBox="1"/>
          <p:nvPr/>
        </p:nvSpPr>
        <p:spPr>
          <a:xfrm>
            <a:off x="4412510" y="2228848"/>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CAU</a:t>
            </a:r>
            <a:endParaRPr lang="en-US" sz="1407" b="1" dirty="0">
              <a:solidFill>
                <a:prstClr val="black"/>
              </a:solidFill>
              <a:latin typeface="Arial" pitchFamily="34" charset="0"/>
              <a:ea typeface="+mn-ea"/>
              <a:cs typeface="Arial" pitchFamily="34" charset="0"/>
            </a:endParaRPr>
          </a:p>
        </p:txBody>
      </p:sp>
      <p:sp>
        <p:nvSpPr>
          <p:cNvPr id="98" name="TextBox 97"/>
          <p:cNvSpPr txBox="1"/>
          <p:nvPr/>
        </p:nvSpPr>
        <p:spPr>
          <a:xfrm>
            <a:off x="4412510" y="2564101"/>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CAC</a:t>
            </a:r>
            <a:endParaRPr lang="en-US" sz="1407" b="1" dirty="0">
              <a:solidFill>
                <a:prstClr val="black"/>
              </a:solidFill>
              <a:latin typeface="Arial" pitchFamily="34" charset="0"/>
              <a:ea typeface="+mn-ea"/>
              <a:cs typeface="Arial" pitchFamily="34" charset="0"/>
            </a:endParaRPr>
          </a:p>
        </p:txBody>
      </p:sp>
      <p:sp>
        <p:nvSpPr>
          <p:cNvPr id="99" name="TextBox 98"/>
          <p:cNvSpPr txBox="1"/>
          <p:nvPr/>
        </p:nvSpPr>
        <p:spPr>
          <a:xfrm>
            <a:off x="4411716" y="2903540"/>
            <a:ext cx="574196" cy="387286"/>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CAA</a:t>
            </a:r>
            <a:endParaRPr lang="en-US" sz="1407" b="1" dirty="0">
              <a:solidFill>
                <a:prstClr val="black"/>
              </a:solidFill>
              <a:latin typeface="Arial" pitchFamily="34" charset="0"/>
              <a:ea typeface="+mn-ea"/>
              <a:cs typeface="Arial" pitchFamily="34" charset="0"/>
            </a:endParaRPr>
          </a:p>
        </p:txBody>
      </p:sp>
      <p:sp>
        <p:nvSpPr>
          <p:cNvPr id="100" name="TextBox 99"/>
          <p:cNvSpPr txBox="1"/>
          <p:nvPr/>
        </p:nvSpPr>
        <p:spPr>
          <a:xfrm>
            <a:off x="4400550" y="324326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CAG</a:t>
            </a:r>
            <a:endParaRPr lang="en-US" sz="1407" b="1" dirty="0">
              <a:solidFill>
                <a:prstClr val="black"/>
              </a:solidFill>
              <a:latin typeface="Arial" pitchFamily="34" charset="0"/>
              <a:ea typeface="+mn-ea"/>
              <a:cs typeface="Arial" pitchFamily="34" charset="0"/>
            </a:endParaRPr>
          </a:p>
        </p:txBody>
      </p:sp>
      <p:sp>
        <p:nvSpPr>
          <p:cNvPr id="101" name="TextBox 100"/>
          <p:cNvSpPr txBox="1"/>
          <p:nvPr/>
        </p:nvSpPr>
        <p:spPr>
          <a:xfrm>
            <a:off x="4411717" y="3692016"/>
            <a:ext cx="574195"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AAU</a:t>
            </a:r>
            <a:endParaRPr lang="en-US" sz="1407" b="1" dirty="0">
              <a:solidFill>
                <a:prstClr val="black"/>
              </a:solidFill>
              <a:latin typeface="Arial" pitchFamily="34" charset="0"/>
              <a:ea typeface="+mn-ea"/>
              <a:cs typeface="Arial" pitchFamily="34" charset="0"/>
            </a:endParaRPr>
          </a:p>
        </p:txBody>
      </p:sp>
      <p:sp>
        <p:nvSpPr>
          <p:cNvPr id="102" name="TextBox 101"/>
          <p:cNvSpPr txBox="1"/>
          <p:nvPr/>
        </p:nvSpPr>
        <p:spPr>
          <a:xfrm>
            <a:off x="4413304" y="4030948"/>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AAC</a:t>
            </a:r>
            <a:endParaRPr lang="en-US" sz="1407" b="1" dirty="0">
              <a:solidFill>
                <a:prstClr val="black"/>
              </a:solidFill>
              <a:latin typeface="Arial" pitchFamily="34" charset="0"/>
              <a:ea typeface="+mn-ea"/>
              <a:cs typeface="Arial" pitchFamily="34" charset="0"/>
            </a:endParaRPr>
          </a:p>
        </p:txBody>
      </p:sp>
      <p:sp>
        <p:nvSpPr>
          <p:cNvPr id="103" name="TextBox 102"/>
          <p:cNvSpPr txBox="1"/>
          <p:nvPr/>
        </p:nvSpPr>
        <p:spPr>
          <a:xfrm>
            <a:off x="4407747" y="4374355"/>
            <a:ext cx="574196"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AAA</a:t>
            </a:r>
            <a:endParaRPr lang="en-US" sz="1407" b="1" dirty="0">
              <a:solidFill>
                <a:prstClr val="black"/>
              </a:solidFill>
              <a:latin typeface="Arial" pitchFamily="34" charset="0"/>
              <a:ea typeface="+mn-ea"/>
              <a:cs typeface="Arial" pitchFamily="34" charset="0"/>
            </a:endParaRPr>
          </a:p>
        </p:txBody>
      </p:sp>
      <p:sp>
        <p:nvSpPr>
          <p:cNvPr id="104" name="TextBox 103"/>
          <p:cNvSpPr txBox="1"/>
          <p:nvPr/>
        </p:nvSpPr>
        <p:spPr>
          <a:xfrm>
            <a:off x="4408432" y="4709822"/>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AAG</a:t>
            </a:r>
            <a:endParaRPr lang="en-US" sz="1407" b="1" dirty="0">
              <a:solidFill>
                <a:prstClr val="black"/>
              </a:solidFill>
              <a:latin typeface="Arial" pitchFamily="34" charset="0"/>
              <a:ea typeface="+mn-ea"/>
              <a:cs typeface="Arial" pitchFamily="34" charset="0"/>
            </a:endParaRPr>
          </a:p>
        </p:txBody>
      </p:sp>
      <p:sp>
        <p:nvSpPr>
          <p:cNvPr id="105" name="TextBox 104"/>
          <p:cNvSpPr txBox="1"/>
          <p:nvPr/>
        </p:nvSpPr>
        <p:spPr>
          <a:xfrm>
            <a:off x="4400550" y="515324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GAU</a:t>
            </a:r>
            <a:endParaRPr lang="en-US" sz="1407" b="1" dirty="0">
              <a:solidFill>
                <a:prstClr val="black"/>
              </a:solidFill>
              <a:latin typeface="Arial" pitchFamily="34" charset="0"/>
              <a:ea typeface="+mn-ea"/>
              <a:cs typeface="Arial" pitchFamily="34" charset="0"/>
            </a:endParaRPr>
          </a:p>
        </p:txBody>
      </p:sp>
      <p:sp>
        <p:nvSpPr>
          <p:cNvPr id="106" name="TextBox 105"/>
          <p:cNvSpPr txBox="1"/>
          <p:nvPr/>
        </p:nvSpPr>
        <p:spPr>
          <a:xfrm>
            <a:off x="4407694" y="5493034"/>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GAC</a:t>
            </a:r>
            <a:endParaRPr lang="en-US" sz="1407" b="1" dirty="0">
              <a:solidFill>
                <a:prstClr val="black"/>
              </a:solidFill>
              <a:latin typeface="Arial" pitchFamily="34" charset="0"/>
              <a:ea typeface="+mn-ea"/>
              <a:cs typeface="Arial" pitchFamily="34" charset="0"/>
            </a:endParaRPr>
          </a:p>
        </p:txBody>
      </p:sp>
      <p:sp>
        <p:nvSpPr>
          <p:cNvPr id="107" name="TextBox 106"/>
          <p:cNvSpPr txBox="1"/>
          <p:nvPr/>
        </p:nvSpPr>
        <p:spPr>
          <a:xfrm>
            <a:off x="4406900" y="5836441"/>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GAA</a:t>
            </a:r>
            <a:endParaRPr lang="en-US" sz="1407" b="1" dirty="0">
              <a:solidFill>
                <a:prstClr val="black"/>
              </a:solidFill>
              <a:latin typeface="Arial" pitchFamily="34" charset="0"/>
              <a:ea typeface="+mn-ea"/>
              <a:cs typeface="Arial" pitchFamily="34" charset="0"/>
            </a:endParaRPr>
          </a:p>
        </p:txBody>
      </p:sp>
      <p:sp>
        <p:nvSpPr>
          <p:cNvPr id="108" name="TextBox 107"/>
          <p:cNvSpPr txBox="1"/>
          <p:nvPr/>
        </p:nvSpPr>
        <p:spPr>
          <a:xfrm>
            <a:off x="4404465" y="6169023"/>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GAG</a:t>
            </a:r>
            <a:endParaRPr lang="en-US" sz="1407" b="1" dirty="0">
              <a:solidFill>
                <a:prstClr val="black"/>
              </a:solidFill>
              <a:latin typeface="Arial" pitchFamily="34" charset="0"/>
              <a:ea typeface="+mn-ea"/>
              <a:cs typeface="Arial" pitchFamily="34" charset="0"/>
            </a:endParaRPr>
          </a:p>
        </p:txBody>
      </p:sp>
      <p:sp>
        <p:nvSpPr>
          <p:cNvPr id="109" name="TextBox 108"/>
          <p:cNvSpPr txBox="1"/>
          <p:nvPr/>
        </p:nvSpPr>
        <p:spPr>
          <a:xfrm>
            <a:off x="6163415" y="5153245"/>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GGU</a:t>
            </a:r>
            <a:endParaRPr lang="en-US" sz="1407" b="1" dirty="0">
              <a:solidFill>
                <a:prstClr val="black"/>
              </a:solidFill>
              <a:latin typeface="Arial" pitchFamily="34" charset="0"/>
              <a:ea typeface="+mn-ea"/>
              <a:cs typeface="Arial" pitchFamily="34" charset="0"/>
            </a:endParaRPr>
          </a:p>
        </p:txBody>
      </p:sp>
      <p:sp>
        <p:nvSpPr>
          <p:cNvPr id="110" name="TextBox 109"/>
          <p:cNvSpPr txBox="1"/>
          <p:nvPr/>
        </p:nvSpPr>
        <p:spPr>
          <a:xfrm>
            <a:off x="6164209" y="5493034"/>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GGC</a:t>
            </a:r>
            <a:endParaRPr lang="en-US" sz="1407" b="1" dirty="0">
              <a:solidFill>
                <a:prstClr val="black"/>
              </a:solidFill>
              <a:latin typeface="Arial" pitchFamily="34" charset="0"/>
              <a:ea typeface="+mn-ea"/>
              <a:cs typeface="Arial" pitchFamily="34" charset="0"/>
            </a:endParaRPr>
          </a:p>
        </p:txBody>
      </p:sp>
      <p:sp>
        <p:nvSpPr>
          <p:cNvPr id="111" name="TextBox 110"/>
          <p:cNvSpPr txBox="1"/>
          <p:nvPr/>
        </p:nvSpPr>
        <p:spPr>
          <a:xfrm>
            <a:off x="6160240" y="5830091"/>
            <a:ext cx="596638"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GGA</a:t>
            </a:r>
            <a:endParaRPr lang="en-US" sz="1407" b="1" dirty="0">
              <a:solidFill>
                <a:prstClr val="black"/>
              </a:solidFill>
              <a:latin typeface="Arial" pitchFamily="34" charset="0"/>
              <a:ea typeface="+mn-ea"/>
              <a:cs typeface="Arial" pitchFamily="34" charset="0"/>
            </a:endParaRPr>
          </a:p>
        </p:txBody>
      </p:sp>
      <p:sp>
        <p:nvSpPr>
          <p:cNvPr id="112" name="TextBox 111"/>
          <p:cNvSpPr txBox="1"/>
          <p:nvPr/>
        </p:nvSpPr>
        <p:spPr>
          <a:xfrm>
            <a:off x="6160980" y="6178548"/>
            <a:ext cx="607859"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GGG</a:t>
            </a:r>
            <a:endParaRPr lang="en-US" sz="1407" b="1" dirty="0">
              <a:solidFill>
                <a:prstClr val="black"/>
              </a:solidFill>
              <a:latin typeface="Arial" pitchFamily="34" charset="0"/>
              <a:ea typeface="+mn-ea"/>
              <a:cs typeface="Arial" pitchFamily="34" charset="0"/>
            </a:endParaRPr>
          </a:p>
        </p:txBody>
      </p:sp>
      <p:sp>
        <p:nvSpPr>
          <p:cNvPr id="113" name="TextBox 112"/>
          <p:cNvSpPr txBox="1"/>
          <p:nvPr/>
        </p:nvSpPr>
        <p:spPr>
          <a:xfrm>
            <a:off x="1438388" y="942978"/>
            <a:ext cx="1401346"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Phenylalanine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Phe</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14" name="TextBox 113"/>
          <p:cNvSpPr txBox="1"/>
          <p:nvPr/>
        </p:nvSpPr>
        <p:spPr>
          <a:xfrm>
            <a:off x="1438388" y="1630898"/>
            <a:ext cx="869149" cy="502702"/>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Leucine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Leu</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16" name="TextBox 115"/>
          <p:cNvSpPr txBox="1"/>
          <p:nvPr/>
        </p:nvSpPr>
        <p:spPr>
          <a:xfrm>
            <a:off x="1457326" y="2733674"/>
            <a:ext cx="869149" cy="502702"/>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Leucine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Leu</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17" name="TextBox 116"/>
          <p:cNvSpPr txBox="1"/>
          <p:nvPr/>
        </p:nvSpPr>
        <p:spPr>
          <a:xfrm>
            <a:off x="1438274" y="4019547"/>
            <a:ext cx="1069524"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Isoleucine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(Ile)</a:t>
            </a:r>
            <a:endParaRPr lang="en-US" sz="1407" b="1" dirty="0">
              <a:solidFill>
                <a:prstClr val="black"/>
              </a:solidFill>
              <a:latin typeface="Arial" pitchFamily="34" charset="0"/>
              <a:ea typeface="+mn-ea"/>
              <a:cs typeface="Arial" pitchFamily="34" charset="0"/>
            </a:endParaRPr>
          </a:p>
        </p:txBody>
      </p:sp>
      <p:sp>
        <p:nvSpPr>
          <p:cNvPr id="118" name="TextBox 117"/>
          <p:cNvSpPr txBox="1"/>
          <p:nvPr/>
        </p:nvSpPr>
        <p:spPr>
          <a:xfrm>
            <a:off x="1547823" y="4757735"/>
            <a:ext cx="1167307" cy="297517"/>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Met or start</a:t>
            </a:r>
            <a:endParaRPr lang="en-US" sz="1407" b="1" dirty="0">
              <a:solidFill>
                <a:prstClr val="black"/>
              </a:solidFill>
              <a:latin typeface="Arial" pitchFamily="34" charset="0"/>
              <a:ea typeface="+mn-ea"/>
              <a:cs typeface="Arial" pitchFamily="34" charset="0"/>
            </a:endParaRPr>
          </a:p>
        </p:txBody>
      </p:sp>
      <p:sp>
        <p:nvSpPr>
          <p:cNvPr id="119" name="TextBox 118"/>
          <p:cNvSpPr txBox="1"/>
          <p:nvPr/>
        </p:nvSpPr>
        <p:spPr>
          <a:xfrm>
            <a:off x="1447800" y="5657852"/>
            <a:ext cx="706925" cy="502703"/>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Valine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(Val)</a:t>
            </a:r>
            <a:endParaRPr lang="en-US" sz="1407" b="1" dirty="0">
              <a:solidFill>
                <a:prstClr val="black"/>
              </a:solidFill>
              <a:latin typeface="Arial" pitchFamily="34" charset="0"/>
              <a:ea typeface="+mn-ea"/>
              <a:cs typeface="Arial" pitchFamily="34" charset="0"/>
            </a:endParaRPr>
          </a:p>
        </p:txBody>
      </p:sp>
      <p:sp>
        <p:nvSpPr>
          <p:cNvPr id="120" name="TextBox 119"/>
          <p:cNvSpPr txBox="1"/>
          <p:nvPr/>
        </p:nvSpPr>
        <p:spPr>
          <a:xfrm>
            <a:off x="3422790" y="5653089"/>
            <a:ext cx="820595"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Alanine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Ala</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21" name="TextBox 120"/>
          <p:cNvSpPr txBox="1"/>
          <p:nvPr/>
        </p:nvSpPr>
        <p:spPr>
          <a:xfrm>
            <a:off x="3418027" y="4201984"/>
            <a:ext cx="1059906" cy="528344"/>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Threonine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Thr</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22" name="TextBox 121"/>
          <p:cNvSpPr txBox="1"/>
          <p:nvPr/>
        </p:nvSpPr>
        <p:spPr>
          <a:xfrm>
            <a:off x="3418027" y="2728911"/>
            <a:ext cx="797013" cy="502702"/>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Proline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(Pro)</a:t>
            </a:r>
            <a:endParaRPr lang="en-US" sz="1407" b="1" dirty="0">
              <a:solidFill>
                <a:prstClr val="black"/>
              </a:solidFill>
              <a:latin typeface="Arial" pitchFamily="34" charset="0"/>
              <a:ea typeface="+mn-ea"/>
              <a:cs typeface="Arial" pitchFamily="34" charset="0"/>
            </a:endParaRPr>
          </a:p>
        </p:txBody>
      </p:sp>
      <p:sp>
        <p:nvSpPr>
          <p:cNvPr id="123" name="TextBox 122"/>
          <p:cNvSpPr txBox="1"/>
          <p:nvPr/>
        </p:nvSpPr>
        <p:spPr>
          <a:xfrm>
            <a:off x="3418027" y="1268950"/>
            <a:ext cx="737702"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Serine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Ser</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25" name="TextBox 124"/>
          <p:cNvSpPr txBox="1"/>
          <p:nvPr/>
        </p:nvSpPr>
        <p:spPr>
          <a:xfrm>
            <a:off x="6829422" y="3862385"/>
            <a:ext cx="737702"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Serine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Ser</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26" name="TextBox 125"/>
          <p:cNvSpPr txBox="1"/>
          <p:nvPr/>
        </p:nvSpPr>
        <p:spPr>
          <a:xfrm>
            <a:off x="6829561" y="948061"/>
            <a:ext cx="938077" cy="502702"/>
          </a:xfrm>
          <a:prstGeom prst="rect">
            <a:avLst/>
          </a:prstGeom>
          <a:noFill/>
        </p:spPr>
        <p:txBody>
          <a:bodyPr wrap="none" rtlCol="0">
            <a:spAutoFit/>
          </a:bodyPr>
          <a:lstStyle/>
          <a:p>
            <a:pPr fontAlgn="auto">
              <a:lnSpc>
                <a:spcPts val="1608"/>
              </a:lnSpc>
              <a:spcBef>
                <a:spcPts val="0"/>
              </a:spcBef>
              <a:spcAft>
                <a:spcPts val="0"/>
              </a:spcAft>
            </a:pPr>
            <a:r>
              <a:rPr lang="en-US" sz="1415" b="1" dirty="0" smtClean="0">
                <a:solidFill>
                  <a:prstClr val="black"/>
                </a:solidFill>
                <a:latin typeface="Arial" pitchFamily="34" charset="0"/>
                <a:ea typeface="+mn-ea"/>
                <a:cs typeface="Arial" pitchFamily="34" charset="0"/>
              </a:rPr>
              <a:t>Cysteine</a:t>
            </a:r>
          </a:p>
          <a:p>
            <a:pPr fontAlgn="auto">
              <a:lnSpc>
                <a:spcPts val="1608"/>
              </a:lnSpc>
              <a:spcBef>
                <a:spcPts val="0"/>
              </a:spcBef>
              <a:spcAft>
                <a:spcPts val="0"/>
              </a:spcAft>
            </a:pPr>
            <a:r>
              <a:rPr lang="en-US" sz="1415" b="1" dirty="0" smtClean="0">
                <a:solidFill>
                  <a:prstClr val="black"/>
                </a:solidFill>
                <a:latin typeface="Arial" pitchFamily="34" charset="0"/>
                <a:ea typeface="+mn-ea"/>
                <a:cs typeface="Arial" pitchFamily="34" charset="0"/>
              </a:rPr>
              <a:t>(</a:t>
            </a:r>
            <a:r>
              <a:rPr lang="en-US" sz="1415" b="1" dirty="0" err="1" smtClean="0">
                <a:solidFill>
                  <a:prstClr val="black"/>
                </a:solidFill>
                <a:latin typeface="Arial" pitchFamily="34" charset="0"/>
                <a:ea typeface="+mn-ea"/>
                <a:cs typeface="Arial" pitchFamily="34" charset="0"/>
              </a:rPr>
              <a:t>Cys</a:t>
            </a:r>
            <a:r>
              <a:rPr lang="en-US" sz="1415" b="1" dirty="0" smtClean="0">
                <a:solidFill>
                  <a:prstClr val="black"/>
                </a:solidFill>
                <a:latin typeface="Arial" pitchFamily="34" charset="0"/>
                <a:ea typeface="+mn-ea"/>
                <a:cs typeface="Arial" pitchFamily="34" charset="0"/>
              </a:rPr>
              <a:t>)</a:t>
            </a:r>
            <a:endParaRPr lang="en-US" sz="1415" b="1" dirty="0">
              <a:solidFill>
                <a:prstClr val="black"/>
              </a:solidFill>
              <a:latin typeface="Arial" pitchFamily="34" charset="0"/>
              <a:ea typeface="+mn-ea"/>
              <a:cs typeface="Arial" pitchFamily="34" charset="0"/>
            </a:endParaRPr>
          </a:p>
        </p:txBody>
      </p:sp>
      <p:sp>
        <p:nvSpPr>
          <p:cNvPr id="127" name="TextBox 126"/>
          <p:cNvSpPr txBox="1"/>
          <p:nvPr/>
        </p:nvSpPr>
        <p:spPr>
          <a:xfrm>
            <a:off x="5064915" y="954217"/>
            <a:ext cx="938077" cy="502702"/>
          </a:xfrm>
          <a:prstGeom prst="rect">
            <a:avLst/>
          </a:prstGeom>
          <a:noFill/>
        </p:spPr>
        <p:txBody>
          <a:bodyPr wrap="none" rtlCol="0">
            <a:spAutoFit/>
          </a:bodyPr>
          <a:lstStyle/>
          <a:p>
            <a:pPr fontAlgn="auto">
              <a:lnSpc>
                <a:spcPts val="1608"/>
              </a:lnSpc>
              <a:spcBef>
                <a:spcPts val="0"/>
              </a:spcBef>
              <a:spcAft>
                <a:spcPts val="0"/>
              </a:spcAft>
            </a:pPr>
            <a:r>
              <a:rPr lang="en-US" sz="1425" b="1" dirty="0" smtClean="0">
                <a:solidFill>
                  <a:prstClr val="black"/>
                </a:solidFill>
                <a:latin typeface="Arial" pitchFamily="34" charset="0"/>
                <a:ea typeface="+mn-ea"/>
                <a:cs typeface="Arial" pitchFamily="34" charset="0"/>
              </a:rPr>
              <a:t>Tyrosine</a:t>
            </a:r>
          </a:p>
          <a:p>
            <a:pPr fontAlgn="auto">
              <a:lnSpc>
                <a:spcPts val="1608"/>
              </a:lnSpc>
              <a:spcBef>
                <a:spcPts val="0"/>
              </a:spcBef>
              <a:spcAft>
                <a:spcPts val="0"/>
              </a:spcAft>
            </a:pPr>
            <a:r>
              <a:rPr lang="en-US" sz="1425" b="1" dirty="0" smtClean="0">
                <a:solidFill>
                  <a:prstClr val="black"/>
                </a:solidFill>
                <a:latin typeface="Arial" pitchFamily="34" charset="0"/>
                <a:ea typeface="+mn-ea"/>
                <a:cs typeface="Arial" pitchFamily="34" charset="0"/>
              </a:rPr>
              <a:t>(Tyr)</a:t>
            </a:r>
            <a:endParaRPr lang="en-US" sz="1425" b="1" dirty="0">
              <a:solidFill>
                <a:prstClr val="black"/>
              </a:solidFill>
              <a:latin typeface="Arial" pitchFamily="34" charset="0"/>
              <a:ea typeface="+mn-ea"/>
              <a:cs typeface="Arial" pitchFamily="34" charset="0"/>
            </a:endParaRPr>
          </a:p>
        </p:txBody>
      </p:sp>
      <p:sp>
        <p:nvSpPr>
          <p:cNvPr id="128" name="TextBox 127"/>
          <p:cNvSpPr txBox="1"/>
          <p:nvPr/>
        </p:nvSpPr>
        <p:spPr>
          <a:xfrm>
            <a:off x="5198637" y="1433730"/>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Stop</a:t>
            </a:r>
            <a:endParaRPr lang="en-US" sz="1407" b="1" dirty="0">
              <a:solidFill>
                <a:prstClr val="black"/>
              </a:solidFill>
              <a:latin typeface="Arial" pitchFamily="34" charset="0"/>
              <a:ea typeface="+mn-ea"/>
              <a:cs typeface="Arial" pitchFamily="34" charset="0"/>
            </a:endParaRPr>
          </a:p>
        </p:txBody>
      </p:sp>
      <p:sp>
        <p:nvSpPr>
          <p:cNvPr id="129" name="TextBox 128"/>
          <p:cNvSpPr txBox="1"/>
          <p:nvPr/>
        </p:nvSpPr>
        <p:spPr>
          <a:xfrm>
            <a:off x="5203400" y="1776415"/>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Stop</a:t>
            </a:r>
            <a:endParaRPr lang="en-US" sz="1407" b="1" dirty="0">
              <a:solidFill>
                <a:prstClr val="black"/>
              </a:solidFill>
              <a:latin typeface="Arial" pitchFamily="34" charset="0"/>
              <a:ea typeface="+mn-ea"/>
              <a:cs typeface="Arial" pitchFamily="34" charset="0"/>
            </a:endParaRPr>
          </a:p>
        </p:txBody>
      </p:sp>
      <p:sp>
        <p:nvSpPr>
          <p:cNvPr id="130" name="TextBox 129"/>
          <p:cNvSpPr txBox="1"/>
          <p:nvPr/>
        </p:nvSpPr>
        <p:spPr>
          <a:xfrm>
            <a:off x="6703219" y="1443263"/>
            <a:ext cx="585417"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black"/>
                </a:solidFill>
                <a:latin typeface="Arial" pitchFamily="34" charset="0"/>
                <a:ea typeface="+mn-ea"/>
                <a:cs typeface="Arial" pitchFamily="34" charset="0"/>
              </a:rPr>
              <a:t>Stop</a:t>
            </a:r>
            <a:endParaRPr lang="en-US" sz="1407" b="1" dirty="0">
              <a:solidFill>
                <a:prstClr val="black"/>
              </a:solidFill>
              <a:latin typeface="Arial" pitchFamily="34" charset="0"/>
              <a:ea typeface="+mn-ea"/>
              <a:cs typeface="Arial" pitchFamily="34" charset="0"/>
            </a:endParaRPr>
          </a:p>
        </p:txBody>
      </p:sp>
      <p:sp>
        <p:nvSpPr>
          <p:cNvPr id="131" name="TextBox 130"/>
          <p:cNvSpPr txBox="1"/>
          <p:nvPr/>
        </p:nvSpPr>
        <p:spPr>
          <a:xfrm>
            <a:off x="6674639" y="1838464"/>
            <a:ext cx="1639295" cy="297517"/>
          </a:xfrm>
          <a:prstGeom prst="rect">
            <a:avLst/>
          </a:prstGeom>
          <a:noFill/>
        </p:spPr>
        <p:txBody>
          <a:bodyPr wrap="none" rtlCol="0">
            <a:spAutoFit/>
          </a:bodyPr>
          <a:lstStyle/>
          <a:p>
            <a:pPr fontAlgn="auto">
              <a:lnSpc>
                <a:spcPts val="1608"/>
              </a:lnSpc>
              <a:spcBef>
                <a:spcPts val="0"/>
              </a:spcBef>
              <a:spcAft>
                <a:spcPts val="0"/>
              </a:spcAft>
            </a:pPr>
            <a:r>
              <a:rPr lang="en-US" sz="1425" b="1" dirty="0" smtClean="0">
                <a:solidFill>
                  <a:prstClr val="black"/>
                </a:solidFill>
                <a:latin typeface="Arial" pitchFamily="34" charset="0"/>
                <a:ea typeface="+mn-ea"/>
                <a:cs typeface="Arial" pitchFamily="34" charset="0"/>
              </a:rPr>
              <a:t>Tryptophan (</a:t>
            </a:r>
            <a:r>
              <a:rPr lang="en-US" sz="1425" b="1" dirty="0" err="1" smtClean="0">
                <a:solidFill>
                  <a:prstClr val="black"/>
                </a:solidFill>
                <a:latin typeface="Arial" pitchFamily="34" charset="0"/>
                <a:ea typeface="+mn-ea"/>
                <a:cs typeface="Arial" pitchFamily="34" charset="0"/>
              </a:rPr>
              <a:t>Trp</a:t>
            </a:r>
            <a:r>
              <a:rPr lang="en-US" sz="1425" b="1" dirty="0" smtClean="0">
                <a:solidFill>
                  <a:prstClr val="black"/>
                </a:solidFill>
                <a:latin typeface="Arial" pitchFamily="34" charset="0"/>
                <a:ea typeface="+mn-ea"/>
                <a:cs typeface="Arial" pitchFamily="34" charset="0"/>
              </a:rPr>
              <a:t>)</a:t>
            </a:r>
            <a:endParaRPr lang="en-US" sz="1425" b="1" dirty="0">
              <a:solidFill>
                <a:prstClr val="black"/>
              </a:solidFill>
              <a:latin typeface="Arial" pitchFamily="34" charset="0"/>
              <a:ea typeface="+mn-ea"/>
              <a:cs typeface="Arial" pitchFamily="34" charset="0"/>
            </a:endParaRPr>
          </a:p>
        </p:txBody>
      </p:sp>
      <p:sp>
        <p:nvSpPr>
          <p:cNvPr id="132" name="TextBox 131"/>
          <p:cNvSpPr txBox="1"/>
          <p:nvPr/>
        </p:nvSpPr>
        <p:spPr>
          <a:xfrm>
            <a:off x="5061802" y="2419344"/>
            <a:ext cx="946093" cy="502702"/>
          </a:xfrm>
          <a:prstGeom prst="rect">
            <a:avLst/>
          </a:prstGeom>
          <a:noFill/>
        </p:spPr>
        <p:txBody>
          <a:bodyPr wrap="none" rtlCol="0">
            <a:spAutoFit/>
          </a:bodyPr>
          <a:lstStyle/>
          <a:p>
            <a:pPr fontAlgn="auto">
              <a:lnSpc>
                <a:spcPts val="1608"/>
              </a:lnSpc>
              <a:spcBef>
                <a:spcPts val="0"/>
              </a:spcBef>
              <a:spcAft>
                <a:spcPts val="0"/>
              </a:spcAft>
            </a:pPr>
            <a:r>
              <a:rPr lang="en-US" sz="1407" b="1" dirty="0" err="1" smtClean="0">
                <a:solidFill>
                  <a:prstClr val="black"/>
                </a:solidFill>
                <a:latin typeface="Arial" pitchFamily="34" charset="0"/>
                <a:ea typeface="+mn-ea"/>
                <a:cs typeface="Arial" pitchFamily="34" charset="0"/>
              </a:rPr>
              <a:t>Histidine</a:t>
            </a:r>
            <a:endParaRPr lang="en-US" sz="1407" b="1" dirty="0" smtClean="0">
              <a:solidFill>
                <a:prstClr val="black"/>
              </a:solidFill>
              <a:latin typeface="Arial" pitchFamily="34" charset="0"/>
              <a:ea typeface="+mn-ea"/>
              <a:cs typeface="Arial" pitchFamily="34" charset="0"/>
            </a:endParaRP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(His)</a:t>
            </a:r>
            <a:endParaRPr lang="en-US" sz="1407" b="1" dirty="0">
              <a:solidFill>
                <a:prstClr val="black"/>
              </a:solidFill>
              <a:latin typeface="Arial" pitchFamily="34" charset="0"/>
              <a:ea typeface="+mn-ea"/>
              <a:cs typeface="Arial" pitchFamily="34" charset="0"/>
            </a:endParaRPr>
          </a:p>
        </p:txBody>
      </p:sp>
      <p:sp>
        <p:nvSpPr>
          <p:cNvPr id="133" name="TextBox 132"/>
          <p:cNvSpPr txBox="1"/>
          <p:nvPr/>
        </p:nvSpPr>
        <p:spPr>
          <a:xfrm>
            <a:off x="5066565" y="3078698"/>
            <a:ext cx="1067921"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Glutamine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Gln</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34" name="TextBox 133"/>
          <p:cNvSpPr txBox="1"/>
          <p:nvPr/>
        </p:nvSpPr>
        <p:spPr>
          <a:xfrm>
            <a:off x="6826583" y="2731031"/>
            <a:ext cx="917239"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Arginine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Arg</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35" name="TextBox 134"/>
          <p:cNvSpPr txBox="1"/>
          <p:nvPr/>
        </p:nvSpPr>
        <p:spPr>
          <a:xfrm>
            <a:off x="5081585" y="3859744"/>
            <a:ext cx="1170513"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Asparagine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Asn</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36" name="TextBox 135"/>
          <p:cNvSpPr txBox="1"/>
          <p:nvPr/>
        </p:nvSpPr>
        <p:spPr>
          <a:xfrm>
            <a:off x="6832933" y="4520148"/>
            <a:ext cx="917239"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Arginine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Arg</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37" name="TextBox 136"/>
          <p:cNvSpPr txBox="1"/>
          <p:nvPr/>
        </p:nvSpPr>
        <p:spPr>
          <a:xfrm>
            <a:off x="5073650" y="4532848"/>
            <a:ext cx="751872"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Lysine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(Lys)</a:t>
            </a:r>
            <a:endParaRPr lang="en-US" sz="1407" b="1" dirty="0">
              <a:solidFill>
                <a:prstClr val="black"/>
              </a:solidFill>
              <a:latin typeface="Arial" pitchFamily="34" charset="0"/>
              <a:ea typeface="+mn-ea"/>
              <a:cs typeface="Arial" pitchFamily="34" charset="0"/>
            </a:endParaRPr>
          </a:p>
        </p:txBody>
      </p:sp>
      <p:sp>
        <p:nvSpPr>
          <p:cNvPr id="138" name="TextBox 137"/>
          <p:cNvSpPr txBox="1"/>
          <p:nvPr/>
        </p:nvSpPr>
        <p:spPr>
          <a:xfrm>
            <a:off x="5064126" y="5319714"/>
            <a:ext cx="1056700"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Aspartic</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acid (Asp)</a:t>
            </a:r>
            <a:endParaRPr lang="en-US" sz="1407" b="1" dirty="0">
              <a:solidFill>
                <a:prstClr val="black"/>
              </a:solidFill>
              <a:latin typeface="Arial" pitchFamily="34" charset="0"/>
              <a:ea typeface="+mn-ea"/>
              <a:cs typeface="Arial" pitchFamily="34" charset="0"/>
            </a:endParaRPr>
          </a:p>
        </p:txBody>
      </p:sp>
      <p:sp>
        <p:nvSpPr>
          <p:cNvPr id="139" name="TextBox 138"/>
          <p:cNvSpPr txBox="1"/>
          <p:nvPr/>
        </p:nvSpPr>
        <p:spPr>
          <a:xfrm>
            <a:off x="5061745" y="6000752"/>
            <a:ext cx="1056700"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Glutamic</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acid (</a:t>
            </a:r>
            <a:r>
              <a:rPr lang="en-US" sz="1407" b="1" dirty="0" err="1" smtClean="0">
                <a:solidFill>
                  <a:prstClr val="black"/>
                </a:solidFill>
                <a:latin typeface="Arial" pitchFamily="34" charset="0"/>
                <a:ea typeface="+mn-ea"/>
                <a:cs typeface="Arial" pitchFamily="34" charset="0"/>
              </a:rPr>
              <a:t>Glu</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140" name="TextBox 139"/>
          <p:cNvSpPr txBox="1"/>
          <p:nvPr/>
        </p:nvSpPr>
        <p:spPr>
          <a:xfrm>
            <a:off x="6836573" y="5653939"/>
            <a:ext cx="838691" cy="502702"/>
          </a:xfrm>
          <a:prstGeom prst="rect">
            <a:avLst/>
          </a:prstGeom>
          <a:noFill/>
        </p:spPr>
        <p:txBody>
          <a:bodyPr wrap="none" rtlCol="0">
            <a:spAutoFit/>
          </a:bodyPr>
          <a:lstStyle/>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Glycine</a:t>
            </a:r>
          </a:p>
          <a:p>
            <a:pPr fontAlgn="auto">
              <a:lnSpc>
                <a:spcPts val="1608"/>
              </a:lnSpc>
              <a:spcBef>
                <a:spcPts val="0"/>
              </a:spcBef>
              <a:spcAft>
                <a:spcPts val="0"/>
              </a:spcAft>
            </a:pPr>
            <a:r>
              <a:rPr lang="en-US" sz="1407" b="1" dirty="0" smtClean="0">
                <a:solidFill>
                  <a:prstClr val="black"/>
                </a:solidFill>
                <a:latin typeface="Arial" pitchFamily="34" charset="0"/>
                <a:ea typeface="+mn-ea"/>
                <a:cs typeface="Arial" pitchFamily="34" charset="0"/>
              </a:rPr>
              <a:t>(</a:t>
            </a:r>
            <a:r>
              <a:rPr lang="en-US" sz="1407" b="1" dirty="0" err="1" smtClean="0">
                <a:solidFill>
                  <a:prstClr val="black"/>
                </a:solidFill>
                <a:latin typeface="Arial" pitchFamily="34" charset="0"/>
                <a:ea typeface="+mn-ea"/>
                <a:cs typeface="Arial" pitchFamily="34" charset="0"/>
              </a:rPr>
              <a:t>Gly</a:t>
            </a:r>
            <a:r>
              <a:rPr lang="en-US" sz="1407" b="1" dirty="0" smtClean="0">
                <a:solidFill>
                  <a:prstClr val="black"/>
                </a:solidFill>
                <a:latin typeface="Arial" pitchFamily="34" charset="0"/>
                <a:ea typeface="+mn-ea"/>
                <a:cs typeface="Arial" pitchFamily="34" charset="0"/>
              </a:rPr>
              <a:t>)</a:t>
            </a:r>
            <a:endParaRPr lang="en-US" sz="1407" b="1" dirty="0">
              <a:solidFill>
                <a:prstClr val="black"/>
              </a:solidFill>
              <a:latin typeface="Arial" pitchFamily="34" charset="0"/>
              <a:ea typeface="+mn-ea"/>
              <a:cs typeface="Arial" pitchFamily="34" charset="0"/>
            </a:endParaRPr>
          </a:p>
        </p:txBody>
      </p:sp>
      <p:sp>
        <p:nvSpPr>
          <p:cNvPr id="9219" name="Freeform 9218"/>
          <p:cNvSpPr/>
          <p:nvPr/>
        </p:nvSpPr>
        <p:spPr>
          <a:xfrm>
            <a:off x="1281112" y="852488"/>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0" name="Freeform 9219"/>
          <p:cNvSpPr/>
          <p:nvPr/>
        </p:nvSpPr>
        <p:spPr>
          <a:xfrm>
            <a:off x="1395413" y="1121569"/>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2" name="Freeform 9221"/>
          <p:cNvSpPr/>
          <p:nvPr/>
        </p:nvSpPr>
        <p:spPr>
          <a:xfrm>
            <a:off x="1281113" y="1540669"/>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3" name="Freeform 9222"/>
          <p:cNvSpPr/>
          <p:nvPr/>
        </p:nvSpPr>
        <p:spPr>
          <a:xfrm>
            <a:off x="1390650" y="1812131"/>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5" name="Freeform 9224"/>
          <p:cNvSpPr/>
          <p:nvPr/>
        </p:nvSpPr>
        <p:spPr>
          <a:xfrm>
            <a:off x="3251200" y="2320925"/>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6" name="Freeform 9225"/>
          <p:cNvSpPr/>
          <p:nvPr/>
        </p:nvSpPr>
        <p:spPr>
          <a:xfrm>
            <a:off x="3355975" y="2940050"/>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0" name="Freeform 149"/>
          <p:cNvSpPr/>
          <p:nvPr/>
        </p:nvSpPr>
        <p:spPr>
          <a:xfrm>
            <a:off x="1285240" y="2320925"/>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1" name="Freeform 150"/>
          <p:cNvSpPr/>
          <p:nvPr/>
        </p:nvSpPr>
        <p:spPr>
          <a:xfrm>
            <a:off x="1390015" y="2940050"/>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2" name="Freeform 151"/>
          <p:cNvSpPr/>
          <p:nvPr/>
        </p:nvSpPr>
        <p:spPr>
          <a:xfrm>
            <a:off x="6667500" y="2320925"/>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3" name="Freeform 152"/>
          <p:cNvSpPr/>
          <p:nvPr/>
        </p:nvSpPr>
        <p:spPr>
          <a:xfrm>
            <a:off x="6772275" y="2940050"/>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4" name="Freeform 153"/>
          <p:cNvSpPr/>
          <p:nvPr/>
        </p:nvSpPr>
        <p:spPr>
          <a:xfrm>
            <a:off x="3257552" y="853282"/>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5" name="Freeform 154"/>
          <p:cNvSpPr/>
          <p:nvPr/>
        </p:nvSpPr>
        <p:spPr>
          <a:xfrm>
            <a:off x="3362327" y="1472407"/>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6" name="Freeform 155"/>
          <p:cNvSpPr/>
          <p:nvPr/>
        </p:nvSpPr>
        <p:spPr>
          <a:xfrm>
            <a:off x="3252790" y="3784597"/>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7" name="Freeform 156"/>
          <p:cNvSpPr/>
          <p:nvPr/>
        </p:nvSpPr>
        <p:spPr>
          <a:xfrm>
            <a:off x="3357565" y="4403722"/>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8" name="Freeform 157"/>
          <p:cNvSpPr/>
          <p:nvPr/>
        </p:nvSpPr>
        <p:spPr>
          <a:xfrm>
            <a:off x="3252790" y="5246689"/>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9" name="Freeform 158"/>
          <p:cNvSpPr/>
          <p:nvPr/>
        </p:nvSpPr>
        <p:spPr>
          <a:xfrm>
            <a:off x="3357565" y="5865814"/>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0" name="Freeform 159"/>
          <p:cNvSpPr/>
          <p:nvPr/>
        </p:nvSpPr>
        <p:spPr>
          <a:xfrm>
            <a:off x="1285874" y="5246689"/>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1" name="Freeform 160"/>
          <p:cNvSpPr/>
          <p:nvPr/>
        </p:nvSpPr>
        <p:spPr>
          <a:xfrm>
            <a:off x="1390649" y="5865814"/>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2" name="Freeform 161"/>
          <p:cNvSpPr/>
          <p:nvPr/>
        </p:nvSpPr>
        <p:spPr>
          <a:xfrm>
            <a:off x="4901406" y="852488"/>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3" name="Freeform 162"/>
          <p:cNvSpPr/>
          <p:nvPr/>
        </p:nvSpPr>
        <p:spPr>
          <a:xfrm>
            <a:off x="5015707" y="1121569"/>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4" name="Freeform 163"/>
          <p:cNvSpPr/>
          <p:nvPr/>
        </p:nvSpPr>
        <p:spPr>
          <a:xfrm>
            <a:off x="6660356" y="852488"/>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5" name="Freeform 164"/>
          <p:cNvSpPr/>
          <p:nvPr/>
        </p:nvSpPr>
        <p:spPr>
          <a:xfrm>
            <a:off x="6774657" y="1121569"/>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6" name="Freeform 165"/>
          <p:cNvSpPr/>
          <p:nvPr/>
        </p:nvSpPr>
        <p:spPr>
          <a:xfrm>
            <a:off x="4899662" y="2319334"/>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7" name="Freeform 166"/>
          <p:cNvSpPr/>
          <p:nvPr/>
        </p:nvSpPr>
        <p:spPr>
          <a:xfrm>
            <a:off x="5013963" y="2588415"/>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8" name="Freeform 167"/>
          <p:cNvSpPr/>
          <p:nvPr/>
        </p:nvSpPr>
        <p:spPr>
          <a:xfrm>
            <a:off x="4899663" y="3007515"/>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69" name="Freeform 168"/>
          <p:cNvSpPr/>
          <p:nvPr/>
        </p:nvSpPr>
        <p:spPr>
          <a:xfrm>
            <a:off x="5009200" y="3278977"/>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0" name="Freeform 169"/>
          <p:cNvSpPr/>
          <p:nvPr/>
        </p:nvSpPr>
        <p:spPr>
          <a:xfrm>
            <a:off x="4899662" y="3782374"/>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1" name="Freeform 170"/>
          <p:cNvSpPr/>
          <p:nvPr/>
        </p:nvSpPr>
        <p:spPr>
          <a:xfrm>
            <a:off x="5013963" y="4051455"/>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2" name="Freeform 171"/>
          <p:cNvSpPr/>
          <p:nvPr/>
        </p:nvSpPr>
        <p:spPr>
          <a:xfrm>
            <a:off x="4899663" y="4470555"/>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3" name="Freeform 172"/>
          <p:cNvSpPr/>
          <p:nvPr/>
        </p:nvSpPr>
        <p:spPr>
          <a:xfrm>
            <a:off x="5009200" y="4742017"/>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4" name="Freeform 173"/>
          <p:cNvSpPr/>
          <p:nvPr/>
        </p:nvSpPr>
        <p:spPr>
          <a:xfrm>
            <a:off x="6662581" y="3784755"/>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5" name="Freeform 174"/>
          <p:cNvSpPr/>
          <p:nvPr/>
        </p:nvSpPr>
        <p:spPr>
          <a:xfrm>
            <a:off x="6776882" y="4053836"/>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6" name="Freeform 175"/>
          <p:cNvSpPr/>
          <p:nvPr/>
        </p:nvSpPr>
        <p:spPr>
          <a:xfrm>
            <a:off x="6662582" y="4472936"/>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7" name="Freeform 176"/>
          <p:cNvSpPr/>
          <p:nvPr/>
        </p:nvSpPr>
        <p:spPr>
          <a:xfrm>
            <a:off x="6772119" y="4744398"/>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8" name="Freeform 177"/>
          <p:cNvSpPr/>
          <p:nvPr/>
        </p:nvSpPr>
        <p:spPr>
          <a:xfrm>
            <a:off x="4899662" y="5248275"/>
            <a:ext cx="114409" cy="538162"/>
          </a:xfrm>
          <a:custGeom>
            <a:avLst/>
            <a:gdLst>
              <a:gd name="connsiteX0" fmla="*/ 0 w 95250"/>
              <a:gd name="connsiteY0" fmla="*/ 0 h 538162"/>
              <a:gd name="connsiteX1" fmla="*/ 95250 w 95250"/>
              <a:gd name="connsiteY1" fmla="*/ 0 h 538162"/>
              <a:gd name="connsiteX2" fmla="*/ 95250 w 95250"/>
              <a:gd name="connsiteY2" fmla="*/ 538162 h 538162"/>
              <a:gd name="connsiteX3" fmla="*/ 0 w 95250"/>
              <a:gd name="connsiteY3" fmla="*/ 538162 h 538162"/>
              <a:gd name="connsiteX0" fmla="*/ 13592 w 108842"/>
              <a:gd name="connsiteY0" fmla="*/ 0 h 538162"/>
              <a:gd name="connsiteX1" fmla="*/ 108842 w 108842"/>
              <a:gd name="connsiteY1" fmla="*/ 0 h 538162"/>
              <a:gd name="connsiteX2" fmla="*/ 108842 w 108842"/>
              <a:gd name="connsiteY2" fmla="*/ 538162 h 538162"/>
              <a:gd name="connsiteX3" fmla="*/ 0 w 108842"/>
              <a:gd name="connsiteY3" fmla="*/ 538162 h 538162"/>
              <a:gd name="connsiteX0" fmla="*/ 0 w 108842"/>
              <a:gd name="connsiteY0" fmla="*/ 0 h 538162"/>
              <a:gd name="connsiteX1" fmla="*/ 108842 w 108842"/>
              <a:gd name="connsiteY1" fmla="*/ 0 h 538162"/>
              <a:gd name="connsiteX2" fmla="*/ 108842 w 108842"/>
              <a:gd name="connsiteY2" fmla="*/ 538162 h 538162"/>
              <a:gd name="connsiteX3" fmla="*/ 0 w 108842"/>
              <a:gd name="connsiteY3" fmla="*/ 538162 h 538162"/>
            </a:gdLst>
            <a:ahLst/>
            <a:cxnLst>
              <a:cxn ang="0">
                <a:pos x="connsiteX0" y="connsiteY0"/>
              </a:cxn>
              <a:cxn ang="0">
                <a:pos x="connsiteX1" y="connsiteY1"/>
              </a:cxn>
              <a:cxn ang="0">
                <a:pos x="connsiteX2" y="connsiteY2"/>
              </a:cxn>
              <a:cxn ang="0">
                <a:pos x="connsiteX3" y="connsiteY3"/>
              </a:cxn>
            </a:cxnLst>
            <a:rect l="l" t="t" r="r" b="b"/>
            <a:pathLst>
              <a:path w="108842" h="538162">
                <a:moveTo>
                  <a:pt x="0" y="0"/>
                </a:moveTo>
                <a:lnTo>
                  <a:pt x="108842" y="0"/>
                </a:lnTo>
                <a:lnTo>
                  <a:pt x="108842" y="538162"/>
                </a:lnTo>
                <a:lnTo>
                  <a:pt x="0" y="5381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79" name="Freeform 178"/>
          <p:cNvSpPr/>
          <p:nvPr/>
        </p:nvSpPr>
        <p:spPr>
          <a:xfrm>
            <a:off x="5013963" y="5517356"/>
            <a:ext cx="83343" cy="0"/>
          </a:xfrm>
          <a:custGeom>
            <a:avLst/>
            <a:gdLst>
              <a:gd name="connsiteX0" fmla="*/ 0 w 83343"/>
              <a:gd name="connsiteY0" fmla="*/ 0 h 0"/>
              <a:gd name="connsiteX1" fmla="*/ 83343 w 83343"/>
              <a:gd name="connsiteY1" fmla="*/ 0 h 0"/>
            </a:gdLst>
            <a:ahLst/>
            <a:cxnLst>
              <a:cxn ang="0">
                <a:pos x="connsiteX0" y="connsiteY0"/>
              </a:cxn>
              <a:cxn ang="0">
                <a:pos x="connsiteX1" y="connsiteY1"/>
              </a:cxn>
            </a:cxnLst>
            <a:rect l="l" t="t" r="r" b="b"/>
            <a:pathLst>
              <a:path w="83343">
                <a:moveTo>
                  <a:pt x="0" y="0"/>
                </a:moveTo>
                <a:lnTo>
                  <a:pt x="83343"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0" name="Freeform 179"/>
          <p:cNvSpPr/>
          <p:nvPr/>
        </p:nvSpPr>
        <p:spPr>
          <a:xfrm>
            <a:off x="4899663" y="5936456"/>
            <a:ext cx="116681" cy="545306"/>
          </a:xfrm>
          <a:custGeom>
            <a:avLst/>
            <a:gdLst>
              <a:gd name="connsiteX0" fmla="*/ 0 w 116681"/>
              <a:gd name="connsiteY0" fmla="*/ 0 h 545306"/>
              <a:gd name="connsiteX1" fmla="*/ 116681 w 116681"/>
              <a:gd name="connsiteY1" fmla="*/ 0 h 545306"/>
              <a:gd name="connsiteX2" fmla="*/ 116681 w 116681"/>
              <a:gd name="connsiteY2" fmla="*/ 545306 h 545306"/>
              <a:gd name="connsiteX3" fmla="*/ 2381 w 116681"/>
              <a:gd name="connsiteY3" fmla="*/ 545306 h 545306"/>
            </a:gdLst>
            <a:ahLst/>
            <a:cxnLst>
              <a:cxn ang="0">
                <a:pos x="connsiteX0" y="connsiteY0"/>
              </a:cxn>
              <a:cxn ang="0">
                <a:pos x="connsiteX1" y="connsiteY1"/>
              </a:cxn>
              <a:cxn ang="0">
                <a:pos x="connsiteX2" y="connsiteY2"/>
              </a:cxn>
              <a:cxn ang="0">
                <a:pos x="connsiteX3" y="connsiteY3"/>
              </a:cxn>
            </a:cxnLst>
            <a:rect l="l" t="t" r="r" b="b"/>
            <a:pathLst>
              <a:path w="116681" h="545306">
                <a:moveTo>
                  <a:pt x="0" y="0"/>
                </a:moveTo>
                <a:lnTo>
                  <a:pt x="116681" y="0"/>
                </a:lnTo>
                <a:lnTo>
                  <a:pt x="116681" y="545306"/>
                </a:lnTo>
                <a:lnTo>
                  <a:pt x="2381" y="54530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1" name="Freeform 180"/>
          <p:cNvSpPr/>
          <p:nvPr/>
        </p:nvSpPr>
        <p:spPr>
          <a:xfrm>
            <a:off x="5009200" y="6207918"/>
            <a:ext cx="92869" cy="0"/>
          </a:xfrm>
          <a:custGeom>
            <a:avLst/>
            <a:gdLst>
              <a:gd name="connsiteX0" fmla="*/ 0 w 92869"/>
              <a:gd name="connsiteY0" fmla="*/ 0 h 0"/>
              <a:gd name="connsiteX1" fmla="*/ 92869 w 92869"/>
              <a:gd name="connsiteY1" fmla="*/ 0 h 0"/>
            </a:gdLst>
            <a:ahLst/>
            <a:cxnLst>
              <a:cxn ang="0">
                <a:pos x="connsiteX0" y="connsiteY0"/>
              </a:cxn>
              <a:cxn ang="0">
                <a:pos x="connsiteX1" y="connsiteY1"/>
              </a:cxn>
            </a:cxnLst>
            <a:rect l="l" t="t" r="r" b="b"/>
            <a:pathLst>
              <a:path w="92869">
                <a:moveTo>
                  <a:pt x="0" y="0"/>
                </a:moveTo>
                <a:lnTo>
                  <a:pt x="92869"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2" name="Freeform 181"/>
          <p:cNvSpPr/>
          <p:nvPr/>
        </p:nvSpPr>
        <p:spPr>
          <a:xfrm>
            <a:off x="6666550" y="5246689"/>
            <a:ext cx="107950" cy="1216025"/>
          </a:xfrm>
          <a:custGeom>
            <a:avLst/>
            <a:gdLst>
              <a:gd name="connsiteX0" fmla="*/ 3175 w 107950"/>
              <a:gd name="connsiteY0" fmla="*/ 0 h 1216025"/>
              <a:gd name="connsiteX1" fmla="*/ 107950 w 107950"/>
              <a:gd name="connsiteY1" fmla="*/ 0 h 1216025"/>
              <a:gd name="connsiteX2" fmla="*/ 107950 w 107950"/>
              <a:gd name="connsiteY2" fmla="*/ 1216025 h 1216025"/>
              <a:gd name="connsiteX3" fmla="*/ 0 w 107950"/>
              <a:gd name="connsiteY3" fmla="*/ 1216025 h 1216025"/>
            </a:gdLst>
            <a:ahLst/>
            <a:cxnLst>
              <a:cxn ang="0">
                <a:pos x="connsiteX0" y="connsiteY0"/>
              </a:cxn>
              <a:cxn ang="0">
                <a:pos x="connsiteX1" y="connsiteY1"/>
              </a:cxn>
              <a:cxn ang="0">
                <a:pos x="connsiteX2" y="connsiteY2"/>
              </a:cxn>
              <a:cxn ang="0">
                <a:pos x="connsiteX3" y="connsiteY3"/>
              </a:cxn>
            </a:cxnLst>
            <a:rect l="l" t="t" r="r" b="b"/>
            <a:pathLst>
              <a:path w="107950" h="1216025">
                <a:moveTo>
                  <a:pt x="3175" y="0"/>
                </a:moveTo>
                <a:lnTo>
                  <a:pt x="107950" y="0"/>
                </a:lnTo>
                <a:lnTo>
                  <a:pt x="107950" y="1216025"/>
                </a:lnTo>
                <a:lnTo>
                  <a:pt x="0" y="1216025"/>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3" name="Freeform 182"/>
          <p:cNvSpPr/>
          <p:nvPr/>
        </p:nvSpPr>
        <p:spPr>
          <a:xfrm>
            <a:off x="6771325" y="5865814"/>
            <a:ext cx="95250" cy="0"/>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 name="Freeform 2"/>
          <p:cNvSpPr/>
          <p:nvPr/>
        </p:nvSpPr>
        <p:spPr>
          <a:xfrm>
            <a:off x="1281113" y="3776662"/>
            <a:ext cx="114300" cy="890587"/>
          </a:xfrm>
          <a:custGeom>
            <a:avLst/>
            <a:gdLst>
              <a:gd name="connsiteX0" fmla="*/ 9525 w 114300"/>
              <a:gd name="connsiteY0" fmla="*/ 0 h 881062"/>
              <a:gd name="connsiteX1" fmla="*/ 114300 w 114300"/>
              <a:gd name="connsiteY1" fmla="*/ 0 h 881062"/>
              <a:gd name="connsiteX2" fmla="*/ 114300 w 114300"/>
              <a:gd name="connsiteY2" fmla="*/ 881062 h 881062"/>
              <a:gd name="connsiteX3" fmla="*/ 0 w 114300"/>
              <a:gd name="connsiteY3" fmla="*/ 881062 h 881062"/>
            </a:gdLst>
            <a:ahLst/>
            <a:cxnLst>
              <a:cxn ang="0">
                <a:pos x="connsiteX0" y="connsiteY0"/>
              </a:cxn>
              <a:cxn ang="0">
                <a:pos x="connsiteX1" y="connsiteY1"/>
              </a:cxn>
              <a:cxn ang="0">
                <a:pos x="connsiteX2" y="connsiteY2"/>
              </a:cxn>
              <a:cxn ang="0">
                <a:pos x="connsiteX3" y="connsiteY3"/>
              </a:cxn>
            </a:cxnLst>
            <a:rect l="l" t="t" r="r" b="b"/>
            <a:pathLst>
              <a:path w="114300" h="881062">
                <a:moveTo>
                  <a:pt x="9525" y="0"/>
                </a:moveTo>
                <a:lnTo>
                  <a:pt x="114300" y="0"/>
                </a:lnTo>
                <a:lnTo>
                  <a:pt x="114300" y="881062"/>
                </a:lnTo>
                <a:lnTo>
                  <a:pt x="0" y="88106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 name="Freeform 14"/>
          <p:cNvSpPr/>
          <p:nvPr/>
        </p:nvSpPr>
        <p:spPr>
          <a:xfrm>
            <a:off x="1395413" y="4219575"/>
            <a:ext cx="85725" cy="0"/>
          </a:xfrm>
          <a:custGeom>
            <a:avLst/>
            <a:gdLst>
              <a:gd name="connsiteX0" fmla="*/ 0 w 85725"/>
              <a:gd name="connsiteY0" fmla="*/ 0 h 0"/>
              <a:gd name="connsiteX1" fmla="*/ 85725 w 85725"/>
              <a:gd name="connsiteY1" fmla="*/ 0 h 0"/>
            </a:gdLst>
            <a:ahLst/>
            <a:cxnLst>
              <a:cxn ang="0">
                <a:pos x="connsiteX0" y="connsiteY0"/>
              </a:cxn>
              <a:cxn ang="0">
                <a:pos x="connsiteX1" y="connsiteY1"/>
              </a:cxn>
            </a:cxnLst>
            <a:rect l="l" t="t" r="r" b="b"/>
            <a:pathLst>
              <a:path w="85725">
                <a:moveTo>
                  <a:pt x="0" y="0"/>
                </a:moveTo>
                <a:lnTo>
                  <a:pt x="85725"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84" name="TextBox 183"/>
          <p:cNvSpPr txBox="1"/>
          <p:nvPr/>
        </p:nvSpPr>
        <p:spPr>
          <a:xfrm>
            <a:off x="563347" y="5621186"/>
            <a:ext cx="325731" cy="354584"/>
          </a:xfrm>
          <a:prstGeom prst="rect">
            <a:avLst/>
          </a:prstGeom>
          <a:noFill/>
        </p:spPr>
        <p:txBody>
          <a:bodyPr wrap="none" rtlCol="0">
            <a:spAutoFit/>
          </a:bodyPr>
          <a:lstStyle/>
          <a:p>
            <a:pPr algn="ctr" fontAlgn="auto">
              <a:lnSpc>
                <a:spcPts val="2300"/>
              </a:lnSpc>
              <a:spcBef>
                <a:spcPts val="0"/>
              </a:spcBef>
              <a:spcAft>
                <a:spcPts val="0"/>
              </a:spcAft>
            </a:pPr>
            <a:r>
              <a:rPr lang="en-US" sz="1407" b="1" dirty="0" smtClean="0">
                <a:solidFill>
                  <a:prstClr val="white"/>
                </a:solidFill>
                <a:latin typeface="Arial" pitchFamily="34" charset="0"/>
                <a:ea typeface="+mn-ea"/>
                <a:cs typeface="Arial" pitchFamily="34" charset="0"/>
              </a:rPr>
              <a:t>G</a:t>
            </a:r>
            <a:endParaRPr lang="en-US" sz="1407" b="1" dirty="0">
              <a:solidFill>
                <a:prstClr val="white"/>
              </a:solidFill>
              <a:latin typeface="Arial" pitchFamily="34" charset="0"/>
              <a:ea typeface="+mn-ea"/>
              <a:cs typeface="Arial" pitchFamily="34" charset="0"/>
            </a:endParaRPr>
          </a:p>
        </p:txBody>
      </p:sp>
    </p:spTree>
    <p:extLst>
      <p:ext uri="{BB962C8B-B14F-4D97-AF65-F5344CB8AC3E}">
        <p14:creationId xmlns:p14="http://schemas.microsoft.com/office/powerpoint/2010/main" val="194151914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Check Point </a:t>
            </a:r>
            <a:endParaRPr lang="en-US" dirty="0"/>
          </a:p>
        </p:txBody>
      </p:sp>
      <p:sp>
        <p:nvSpPr>
          <p:cNvPr id="5" name="Rectangle 4"/>
          <p:cNvSpPr/>
          <p:nvPr/>
        </p:nvSpPr>
        <p:spPr>
          <a:xfrm>
            <a:off x="304800" y="1371600"/>
            <a:ext cx="8610600" cy="3046988"/>
          </a:xfrm>
          <a:prstGeom prst="rect">
            <a:avLst/>
          </a:prstGeom>
        </p:spPr>
        <p:txBody>
          <a:bodyPr wrap="square">
            <a:spAutoFit/>
          </a:bodyPr>
          <a:lstStyle/>
          <a:p>
            <a:r>
              <a:rPr lang="en-US" sz="3200" dirty="0"/>
              <a:t>An RNA molecule contains the nucleotide sequence CCAUUUACG. Using Figure 10.10, translate this sequence into the corresponding amino acid sequence.</a:t>
            </a:r>
          </a:p>
          <a:p>
            <a:endParaRPr lang="en-US" sz="3200" dirty="0"/>
          </a:p>
          <a:p>
            <a:r>
              <a:rPr lang="en-US" sz="3200" dirty="0"/>
              <a:t>    Answer: Pro-</a:t>
            </a:r>
            <a:r>
              <a:rPr lang="en-US" sz="3200" dirty="0" err="1"/>
              <a:t>Phe</a:t>
            </a:r>
            <a:r>
              <a:rPr lang="en-US" sz="3200" dirty="0"/>
              <a:t>-</a:t>
            </a:r>
            <a:r>
              <a:rPr lang="en-US" sz="3200" dirty="0" err="1"/>
              <a:t>Thr</a:t>
            </a:r>
            <a:endParaRPr lang="en-US" sz="3200" dirty="0"/>
          </a:p>
        </p:txBody>
      </p:sp>
    </p:spTree>
    <p:extLst>
      <p:ext uri="{BB962C8B-B14F-4D97-AF65-F5344CB8AC3E}">
        <p14:creationId xmlns:p14="http://schemas.microsoft.com/office/powerpoint/2010/main" val="716423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smtClean="0"/>
              <a:t>The Genetic Code</a:t>
            </a:r>
            <a:endParaRPr lang="en-US" dirty="0"/>
          </a:p>
        </p:txBody>
      </p:sp>
      <p:sp>
        <p:nvSpPr>
          <p:cNvPr id="106499" name="Rectangle 3"/>
          <p:cNvSpPr>
            <a:spLocks noGrp="1" noChangeArrowheads="1"/>
          </p:cNvSpPr>
          <p:nvPr>
            <p:ph idx="1"/>
          </p:nvPr>
        </p:nvSpPr>
        <p:spPr>
          <a:xfrm>
            <a:off x="457200" y="1143000"/>
            <a:ext cx="8229600" cy="5105400"/>
          </a:xfrm>
        </p:spPr>
        <p:txBody>
          <a:bodyPr>
            <a:normAutofit/>
          </a:bodyPr>
          <a:lstStyle/>
          <a:p>
            <a:r>
              <a:rPr lang="en-US" dirty="0" smtClean="0"/>
              <a:t>The genetic code is nearly universal, shared by organisms from the simplest bacteria to the most complex plants and animals.</a:t>
            </a:r>
          </a:p>
          <a:p>
            <a:endParaRPr lang="en-US" dirty="0" smtClean="0"/>
          </a:p>
          <a:p>
            <a:r>
              <a:rPr lang="en-US" dirty="0" smtClean="0"/>
              <a:t>Evidence of a single origin of life and evolution by natural selection</a:t>
            </a:r>
          </a:p>
          <a:p>
            <a:endParaRPr lang="en-US" dirty="0" smtClean="0"/>
          </a:p>
        </p:txBody>
      </p:sp>
    </p:spTree>
    <p:extLst>
      <p:ext uri="{BB962C8B-B14F-4D97-AF65-F5344CB8AC3E}">
        <p14:creationId xmlns:p14="http://schemas.microsoft.com/office/powerpoint/2010/main" val="37721106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4.30\Conversion\Power Point\Campbell EB6e\Input\12102014\JPGs\chap010\10_Unlabeled_Images\10_11ForeignGene-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04" y="856488"/>
            <a:ext cx="8546592" cy="5145024"/>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10.11</a:t>
            </a:r>
            <a:endParaRPr lang="en-US" sz="1200" dirty="0">
              <a:latin typeface="Arial" charset="0"/>
            </a:endParaRPr>
          </a:p>
        </p:txBody>
      </p:sp>
    </p:spTree>
    <p:extLst>
      <p:ext uri="{BB962C8B-B14F-4D97-AF65-F5344CB8AC3E}">
        <p14:creationId xmlns:p14="http://schemas.microsoft.com/office/powerpoint/2010/main" val="222355625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859340"/>
            <a:ext cx="8458200" cy="4524315"/>
          </a:xfrm>
          <a:prstGeom prst="rect">
            <a:avLst/>
          </a:prstGeom>
        </p:spPr>
        <p:txBody>
          <a:bodyPr wrap="square">
            <a:spAutoFit/>
          </a:bodyPr>
          <a:lstStyle/>
          <a:p>
            <a:pPr lvl="1"/>
            <a:r>
              <a:rPr lang="en-US" sz="3200" dirty="0"/>
              <a:t>Because diverse organisms share a common genetic code, it is possible to program one species to produce a protein from another species by transplanting DNA.</a:t>
            </a:r>
          </a:p>
          <a:p>
            <a:pPr lvl="1"/>
            <a:endParaRPr lang="en-US" sz="3200" dirty="0"/>
          </a:p>
          <a:p>
            <a:pPr lvl="1"/>
            <a:r>
              <a:rPr lang="en-US" sz="3200" dirty="0"/>
              <a:t>This allows scientists to mix and match genes from various species—a procedure with many useful genetic engineering applications in agriculture, medicine, and research.</a:t>
            </a:r>
          </a:p>
        </p:txBody>
      </p:sp>
      <p:sp>
        <p:nvSpPr>
          <p:cNvPr id="3" name="Title 2"/>
          <p:cNvSpPr>
            <a:spLocks noGrp="1"/>
          </p:cNvSpPr>
          <p:nvPr>
            <p:ph type="title"/>
          </p:nvPr>
        </p:nvSpPr>
        <p:spPr/>
        <p:txBody>
          <a:bodyPr/>
          <a:lstStyle/>
          <a:p>
            <a:r>
              <a:rPr lang="en-US" dirty="0" smtClean="0"/>
              <a:t>Pigs with Jellyfish Genes</a:t>
            </a:r>
            <a:endParaRPr lang="en-US" dirty="0"/>
          </a:p>
        </p:txBody>
      </p:sp>
    </p:spTree>
    <p:extLst>
      <p:ext uri="{BB962C8B-B14F-4D97-AF65-F5344CB8AC3E}">
        <p14:creationId xmlns:p14="http://schemas.microsoft.com/office/powerpoint/2010/main" val="2147975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DNA control the Cell? </a:t>
            </a:r>
            <a:endParaRPr lang="en-US" dirty="0"/>
          </a:p>
        </p:txBody>
      </p:sp>
      <p:sp>
        <p:nvSpPr>
          <p:cNvPr id="3" name="Content Placeholder 2"/>
          <p:cNvSpPr>
            <a:spLocks noGrp="1"/>
          </p:cNvSpPr>
          <p:nvPr>
            <p:ph idx="1"/>
          </p:nvPr>
        </p:nvSpPr>
        <p:spPr>
          <a:xfrm>
            <a:off x="457200" y="1143001"/>
            <a:ext cx="8229600" cy="762000"/>
          </a:xfrm>
        </p:spPr>
        <p:txBody>
          <a:bodyPr/>
          <a:lstStyle/>
          <a:p>
            <a:pPr marL="0" indent="0">
              <a:buNone/>
            </a:pPr>
            <a:r>
              <a:rPr lang="en-US" dirty="0"/>
              <a:t>T</a:t>
            </a:r>
            <a:r>
              <a:rPr lang="en-US" dirty="0" smtClean="0"/>
              <a:t>ranscription – DNA to RNA</a:t>
            </a:r>
            <a:endParaRPr lang="en-US" dirty="0"/>
          </a:p>
        </p:txBody>
      </p:sp>
      <p:grpSp>
        <p:nvGrpSpPr>
          <p:cNvPr id="4" name="Group 3"/>
          <p:cNvGrpSpPr/>
          <p:nvPr/>
        </p:nvGrpSpPr>
        <p:grpSpPr>
          <a:xfrm>
            <a:off x="1981200" y="2069529"/>
            <a:ext cx="5472645" cy="5321871"/>
            <a:chOff x="3262922" y="937846"/>
            <a:chExt cx="5472645" cy="532187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4280" t="11302" b="18768"/>
            <a:stretch/>
          </p:blipFill>
          <p:spPr>
            <a:xfrm>
              <a:off x="3262922" y="937846"/>
              <a:ext cx="5472645" cy="4501662"/>
            </a:xfrm>
            <a:prstGeom prst="rect">
              <a:avLst/>
            </a:prstGeom>
          </p:spPr>
        </p:pic>
        <p:sp>
          <p:nvSpPr>
            <p:cNvPr id="6" name="TextBox 5"/>
            <p:cNvSpPr txBox="1"/>
            <p:nvPr/>
          </p:nvSpPr>
          <p:spPr>
            <a:xfrm>
              <a:off x="5015349" y="2095500"/>
              <a:ext cx="1897955" cy="294953"/>
            </a:xfrm>
            <a:prstGeom prst="rect">
              <a:avLst/>
            </a:prstGeom>
            <a:noFill/>
          </p:spPr>
          <p:txBody>
            <a:bodyPr wrap="none" lIns="0" tIns="0" rIns="0" bIns="0"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TRANSCRIPTION</a:t>
              </a:r>
              <a:endParaRPr lang="en-US" sz="1800" b="1" dirty="0">
                <a:solidFill>
                  <a:prstClr val="black"/>
                </a:solidFill>
                <a:latin typeface="Arial" pitchFamily="34" charset="0"/>
                <a:ea typeface="+mn-ea"/>
                <a:cs typeface="Arial" pitchFamily="34" charset="0"/>
              </a:endParaRPr>
            </a:p>
          </p:txBody>
        </p:sp>
        <p:sp>
          <p:nvSpPr>
            <p:cNvPr id="7" name="TextBox 6"/>
            <p:cNvSpPr txBox="1"/>
            <p:nvPr/>
          </p:nvSpPr>
          <p:spPr>
            <a:xfrm>
              <a:off x="7558086" y="2778915"/>
              <a:ext cx="1082348"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Nucleus</a:t>
              </a:r>
              <a:endParaRPr lang="en-US" sz="1800" b="1" dirty="0">
                <a:solidFill>
                  <a:prstClr val="black"/>
                </a:solidFill>
                <a:latin typeface="Arial" pitchFamily="34" charset="0"/>
                <a:ea typeface="+mn-ea"/>
                <a:cs typeface="Arial" pitchFamily="34" charset="0"/>
              </a:endParaRPr>
            </a:p>
          </p:txBody>
        </p:sp>
        <p:sp>
          <p:nvSpPr>
            <p:cNvPr id="8" name="TextBox 7"/>
            <p:cNvSpPr txBox="1"/>
            <p:nvPr/>
          </p:nvSpPr>
          <p:spPr>
            <a:xfrm>
              <a:off x="7281766" y="3989179"/>
              <a:ext cx="1364477"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Cytoplasm</a:t>
              </a:r>
              <a:endParaRPr lang="en-US" sz="1800" b="1" dirty="0">
                <a:solidFill>
                  <a:prstClr val="black"/>
                </a:solidFill>
                <a:latin typeface="Arial" pitchFamily="34" charset="0"/>
                <a:ea typeface="+mn-ea"/>
                <a:cs typeface="Arial" pitchFamily="34" charset="0"/>
              </a:endParaRPr>
            </a:p>
          </p:txBody>
        </p:sp>
        <p:sp>
          <p:nvSpPr>
            <p:cNvPr id="9" name="TextBox 8"/>
            <p:cNvSpPr txBox="1"/>
            <p:nvPr/>
          </p:nvSpPr>
          <p:spPr>
            <a:xfrm>
              <a:off x="5128676" y="4518660"/>
              <a:ext cx="1665712" cy="294953"/>
            </a:xfrm>
            <a:prstGeom prst="rect">
              <a:avLst/>
            </a:prstGeom>
            <a:noFill/>
          </p:spPr>
          <p:txBody>
            <a:bodyPr wrap="none" lIns="0" tIns="0" rIns="0" bIns="0" rtlCol="0">
              <a:spAutoFit/>
            </a:bodyPr>
            <a:lstStyle/>
            <a:p>
              <a:pPr algn="ctr" fontAlgn="auto">
                <a:lnSpc>
                  <a:spcPts val="2300"/>
                </a:lnSpc>
                <a:spcBef>
                  <a:spcPts val="0"/>
                </a:spcBef>
                <a:spcAft>
                  <a:spcPts val="0"/>
                </a:spcAft>
              </a:pPr>
              <a:r>
                <a:rPr lang="en-US" sz="1830" b="1" dirty="0" smtClean="0">
                  <a:solidFill>
                    <a:prstClr val="black"/>
                  </a:solidFill>
                  <a:latin typeface="Arial" pitchFamily="34" charset="0"/>
                  <a:ea typeface="+mn-ea"/>
                  <a:cs typeface="Arial" pitchFamily="34" charset="0"/>
                </a:rPr>
                <a:t>TRANSLATION</a:t>
              </a:r>
              <a:endParaRPr lang="en-US" sz="1830" b="1" dirty="0">
                <a:solidFill>
                  <a:prstClr val="black"/>
                </a:solidFill>
                <a:latin typeface="Arial" pitchFamily="34" charset="0"/>
                <a:ea typeface="+mn-ea"/>
                <a:cs typeface="Arial" pitchFamily="34" charset="0"/>
              </a:endParaRPr>
            </a:p>
          </p:txBody>
        </p:sp>
        <p:sp>
          <p:nvSpPr>
            <p:cNvPr id="10" name="TextBox 9"/>
            <p:cNvSpPr txBox="1"/>
            <p:nvPr/>
          </p:nvSpPr>
          <p:spPr>
            <a:xfrm>
              <a:off x="4588208" y="3124200"/>
              <a:ext cx="684803"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RNA</a:t>
              </a:r>
              <a:endParaRPr lang="en-US" sz="1800" b="1" dirty="0">
                <a:solidFill>
                  <a:prstClr val="black"/>
                </a:solidFill>
                <a:latin typeface="Arial" pitchFamily="34" charset="0"/>
                <a:ea typeface="+mn-ea"/>
                <a:cs typeface="Arial" pitchFamily="34" charset="0"/>
              </a:endParaRPr>
            </a:p>
          </p:txBody>
        </p:sp>
        <p:sp>
          <p:nvSpPr>
            <p:cNvPr id="11" name="TextBox 10"/>
            <p:cNvSpPr txBox="1"/>
            <p:nvPr/>
          </p:nvSpPr>
          <p:spPr>
            <a:xfrm>
              <a:off x="3614741" y="1357311"/>
              <a:ext cx="684803"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DNA</a:t>
              </a:r>
              <a:endParaRPr lang="en-US" sz="1800" b="1" dirty="0">
                <a:solidFill>
                  <a:prstClr val="black"/>
                </a:solidFill>
                <a:latin typeface="Arial" pitchFamily="34" charset="0"/>
                <a:ea typeface="+mn-ea"/>
                <a:cs typeface="Arial" pitchFamily="34" charset="0"/>
              </a:endParaRPr>
            </a:p>
          </p:txBody>
        </p:sp>
        <p:sp>
          <p:nvSpPr>
            <p:cNvPr id="12" name="TextBox 11"/>
            <p:cNvSpPr txBox="1"/>
            <p:nvPr/>
          </p:nvSpPr>
          <p:spPr>
            <a:xfrm>
              <a:off x="4447112" y="5893591"/>
              <a:ext cx="979755"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Protein</a:t>
              </a:r>
              <a:endParaRPr lang="en-US" sz="1800" b="1" dirty="0">
                <a:solidFill>
                  <a:prstClr val="black"/>
                </a:solidFill>
                <a:latin typeface="Arial" pitchFamily="34" charset="0"/>
                <a:ea typeface="+mn-ea"/>
                <a:cs typeface="Arial" pitchFamily="34" charset="0"/>
              </a:endParaRPr>
            </a:p>
          </p:txBody>
        </p:sp>
      </p:grpSp>
    </p:spTree>
    <p:extLst>
      <p:ext uri="{BB962C8B-B14F-4D97-AF65-F5344CB8AC3E}">
        <p14:creationId xmlns:p14="http://schemas.microsoft.com/office/powerpoint/2010/main" val="317888023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Animation: Transcription</a:t>
            </a:r>
            <a:br>
              <a:rPr lang="en-US" dirty="0" smtClean="0"/>
            </a:br>
            <a:endParaRPr lang="en-US" dirty="0"/>
          </a:p>
        </p:txBody>
      </p:sp>
      <p:pic>
        <p:nvPicPr>
          <p:cNvPr id="4" name="10_13TranscriptionIntro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52527536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p:txBody>
          <a:bodyPr/>
          <a:lstStyle/>
          <a:p>
            <a:r>
              <a:rPr lang="en-US" smtClean="0"/>
              <a:t>Transcription: From DNA to RNA</a:t>
            </a:r>
            <a:endParaRPr lang="en-US" dirty="0" smtClean="0"/>
          </a:p>
        </p:txBody>
      </p:sp>
      <p:sp>
        <p:nvSpPr>
          <p:cNvPr id="493571" name="Rectangle 3"/>
          <p:cNvSpPr>
            <a:spLocks noGrp="1" noChangeArrowheads="1"/>
          </p:cNvSpPr>
          <p:nvPr>
            <p:ph idx="1"/>
          </p:nvPr>
        </p:nvSpPr>
        <p:spPr/>
        <p:txBody>
          <a:bodyPr/>
          <a:lstStyle/>
          <a:p>
            <a:pPr marL="0" indent="0">
              <a:buNone/>
            </a:pPr>
            <a:r>
              <a:rPr lang="en-US" dirty="0" smtClean="0"/>
              <a:t>Notice that the RNA nucleotides follow the usual base-pairing rules, except that U, rather than T, pairs with A. </a:t>
            </a:r>
          </a:p>
          <a:p>
            <a:pPr marL="0" indent="0">
              <a:buNone/>
            </a:pPr>
            <a:endParaRPr lang="en-US" dirty="0" smtClean="0"/>
          </a:p>
          <a:p>
            <a:r>
              <a:rPr lang="en-US" dirty="0" smtClean="0"/>
              <a:t>The RNA nucleotides are linked by the transcription enzyme </a:t>
            </a:r>
            <a:r>
              <a:rPr lang="en-US" b="1" dirty="0" smtClean="0"/>
              <a:t>RNA polymerase</a:t>
            </a:r>
            <a:r>
              <a:rPr lang="en-US" dirty="0" smtClean="0"/>
              <a:t>. </a:t>
            </a:r>
          </a:p>
        </p:txBody>
      </p:sp>
      <p:sp>
        <p:nvSpPr>
          <p:cNvPr id="493577" name="Text Box 7"/>
          <p:cNvSpPr txBox="1">
            <a:spLocks noChangeArrowheads="1"/>
          </p:cNvSpPr>
          <p:nvPr/>
        </p:nvSpPr>
        <p:spPr bwMode="auto">
          <a:xfrm>
            <a:off x="228600" y="6537325"/>
            <a:ext cx="5486400" cy="244475"/>
          </a:xfrm>
          <a:prstGeom prst="rect">
            <a:avLst/>
          </a:prstGeom>
          <a:noFill/>
          <a:ln w="9525">
            <a:noFill/>
            <a:miter lim="800000"/>
            <a:headEnd/>
            <a:tailEnd/>
          </a:ln>
        </p:spPr>
        <p:txBody>
          <a:bodyPr anchor="b">
            <a:prstTxWarp prst="textNoShape">
              <a:avLst/>
            </a:prstTxWarp>
            <a:spAutoFit/>
          </a:bodyPr>
          <a:lstStyle/>
          <a:p>
            <a:pPr eaLnBrk="0" hangingPunct="0"/>
            <a:r>
              <a:rPr lang="en-US" sz="1000" dirty="0">
                <a:latin typeface="Times New Roman" pitchFamily="-108" charset="0"/>
              </a:rPr>
              <a:t>© 2013 Pearson Education, Inc.</a:t>
            </a:r>
          </a:p>
        </p:txBody>
      </p:sp>
    </p:spTree>
    <p:extLst>
      <p:ext uri="{BB962C8B-B14F-4D97-AF65-F5344CB8AC3E}">
        <p14:creationId xmlns:p14="http://schemas.microsoft.com/office/powerpoint/2010/main" val="7522851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DNA: Structure and Replication</a:t>
            </a:r>
            <a:endParaRPr lang="en-US" dirty="0" smtClean="0"/>
          </a:p>
        </p:txBody>
      </p:sp>
      <p:sp>
        <p:nvSpPr>
          <p:cNvPr id="1008643" name="Rectangle 3"/>
          <p:cNvSpPr>
            <a:spLocks noGrp="1" noChangeArrowheads="1"/>
          </p:cNvSpPr>
          <p:nvPr>
            <p:ph idx="1"/>
          </p:nvPr>
        </p:nvSpPr>
        <p:spPr/>
        <p:txBody>
          <a:bodyPr/>
          <a:lstStyle/>
          <a:p>
            <a:r>
              <a:rPr lang="en-US" dirty="0" smtClean="0"/>
              <a:t>By the early 1950s, a series of discoveries had convinced the scientific world that DNA was the molecule that acts as the hereditary material. </a:t>
            </a:r>
          </a:p>
          <a:p>
            <a:endParaRPr lang="en-US" dirty="0" smtClean="0"/>
          </a:p>
          <a:p>
            <a:pPr lvl="1"/>
            <a:r>
              <a:rPr lang="en-US" dirty="0" smtClean="0"/>
              <a:t>This breakthrough ushered in the field of </a:t>
            </a:r>
            <a:r>
              <a:rPr lang="en-US" b="1" dirty="0" smtClean="0"/>
              <a:t>molecular biology</a:t>
            </a:r>
            <a:r>
              <a:rPr lang="en-US" dirty="0" smtClean="0"/>
              <a:t>, the study of heredity at the molecular level. </a:t>
            </a:r>
          </a:p>
        </p:txBody>
      </p:sp>
    </p:spTree>
    <p:extLst>
      <p:ext uri="{BB962C8B-B14F-4D97-AF65-F5344CB8AC3E}">
        <p14:creationId xmlns:p14="http://schemas.microsoft.com/office/powerpoint/2010/main" val="351122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8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86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9" name="Picture 92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649224"/>
            <a:ext cx="8546592" cy="5559552"/>
          </a:xfrm>
          <a:prstGeom prst="rect">
            <a:avLst/>
          </a:prstGeom>
        </p:spPr>
      </p:pic>
      <p:grpSp>
        <p:nvGrpSpPr>
          <p:cNvPr id="9233" name="Group 9232"/>
          <p:cNvGrpSpPr/>
          <p:nvPr/>
        </p:nvGrpSpPr>
        <p:grpSpPr>
          <a:xfrm>
            <a:off x="5638800" y="2713575"/>
            <a:ext cx="269319" cy="297517"/>
            <a:chOff x="5638800" y="2713575"/>
            <a:chExt cx="269319" cy="297517"/>
          </a:xfrm>
        </p:grpSpPr>
        <p:sp>
          <p:nvSpPr>
            <p:cNvPr id="9227" name="Oval 9226"/>
            <p:cNvSpPr/>
            <p:nvPr/>
          </p:nvSpPr>
          <p:spPr>
            <a:xfrm>
              <a:off x="5659040" y="2723956"/>
              <a:ext cx="249079" cy="249079"/>
            </a:xfrm>
            <a:prstGeom prst="ellipse">
              <a:avLst/>
            </a:prstGeom>
            <a:solidFill>
              <a:srgbClr val="58595B"/>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43" name="TextBox 42"/>
            <p:cNvSpPr txBox="1"/>
            <p:nvPr/>
          </p:nvSpPr>
          <p:spPr>
            <a:xfrm>
              <a:off x="5638800" y="2713575"/>
              <a:ext cx="234332" cy="297517"/>
            </a:xfrm>
            <a:prstGeom prst="rect">
              <a:avLst/>
            </a:prstGeom>
            <a:noFill/>
          </p:spPr>
          <p:txBody>
            <a:bodyPr wrap="square" rtlCol="0">
              <a:spAutoFit/>
            </a:bodyPr>
            <a:lstStyle/>
            <a:p>
              <a:pPr fontAlgn="auto">
                <a:lnSpc>
                  <a:spcPts val="1600"/>
                </a:lnSpc>
                <a:spcBef>
                  <a:spcPts val="0"/>
                </a:spcBef>
                <a:spcAft>
                  <a:spcPts val="0"/>
                </a:spcAft>
              </a:pPr>
              <a:r>
                <a:rPr lang="en-US" sz="1588" b="1" dirty="0" smtClean="0">
                  <a:solidFill>
                    <a:prstClr val="white"/>
                  </a:solidFill>
                  <a:latin typeface="Arial" pitchFamily="34" charset="0"/>
                  <a:ea typeface="+mn-ea"/>
                  <a:cs typeface="Arial" pitchFamily="34" charset="0"/>
                </a:rPr>
                <a:t>2</a:t>
              </a:r>
              <a:endParaRPr lang="en-US" sz="1588" b="1" dirty="0">
                <a:solidFill>
                  <a:prstClr val="white"/>
                </a:solidFill>
                <a:latin typeface="Arial" pitchFamily="34" charset="0"/>
                <a:ea typeface="+mn-ea"/>
                <a:cs typeface="Arial" pitchFamily="34" charset="0"/>
              </a:endParaRPr>
            </a:p>
          </p:txBody>
        </p:sp>
      </p:grpSp>
      <p:grpSp>
        <p:nvGrpSpPr>
          <p:cNvPr id="9232" name="Group 9231"/>
          <p:cNvGrpSpPr/>
          <p:nvPr/>
        </p:nvGrpSpPr>
        <p:grpSpPr>
          <a:xfrm>
            <a:off x="5807867" y="1822450"/>
            <a:ext cx="270118" cy="297517"/>
            <a:chOff x="5807867" y="1822450"/>
            <a:chExt cx="270118" cy="297517"/>
          </a:xfrm>
        </p:grpSpPr>
        <p:sp>
          <p:nvSpPr>
            <p:cNvPr id="47" name="Oval 46"/>
            <p:cNvSpPr/>
            <p:nvPr/>
          </p:nvSpPr>
          <p:spPr>
            <a:xfrm>
              <a:off x="5828906" y="1831785"/>
              <a:ext cx="249079" cy="249079"/>
            </a:xfrm>
            <a:prstGeom prst="ellipse">
              <a:avLst/>
            </a:prstGeom>
            <a:solidFill>
              <a:srgbClr val="58595B"/>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48" name="TextBox 47"/>
            <p:cNvSpPr txBox="1"/>
            <p:nvPr/>
          </p:nvSpPr>
          <p:spPr>
            <a:xfrm>
              <a:off x="5807867" y="1822450"/>
              <a:ext cx="242056" cy="297517"/>
            </a:xfrm>
            <a:prstGeom prst="rect">
              <a:avLst/>
            </a:prstGeom>
            <a:noFill/>
          </p:spPr>
          <p:txBody>
            <a:bodyPr wrap="square" rtlCol="0">
              <a:spAutoFit/>
            </a:bodyPr>
            <a:lstStyle/>
            <a:p>
              <a:pPr fontAlgn="auto">
                <a:lnSpc>
                  <a:spcPts val="1600"/>
                </a:lnSpc>
                <a:spcBef>
                  <a:spcPts val="0"/>
                </a:spcBef>
                <a:spcAft>
                  <a:spcPts val="0"/>
                </a:spcAft>
              </a:pPr>
              <a:r>
                <a:rPr lang="en-US" sz="1588" b="1" dirty="0" smtClean="0">
                  <a:solidFill>
                    <a:prstClr val="white"/>
                  </a:solidFill>
                  <a:latin typeface="Arial" pitchFamily="34" charset="0"/>
                  <a:ea typeface="+mn-ea"/>
                  <a:cs typeface="Arial" pitchFamily="34" charset="0"/>
                </a:rPr>
                <a:t>1</a:t>
              </a:r>
              <a:endParaRPr lang="en-US" sz="1588" b="1" dirty="0">
                <a:solidFill>
                  <a:prstClr val="white"/>
                </a:solidFill>
                <a:latin typeface="Arial" pitchFamily="34" charset="0"/>
                <a:ea typeface="+mn-ea"/>
                <a:cs typeface="Arial" pitchFamily="34" charset="0"/>
              </a:endParaRPr>
            </a:p>
          </p:txBody>
        </p:sp>
      </p:grpSp>
      <p:grpSp>
        <p:nvGrpSpPr>
          <p:cNvPr id="9234" name="Group 9233"/>
          <p:cNvGrpSpPr/>
          <p:nvPr/>
        </p:nvGrpSpPr>
        <p:grpSpPr>
          <a:xfrm>
            <a:off x="5541171" y="4094704"/>
            <a:ext cx="264559" cy="297517"/>
            <a:chOff x="5541171" y="4094704"/>
            <a:chExt cx="264559" cy="297517"/>
          </a:xfrm>
        </p:grpSpPr>
        <p:sp>
          <p:nvSpPr>
            <p:cNvPr id="51" name="Oval 50"/>
            <p:cNvSpPr/>
            <p:nvPr/>
          </p:nvSpPr>
          <p:spPr>
            <a:xfrm>
              <a:off x="5556651" y="4104038"/>
              <a:ext cx="249079" cy="249079"/>
            </a:xfrm>
            <a:prstGeom prst="ellipse">
              <a:avLst/>
            </a:prstGeom>
            <a:solidFill>
              <a:srgbClr val="58595B"/>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52" name="TextBox 51"/>
            <p:cNvSpPr txBox="1"/>
            <p:nvPr/>
          </p:nvSpPr>
          <p:spPr>
            <a:xfrm>
              <a:off x="5541171" y="4094704"/>
              <a:ext cx="238122" cy="297517"/>
            </a:xfrm>
            <a:prstGeom prst="rect">
              <a:avLst/>
            </a:prstGeom>
            <a:noFill/>
          </p:spPr>
          <p:txBody>
            <a:bodyPr wrap="square" rtlCol="0">
              <a:spAutoFit/>
            </a:bodyPr>
            <a:lstStyle/>
            <a:p>
              <a:pPr fontAlgn="auto">
                <a:lnSpc>
                  <a:spcPts val="1600"/>
                </a:lnSpc>
                <a:spcBef>
                  <a:spcPts val="0"/>
                </a:spcBef>
                <a:spcAft>
                  <a:spcPts val="0"/>
                </a:spcAft>
              </a:pPr>
              <a:r>
                <a:rPr lang="en-US" sz="1588" b="1" dirty="0" smtClean="0">
                  <a:solidFill>
                    <a:prstClr val="white"/>
                  </a:solidFill>
                  <a:latin typeface="Arial" pitchFamily="34" charset="0"/>
                  <a:ea typeface="+mn-ea"/>
                  <a:cs typeface="Arial" pitchFamily="34" charset="0"/>
                </a:rPr>
                <a:t>3</a:t>
              </a:r>
              <a:endParaRPr lang="en-US" sz="1588" b="1" dirty="0">
                <a:solidFill>
                  <a:prstClr val="white"/>
                </a:solidFill>
                <a:latin typeface="Arial" pitchFamily="34" charset="0"/>
                <a:ea typeface="+mn-ea"/>
                <a:cs typeface="Arial" pitchFamily="34" charset="0"/>
              </a:endParaRPr>
            </a:p>
          </p:txBody>
        </p:sp>
      </p:grpSp>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10.12</a:t>
            </a:r>
            <a:endParaRPr lang="en-US" sz="1200" dirty="0">
              <a:latin typeface="Arial" charset="0"/>
            </a:endParaRPr>
          </a:p>
        </p:txBody>
      </p:sp>
      <p:sp>
        <p:nvSpPr>
          <p:cNvPr id="4" name="TextBox 3"/>
          <p:cNvSpPr txBox="1"/>
          <p:nvPr/>
        </p:nvSpPr>
        <p:spPr>
          <a:xfrm>
            <a:off x="6096214" y="577850"/>
            <a:ext cx="1612686" cy="354392"/>
          </a:xfrm>
          <a:prstGeom prst="rect">
            <a:avLst/>
          </a:prstGeom>
          <a:noFill/>
        </p:spPr>
        <p:txBody>
          <a:bodyPr wrap="none" rtlCol="0">
            <a:spAutoFit/>
          </a:bodyPr>
          <a:lstStyle/>
          <a:p>
            <a:pPr algn="ctr" fontAlgn="auto">
              <a:lnSpc>
                <a:spcPts val="2300"/>
              </a:lnSpc>
              <a:spcBef>
                <a:spcPts val="0"/>
              </a:spcBef>
              <a:spcAft>
                <a:spcPts val="0"/>
              </a:spcAft>
            </a:pPr>
            <a:r>
              <a:rPr lang="en-US" sz="1400" b="1" dirty="0" smtClean="0">
                <a:solidFill>
                  <a:prstClr val="black"/>
                </a:solidFill>
                <a:latin typeface="Arial" pitchFamily="34" charset="0"/>
                <a:ea typeface="+mn-ea"/>
                <a:cs typeface="Arial" pitchFamily="34" charset="0"/>
              </a:rPr>
              <a:t>RNA polymerase</a:t>
            </a:r>
            <a:endParaRPr lang="en-US" sz="1400" b="1" dirty="0">
              <a:solidFill>
                <a:prstClr val="black"/>
              </a:solidFill>
              <a:latin typeface="Arial" pitchFamily="34" charset="0"/>
              <a:ea typeface="+mn-ea"/>
              <a:cs typeface="Arial" pitchFamily="34" charset="0"/>
            </a:endParaRPr>
          </a:p>
        </p:txBody>
      </p:sp>
      <p:sp>
        <p:nvSpPr>
          <p:cNvPr id="5" name="TextBox 4"/>
          <p:cNvSpPr txBox="1"/>
          <p:nvPr/>
        </p:nvSpPr>
        <p:spPr>
          <a:xfrm>
            <a:off x="6367991" y="1013621"/>
            <a:ext cx="1252009" cy="354392"/>
          </a:xfrm>
          <a:prstGeom prst="rect">
            <a:avLst/>
          </a:prstGeom>
          <a:noFill/>
        </p:spPr>
        <p:txBody>
          <a:bodyPr wrap="none" rtlCol="0">
            <a:spAutoFit/>
          </a:bodyPr>
          <a:lstStyle/>
          <a:p>
            <a:pPr algn="ctr" fontAlgn="auto">
              <a:lnSpc>
                <a:spcPts val="2300"/>
              </a:lnSpc>
              <a:spcBef>
                <a:spcPts val="0"/>
              </a:spcBef>
              <a:spcAft>
                <a:spcPts val="0"/>
              </a:spcAft>
            </a:pPr>
            <a:r>
              <a:rPr lang="en-US" sz="1400" b="1" dirty="0" smtClean="0">
                <a:solidFill>
                  <a:prstClr val="black"/>
                </a:solidFill>
                <a:latin typeface="Arial" pitchFamily="34" charset="0"/>
                <a:ea typeface="+mn-ea"/>
                <a:cs typeface="Arial" pitchFamily="34" charset="0"/>
              </a:rPr>
              <a:t>DNA of gene</a:t>
            </a:r>
            <a:endParaRPr lang="en-US" sz="1400" b="1" dirty="0">
              <a:solidFill>
                <a:prstClr val="black"/>
              </a:solidFill>
              <a:latin typeface="Arial" pitchFamily="34" charset="0"/>
              <a:ea typeface="+mn-ea"/>
              <a:cs typeface="Arial" pitchFamily="34" charset="0"/>
            </a:endParaRPr>
          </a:p>
        </p:txBody>
      </p:sp>
      <p:sp>
        <p:nvSpPr>
          <p:cNvPr id="6" name="TextBox 5"/>
          <p:cNvSpPr txBox="1"/>
          <p:nvPr/>
        </p:nvSpPr>
        <p:spPr>
          <a:xfrm>
            <a:off x="7704473" y="1785138"/>
            <a:ext cx="1107483" cy="502702"/>
          </a:xfrm>
          <a:prstGeom prst="rect">
            <a:avLst/>
          </a:prstGeom>
          <a:noFill/>
        </p:spPr>
        <p:txBody>
          <a:bodyPr wrap="none" rtlCol="0">
            <a:spAutoFit/>
          </a:bodyPr>
          <a:lstStyle/>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Terminator</a:t>
            </a:r>
          </a:p>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DNA</a:t>
            </a:r>
            <a:endParaRPr lang="en-US" sz="1400" b="1" dirty="0">
              <a:solidFill>
                <a:prstClr val="black"/>
              </a:solidFill>
              <a:latin typeface="Arial" pitchFamily="34" charset="0"/>
              <a:ea typeface="+mn-ea"/>
              <a:cs typeface="Arial" pitchFamily="34" charset="0"/>
            </a:endParaRPr>
          </a:p>
        </p:txBody>
      </p:sp>
      <p:sp>
        <p:nvSpPr>
          <p:cNvPr id="7" name="TextBox 6"/>
          <p:cNvSpPr txBox="1"/>
          <p:nvPr/>
        </p:nvSpPr>
        <p:spPr>
          <a:xfrm>
            <a:off x="4975558" y="1575587"/>
            <a:ext cx="982961" cy="502702"/>
          </a:xfrm>
          <a:prstGeom prst="rect">
            <a:avLst/>
          </a:prstGeom>
          <a:noFill/>
        </p:spPr>
        <p:txBody>
          <a:bodyPr wrap="none" rtlCol="0">
            <a:spAutoFit/>
          </a:bodyPr>
          <a:lstStyle/>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Promoter</a:t>
            </a:r>
          </a:p>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DNA</a:t>
            </a:r>
            <a:endParaRPr lang="en-US" sz="1400" b="1" dirty="0">
              <a:solidFill>
                <a:prstClr val="black"/>
              </a:solidFill>
              <a:latin typeface="Arial" pitchFamily="34" charset="0"/>
              <a:ea typeface="+mn-ea"/>
              <a:cs typeface="Arial" pitchFamily="34" charset="0"/>
            </a:endParaRPr>
          </a:p>
        </p:txBody>
      </p:sp>
      <p:sp>
        <p:nvSpPr>
          <p:cNvPr id="8" name="TextBox 7"/>
          <p:cNvSpPr txBox="1"/>
          <p:nvPr/>
        </p:nvSpPr>
        <p:spPr>
          <a:xfrm>
            <a:off x="6019800" y="1831785"/>
            <a:ext cx="928197" cy="297433"/>
          </a:xfrm>
          <a:prstGeom prst="rect">
            <a:avLst/>
          </a:prstGeom>
          <a:noFill/>
        </p:spPr>
        <p:txBody>
          <a:bodyPr wrap="square" rtlCol="0">
            <a:spAutoFit/>
          </a:bodyPr>
          <a:lstStyle/>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Initiation</a:t>
            </a:r>
            <a:endParaRPr lang="en-US" sz="1400" b="1" dirty="0">
              <a:solidFill>
                <a:prstClr val="black"/>
              </a:solidFill>
              <a:latin typeface="Arial" pitchFamily="34" charset="0"/>
              <a:ea typeface="+mn-ea"/>
              <a:cs typeface="Arial" pitchFamily="34" charset="0"/>
            </a:endParaRPr>
          </a:p>
        </p:txBody>
      </p:sp>
      <p:sp>
        <p:nvSpPr>
          <p:cNvPr id="9" name="TextBox 8"/>
          <p:cNvSpPr txBox="1"/>
          <p:nvPr/>
        </p:nvSpPr>
        <p:spPr>
          <a:xfrm>
            <a:off x="5867400" y="2709859"/>
            <a:ext cx="1107996" cy="297517"/>
          </a:xfrm>
          <a:prstGeom prst="rect">
            <a:avLst/>
          </a:prstGeom>
          <a:noFill/>
        </p:spPr>
        <p:txBody>
          <a:bodyPr wrap="none" rtlCol="0">
            <a:spAutoFit/>
          </a:bodyPr>
          <a:lstStyle/>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Elongation</a:t>
            </a:r>
            <a:endParaRPr lang="en-US" sz="1400" b="1" dirty="0">
              <a:solidFill>
                <a:prstClr val="black"/>
              </a:solidFill>
              <a:latin typeface="Arial" pitchFamily="34" charset="0"/>
              <a:ea typeface="+mn-ea"/>
              <a:cs typeface="Arial" pitchFamily="34" charset="0"/>
            </a:endParaRPr>
          </a:p>
        </p:txBody>
      </p:sp>
      <p:sp>
        <p:nvSpPr>
          <p:cNvPr id="10" name="TextBox 9"/>
          <p:cNvSpPr txBox="1"/>
          <p:nvPr/>
        </p:nvSpPr>
        <p:spPr>
          <a:xfrm>
            <a:off x="5129223" y="2494414"/>
            <a:ext cx="574196" cy="297517"/>
          </a:xfrm>
          <a:prstGeom prst="rect">
            <a:avLst/>
          </a:prstGeom>
          <a:noFill/>
        </p:spPr>
        <p:txBody>
          <a:bodyPr wrap="none" rtlCol="0">
            <a:spAutoFit/>
          </a:bodyPr>
          <a:lstStyle/>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RNA</a:t>
            </a:r>
            <a:endParaRPr lang="en-US" sz="1400" b="1" dirty="0">
              <a:solidFill>
                <a:prstClr val="black"/>
              </a:solidFill>
              <a:latin typeface="Arial" pitchFamily="34" charset="0"/>
              <a:ea typeface="+mn-ea"/>
              <a:cs typeface="Arial" pitchFamily="34" charset="0"/>
            </a:endParaRPr>
          </a:p>
        </p:txBody>
      </p:sp>
      <p:sp>
        <p:nvSpPr>
          <p:cNvPr id="14" name="TextBox 13"/>
          <p:cNvSpPr txBox="1"/>
          <p:nvPr/>
        </p:nvSpPr>
        <p:spPr>
          <a:xfrm>
            <a:off x="7558207" y="4324352"/>
            <a:ext cx="1350050"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itchFamily="34" charset="0"/>
                <a:ea typeface="+mn-ea"/>
                <a:cs typeface="Arial" pitchFamily="34" charset="0"/>
              </a:rPr>
              <a:t>Growing RNA</a:t>
            </a:r>
            <a:endParaRPr lang="en-US" sz="1400" dirty="0">
              <a:solidFill>
                <a:prstClr val="black"/>
              </a:solidFill>
              <a:latin typeface="Arial" pitchFamily="34" charset="0"/>
              <a:ea typeface="+mn-ea"/>
              <a:cs typeface="Arial" pitchFamily="34" charset="0"/>
            </a:endParaRPr>
          </a:p>
        </p:txBody>
      </p:sp>
      <p:sp>
        <p:nvSpPr>
          <p:cNvPr id="15" name="TextBox 14"/>
          <p:cNvSpPr txBox="1"/>
          <p:nvPr/>
        </p:nvSpPr>
        <p:spPr>
          <a:xfrm>
            <a:off x="5791200" y="4078192"/>
            <a:ext cx="1195648"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itchFamily="34" charset="0"/>
                <a:ea typeface="+mn-ea"/>
                <a:cs typeface="Arial" pitchFamily="34" charset="0"/>
              </a:rPr>
              <a:t>Termination</a:t>
            </a:r>
            <a:endParaRPr lang="en-US" sz="1400" dirty="0">
              <a:solidFill>
                <a:prstClr val="black"/>
              </a:solidFill>
              <a:latin typeface="Arial" pitchFamily="34" charset="0"/>
              <a:ea typeface="+mn-ea"/>
              <a:cs typeface="Arial" pitchFamily="34" charset="0"/>
            </a:endParaRPr>
          </a:p>
        </p:txBody>
      </p:sp>
      <p:sp>
        <p:nvSpPr>
          <p:cNvPr id="17" name="TextBox 16"/>
          <p:cNvSpPr txBox="1"/>
          <p:nvPr/>
        </p:nvSpPr>
        <p:spPr>
          <a:xfrm>
            <a:off x="4975772" y="5006340"/>
            <a:ext cx="1548822"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itchFamily="34" charset="0"/>
                <a:ea typeface="+mn-ea"/>
                <a:cs typeface="Arial" pitchFamily="34" charset="0"/>
              </a:rPr>
              <a:t>Completed RNA</a:t>
            </a:r>
            <a:endParaRPr lang="en-US" sz="1400" dirty="0">
              <a:solidFill>
                <a:prstClr val="black"/>
              </a:solidFill>
              <a:latin typeface="Arial" pitchFamily="34" charset="0"/>
              <a:ea typeface="+mn-ea"/>
              <a:cs typeface="Arial" pitchFamily="34" charset="0"/>
            </a:endParaRPr>
          </a:p>
        </p:txBody>
      </p:sp>
      <p:sp>
        <p:nvSpPr>
          <p:cNvPr id="18" name="TextBox 17"/>
          <p:cNvSpPr txBox="1"/>
          <p:nvPr/>
        </p:nvSpPr>
        <p:spPr>
          <a:xfrm>
            <a:off x="7659069" y="5593553"/>
            <a:ext cx="1180131" cy="502702"/>
          </a:xfrm>
          <a:prstGeom prst="rect">
            <a:avLst/>
          </a:prstGeom>
          <a:noFill/>
        </p:spPr>
        <p:txBody>
          <a:bodyPr wrap="none" rtlCol="0">
            <a:spAutoFit/>
          </a:bodyPr>
          <a:lstStyle/>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RNA</a:t>
            </a:r>
          </a:p>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polymerase</a:t>
            </a:r>
            <a:endParaRPr lang="en-US" sz="1400" b="1" dirty="0">
              <a:solidFill>
                <a:prstClr val="black"/>
              </a:solidFill>
              <a:latin typeface="Arial" pitchFamily="34" charset="0"/>
              <a:ea typeface="+mn-ea"/>
              <a:cs typeface="Arial" pitchFamily="34" charset="0"/>
            </a:endParaRPr>
          </a:p>
        </p:txBody>
      </p:sp>
      <p:sp>
        <p:nvSpPr>
          <p:cNvPr id="20" name="TextBox 19"/>
          <p:cNvSpPr txBox="1"/>
          <p:nvPr/>
        </p:nvSpPr>
        <p:spPr>
          <a:xfrm>
            <a:off x="5162814" y="5900999"/>
            <a:ext cx="2428614"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itchFamily="34" charset="0"/>
                <a:ea typeface="+mn-ea"/>
                <a:cs typeface="Arial" pitchFamily="34" charset="0"/>
              </a:rPr>
              <a:t>(b) Transcription of a gene</a:t>
            </a:r>
            <a:endParaRPr lang="en-US" sz="1400" dirty="0">
              <a:solidFill>
                <a:prstClr val="black"/>
              </a:solidFill>
              <a:latin typeface="Arial" pitchFamily="34" charset="0"/>
              <a:ea typeface="+mn-ea"/>
              <a:cs typeface="Arial" pitchFamily="34" charset="0"/>
            </a:endParaRPr>
          </a:p>
        </p:txBody>
      </p:sp>
      <p:sp>
        <p:nvSpPr>
          <p:cNvPr id="21" name="TextBox 20"/>
          <p:cNvSpPr txBox="1"/>
          <p:nvPr/>
        </p:nvSpPr>
        <p:spPr>
          <a:xfrm>
            <a:off x="242889" y="5900999"/>
            <a:ext cx="3151312" cy="307777"/>
          </a:xfrm>
          <a:prstGeom prst="rect">
            <a:avLst/>
          </a:prstGeom>
          <a:noFill/>
        </p:spPr>
        <p:txBody>
          <a:bodyPr wrap="none" rtlCol="0">
            <a:spAutoFit/>
          </a:bodyPr>
          <a:lstStyle/>
          <a:p>
            <a:pPr fontAlgn="auto">
              <a:spcBef>
                <a:spcPts val="0"/>
              </a:spcBef>
              <a:spcAft>
                <a:spcPts val="0"/>
              </a:spcAft>
            </a:pPr>
            <a:r>
              <a:rPr lang="en-US" sz="1400" b="1" dirty="0" smtClean="0">
                <a:solidFill>
                  <a:prstClr val="black"/>
                </a:solidFill>
                <a:latin typeface="Arial" pitchFamily="34" charset="0"/>
                <a:ea typeface="+mn-ea"/>
                <a:cs typeface="Arial" pitchFamily="34" charset="0"/>
              </a:rPr>
              <a:t>(a) A close-up view of transcription</a:t>
            </a:r>
            <a:endParaRPr lang="en-US" sz="1400" dirty="0">
              <a:solidFill>
                <a:prstClr val="black"/>
              </a:solidFill>
              <a:latin typeface="Arial" pitchFamily="34" charset="0"/>
              <a:ea typeface="+mn-ea"/>
              <a:cs typeface="Arial" pitchFamily="34" charset="0"/>
            </a:endParaRPr>
          </a:p>
        </p:txBody>
      </p:sp>
      <p:sp>
        <p:nvSpPr>
          <p:cNvPr id="22" name="TextBox 21"/>
          <p:cNvSpPr txBox="1"/>
          <p:nvPr/>
        </p:nvSpPr>
        <p:spPr>
          <a:xfrm>
            <a:off x="3309373" y="5343047"/>
            <a:ext cx="1388522" cy="502702"/>
          </a:xfrm>
          <a:prstGeom prst="rect">
            <a:avLst/>
          </a:prstGeom>
          <a:noFill/>
        </p:spPr>
        <p:txBody>
          <a:bodyPr wrap="none" rtlCol="0">
            <a:spAutoFit/>
          </a:bodyPr>
          <a:lstStyle/>
          <a:p>
            <a:pPr algn="ct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Template</a:t>
            </a:r>
          </a:p>
          <a:p>
            <a:pPr algn="ct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strand of DNA</a:t>
            </a:r>
            <a:endParaRPr lang="en-US" sz="1400" dirty="0">
              <a:solidFill>
                <a:prstClr val="black"/>
              </a:solidFill>
              <a:latin typeface="Arial" pitchFamily="34" charset="0"/>
              <a:ea typeface="+mn-ea"/>
              <a:cs typeface="Arial" pitchFamily="34" charset="0"/>
            </a:endParaRPr>
          </a:p>
        </p:txBody>
      </p:sp>
      <p:sp>
        <p:nvSpPr>
          <p:cNvPr id="23" name="TextBox 22"/>
          <p:cNvSpPr txBox="1"/>
          <p:nvPr/>
        </p:nvSpPr>
        <p:spPr>
          <a:xfrm>
            <a:off x="2031209" y="5250657"/>
            <a:ext cx="1277914" cy="502702"/>
          </a:xfrm>
          <a:prstGeom prst="rect">
            <a:avLst/>
          </a:prstGeom>
          <a:noFill/>
        </p:spPr>
        <p:txBody>
          <a:bodyPr wrap="none" rtlCol="0">
            <a:spAutoFit/>
          </a:bodyPr>
          <a:lstStyle/>
          <a:p>
            <a:pPr algn="ct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Direction of</a:t>
            </a:r>
          </a:p>
          <a:p>
            <a:pPr algn="ct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transcription</a:t>
            </a:r>
            <a:endParaRPr lang="en-US" sz="1400" dirty="0">
              <a:solidFill>
                <a:prstClr val="black"/>
              </a:solidFill>
              <a:latin typeface="Arial" pitchFamily="34" charset="0"/>
              <a:ea typeface="+mn-ea"/>
              <a:cs typeface="Arial" pitchFamily="34" charset="0"/>
            </a:endParaRPr>
          </a:p>
        </p:txBody>
      </p:sp>
      <p:sp>
        <p:nvSpPr>
          <p:cNvPr id="24" name="TextBox 23"/>
          <p:cNvSpPr txBox="1"/>
          <p:nvPr/>
        </p:nvSpPr>
        <p:spPr>
          <a:xfrm>
            <a:off x="440565" y="4995867"/>
            <a:ext cx="702435" cy="707886"/>
          </a:xfrm>
          <a:prstGeom prst="rect">
            <a:avLst/>
          </a:prstGeom>
          <a:noFill/>
        </p:spPr>
        <p:txBody>
          <a:bodyPr wrap="none" rtlCol="0">
            <a:spAutoFit/>
          </a:bodyPr>
          <a:lstStyle/>
          <a:p>
            <a:pPr algn="ct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Newly</a:t>
            </a:r>
          </a:p>
          <a:p>
            <a:pPr algn="ct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made</a:t>
            </a:r>
          </a:p>
          <a:p>
            <a:pPr algn="ct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RNA</a:t>
            </a:r>
            <a:endParaRPr lang="en-US" sz="1400" dirty="0">
              <a:solidFill>
                <a:prstClr val="black"/>
              </a:solidFill>
              <a:latin typeface="Arial" pitchFamily="34" charset="0"/>
              <a:ea typeface="+mn-ea"/>
              <a:cs typeface="Arial" pitchFamily="34" charset="0"/>
            </a:endParaRPr>
          </a:p>
        </p:txBody>
      </p:sp>
      <p:sp>
        <p:nvSpPr>
          <p:cNvPr id="26" name="TextBox 25"/>
          <p:cNvSpPr txBox="1"/>
          <p:nvPr/>
        </p:nvSpPr>
        <p:spPr>
          <a:xfrm>
            <a:off x="1890714" y="3691074"/>
            <a:ext cx="1612686" cy="297517"/>
          </a:xfrm>
          <a:prstGeom prst="rect">
            <a:avLst/>
          </a:prstGeom>
          <a:noFill/>
        </p:spPr>
        <p:txBody>
          <a:bodyPr wrap="none" rtlCol="0">
            <a:spAutoFit/>
          </a:bodyPr>
          <a:lstStyle/>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RNA polymerase</a:t>
            </a:r>
            <a:endParaRPr lang="en-US" sz="1400" b="1" dirty="0">
              <a:solidFill>
                <a:prstClr val="black"/>
              </a:solidFill>
              <a:latin typeface="Arial" pitchFamily="34" charset="0"/>
              <a:ea typeface="+mn-ea"/>
              <a:cs typeface="Arial" pitchFamily="34" charset="0"/>
            </a:endParaRPr>
          </a:p>
        </p:txBody>
      </p:sp>
      <p:sp>
        <p:nvSpPr>
          <p:cNvPr id="27" name="TextBox 26"/>
          <p:cNvSpPr txBox="1"/>
          <p:nvPr/>
        </p:nvSpPr>
        <p:spPr>
          <a:xfrm>
            <a:off x="3105152" y="3321189"/>
            <a:ext cx="1580910" cy="297517"/>
          </a:xfrm>
          <a:prstGeom prst="rect">
            <a:avLst/>
          </a:prstGeom>
          <a:noFill/>
        </p:spPr>
        <p:txBody>
          <a:bodyPr wrap="none" rtlCol="0">
            <a:spAutoFit/>
          </a:bodyPr>
          <a:lstStyle/>
          <a:p>
            <a:pPr fontAlgn="auto">
              <a:lnSpc>
                <a:spcPts val="1600"/>
              </a:lnSpc>
              <a:spcBef>
                <a:spcPts val="0"/>
              </a:spcBef>
              <a:spcAft>
                <a:spcPts val="0"/>
              </a:spcAft>
            </a:pPr>
            <a:r>
              <a:rPr lang="en-US" sz="1400" b="1" dirty="0" smtClean="0">
                <a:solidFill>
                  <a:prstClr val="black"/>
                </a:solidFill>
                <a:latin typeface="Arial" pitchFamily="34" charset="0"/>
                <a:ea typeface="+mn-ea"/>
                <a:cs typeface="Arial" pitchFamily="34" charset="0"/>
              </a:rPr>
              <a:t>RNA nucleotides</a:t>
            </a:r>
            <a:endParaRPr lang="en-US" sz="1400" b="1" dirty="0">
              <a:solidFill>
                <a:prstClr val="black"/>
              </a:solidFill>
              <a:latin typeface="Arial" pitchFamily="34" charset="0"/>
              <a:ea typeface="+mn-ea"/>
              <a:cs typeface="Arial" pitchFamily="34" charset="0"/>
            </a:endParaRPr>
          </a:p>
        </p:txBody>
      </p:sp>
      <p:sp>
        <p:nvSpPr>
          <p:cNvPr id="19" name="Freeform 18"/>
          <p:cNvSpPr/>
          <p:nvPr/>
        </p:nvSpPr>
        <p:spPr>
          <a:xfrm>
            <a:off x="3743325" y="3571875"/>
            <a:ext cx="47625" cy="597694"/>
          </a:xfrm>
          <a:custGeom>
            <a:avLst/>
            <a:gdLst>
              <a:gd name="connsiteX0" fmla="*/ 0 w 47625"/>
              <a:gd name="connsiteY0" fmla="*/ 0 h 597694"/>
              <a:gd name="connsiteX1" fmla="*/ 47625 w 47625"/>
              <a:gd name="connsiteY1" fmla="*/ 597694 h 597694"/>
            </a:gdLst>
            <a:ahLst/>
            <a:cxnLst>
              <a:cxn ang="0">
                <a:pos x="connsiteX0" y="connsiteY0"/>
              </a:cxn>
              <a:cxn ang="0">
                <a:pos x="connsiteX1" y="connsiteY1"/>
              </a:cxn>
            </a:cxnLst>
            <a:rect l="l" t="t" r="r" b="b"/>
            <a:pathLst>
              <a:path w="47625" h="597694">
                <a:moveTo>
                  <a:pt x="0" y="0"/>
                </a:moveTo>
                <a:lnTo>
                  <a:pt x="47625" y="597694"/>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8" name="Freeform 27"/>
          <p:cNvSpPr/>
          <p:nvPr/>
        </p:nvSpPr>
        <p:spPr>
          <a:xfrm>
            <a:off x="3326606" y="3576638"/>
            <a:ext cx="414338" cy="871537"/>
          </a:xfrm>
          <a:custGeom>
            <a:avLst/>
            <a:gdLst>
              <a:gd name="connsiteX0" fmla="*/ 414338 w 414338"/>
              <a:gd name="connsiteY0" fmla="*/ 0 h 871537"/>
              <a:gd name="connsiteX1" fmla="*/ 0 w 414338"/>
              <a:gd name="connsiteY1" fmla="*/ 871537 h 871537"/>
            </a:gdLst>
            <a:ahLst/>
            <a:cxnLst>
              <a:cxn ang="0">
                <a:pos x="connsiteX0" y="connsiteY0"/>
              </a:cxn>
              <a:cxn ang="0">
                <a:pos x="connsiteX1" y="connsiteY1"/>
              </a:cxn>
            </a:cxnLst>
            <a:rect l="l" t="t" r="r" b="b"/>
            <a:pathLst>
              <a:path w="414338" h="871537">
                <a:moveTo>
                  <a:pt x="414338" y="0"/>
                </a:moveTo>
                <a:lnTo>
                  <a:pt x="0" y="871537"/>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9" name="Freeform 28"/>
          <p:cNvSpPr/>
          <p:nvPr/>
        </p:nvSpPr>
        <p:spPr>
          <a:xfrm>
            <a:off x="3186113" y="3579019"/>
            <a:ext cx="552450" cy="931069"/>
          </a:xfrm>
          <a:custGeom>
            <a:avLst/>
            <a:gdLst>
              <a:gd name="connsiteX0" fmla="*/ 552450 w 552450"/>
              <a:gd name="connsiteY0" fmla="*/ 0 h 931069"/>
              <a:gd name="connsiteX1" fmla="*/ 0 w 552450"/>
              <a:gd name="connsiteY1" fmla="*/ 931069 h 931069"/>
            </a:gdLst>
            <a:ahLst/>
            <a:cxnLst>
              <a:cxn ang="0">
                <a:pos x="connsiteX0" y="connsiteY0"/>
              </a:cxn>
              <a:cxn ang="0">
                <a:pos x="connsiteX1" y="connsiteY1"/>
              </a:cxn>
            </a:cxnLst>
            <a:rect l="l" t="t" r="r" b="b"/>
            <a:pathLst>
              <a:path w="552450" h="931069">
                <a:moveTo>
                  <a:pt x="552450" y="0"/>
                </a:moveTo>
                <a:lnTo>
                  <a:pt x="0" y="931069"/>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0" name="Freeform 29"/>
          <p:cNvSpPr/>
          <p:nvPr/>
        </p:nvSpPr>
        <p:spPr>
          <a:xfrm>
            <a:off x="3333750" y="5072063"/>
            <a:ext cx="250031" cy="411956"/>
          </a:xfrm>
          <a:custGeom>
            <a:avLst/>
            <a:gdLst>
              <a:gd name="connsiteX0" fmla="*/ 250031 w 250031"/>
              <a:gd name="connsiteY0" fmla="*/ 411956 h 411956"/>
              <a:gd name="connsiteX1" fmla="*/ 0 w 250031"/>
              <a:gd name="connsiteY1" fmla="*/ 0 h 411956"/>
            </a:gdLst>
            <a:ahLst/>
            <a:cxnLst>
              <a:cxn ang="0">
                <a:pos x="connsiteX0" y="connsiteY0"/>
              </a:cxn>
              <a:cxn ang="0">
                <a:pos x="connsiteX1" y="connsiteY1"/>
              </a:cxn>
            </a:cxnLst>
            <a:rect l="l" t="t" r="r" b="b"/>
            <a:pathLst>
              <a:path w="250031" h="411956">
                <a:moveTo>
                  <a:pt x="250031" y="411956"/>
                </a:moveTo>
                <a:lnTo>
                  <a:pt x="0" y="0"/>
                </a:lnTo>
              </a:path>
            </a:pathLst>
          </a:cu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1" name="Freeform 30"/>
          <p:cNvSpPr/>
          <p:nvPr/>
        </p:nvSpPr>
        <p:spPr>
          <a:xfrm>
            <a:off x="1050131" y="5381625"/>
            <a:ext cx="431007" cy="233363"/>
          </a:xfrm>
          <a:custGeom>
            <a:avLst/>
            <a:gdLst>
              <a:gd name="connsiteX0" fmla="*/ 0 w 431007"/>
              <a:gd name="connsiteY0" fmla="*/ 0 h 233363"/>
              <a:gd name="connsiteX1" fmla="*/ 431007 w 431007"/>
              <a:gd name="connsiteY1" fmla="*/ 233363 h 233363"/>
            </a:gdLst>
            <a:ahLst/>
            <a:cxnLst>
              <a:cxn ang="0">
                <a:pos x="connsiteX0" y="connsiteY0"/>
              </a:cxn>
              <a:cxn ang="0">
                <a:pos x="connsiteX1" y="connsiteY1"/>
              </a:cxn>
            </a:cxnLst>
            <a:rect l="l" t="t" r="r" b="b"/>
            <a:pathLst>
              <a:path w="431007" h="233363">
                <a:moveTo>
                  <a:pt x="0" y="0"/>
                </a:moveTo>
                <a:lnTo>
                  <a:pt x="431007" y="233363"/>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18" name="Freeform 9217"/>
          <p:cNvSpPr/>
          <p:nvPr/>
        </p:nvSpPr>
        <p:spPr>
          <a:xfrm>
            <a:off x="5841206" y="795338"/>
            <a:ext cx="316707" cy="147637"/>
          </a:xfrm>
          <a:custGeom>
            <a:avLst/>
            <a:gdLst>
              <a:gd name="connsiteX0" fmla="*/ 316707 w 316707"/>
              <a:gd name="connsiteY0" fmla="*/ 0 h 147637"/>
              <a:gd name="connsiteX1" fmla="*/ 0 w 316707"/>
              <a:gd name="connsiteY1" fmla="*/ 147637 h 147637"/>
            </a:gdLst>
            <a:ahLst/>
            <a:cxnLst>
              <a:cxn ang="0">
                <a:pos x="connsiteX0" y="connsiteY0"/>
              </a:cxn>
              <a:cxn ang="0">
                <a:pos x="connsiteX1" y="connsiteY1"/>
              </a:cxn>
            </a:cxnLst>
            <a:rect l="l" t="t" r="r" b="b"/>
            <a:pathLst>
              <a:path w="316707" h="147637">
                <a:moveTo>
                  <a:pt x="316707" y="0"/>
                </a:moveTo>
                <a:lnTo>
                  <a:pt x="0" y="147637"/>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19" name="Freeform 9218"/>
          <p:cNvSpPr/>
          <p:nvPr/>
        </p:nvSpPr>
        <p:spPr>
          <a:xfrm>
            <a:off x="5312569" y="1364456"/>
            <a:ext cx="385762" cy="238125"/>
          </a:xfrm>
          <a:custGeom>
            <a:avLst/>
            <a:gdLst>
              <a:gd name="connsiteX0" fmla="*/ 40481 w 385762"/>
              <a:gd name="connsiteY0" fmla="*/ 0 h 238125"/>
              <a:gd name="connsiteX1" fmla="*/ 0 w 385762"/>
              <a:gd name="connsiteY1" fmla="*/ 119063 h 238125"/>
              <a:gd name="connsiteX2" fmla="*/ 340519 w 385762"/>
              <a:gd name="connsiteY2" fmla="*/ 238125 h 238125"/>
              <a:gd name="connsiteX3" fmla="*/ 385762 w 385762"/>
              <a:gd name="connsiteY3" fmla="*/ 121444 h 238125"/>
            </a:gdLst>
            <a:ahLst/>
            <a:cxnLst>
              <a:cxn ang="0">
                <a:pos x="connsiteX0" y="connsiteY0"/>
              </a:cxn>
              <a:cxn ang="0">
                <a:pos x="connsiteX1" y="connsiteY1"/>
              </a:cxn>
              <a:cxn ang="0">
                <a:pos x="connsiteX2" y="connsiteY2"/>
              </a:cxn>
              <a:cxn ang="0">
                <a:pos x="connsiteX3" y="connsiteY3"/>
              </a:cxn>
            </a:cxnLst>
            <a:rect l="l" t="t" r="r" b="b"/>
            <a:pathLst>
              <a:path w="385762" h="238125">
                <a:moveTo>
                  <a:pt x="40481" y="0"/>
                </a:moveTo>
                <a:lnTo>
                  <a:pt x="0" y="119063"/>
                </a:lnTo>
                <a:lnTo>
                  <a:pt x="340519" y="238125"/>
                </a:lnTo>
                <a:lnTo>
                  <a:pt x="385762" y="121444"/>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0" name="Freeform 9219"/>
          <p:cNvSpPr/>
          <p:nvPr/>
        </p:nvSpPr>
        <p:spPr>
          <a:xfrm>
            <a:off x="5460206" y="1540669"/>
            <a:ext cx="26194" cy="83344"/>
          </a:xfrm>
          <a:custGeom>
            <a:avLst/>
            <a:gdLst>
              <a:gd name="connsiteX0" fmla="*/ 26194 w 26194"/>
              <a:gd name="connsiteY0" fmla="*/ 0 h 83344"/>
              <a:gd name="connsiteX1" fmla="*/ 0 w 26194"/>
              <a:gd name="connsiteY1" fmla="*/ 83344 h 83344"/>
            </a:gdLst>
            <a:ahLst/>
            <a:cxnLst>
              <a:cxn ang="0">
                <a:pos x="connsiteX0" y="connsiteY0"/>
              </a:cxn>
              <a:cxn ang="0">
                <a:pos x="connsiteX1" y="connsiteY1"/>
              </a:cxn>
            </a:cxnLst>
            <a:rect l="l" t="t" r="r" b="b"/>
            <a:pathLst>
              <a:path w="26194" h="83344">
                <a:moveTo>
                  <a:pt x="26194" y="0"/>
                </a:moveTo>
                <a:lnTo>
                  <a:pt x="0" y="83344"/>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1" name="Freeform 9220"/>
          <p:cNvSpPr/>
          <p:nvPr/>
        </p:nvSpPr>
        <p:spPr>
          <a:xfrm>
            <a:off x="5612606" y="2457450"/>
            <a:ext cx="333375" cy="138113"/>
          </a:xfrm>
          <a:custGeom>
            <a:avLst/>
            <a:gdLst>
              <a:gd name="connsiteX0" fmla="*/ 0 w 333375"/>
              <a:gd name="connsiteY0" fmla="*/ 138113 h 138113"/>
              <a:gd name="connsiteX1" fmla="*/ 333375 w 333375"/>
              <a:gd name="connsiteY1" fmla="*/ 0 h 138113"/>
            </a:gdLst>
            <a:ahLst/>
            <a:cxnLst>
              <a:cxn ang="0">
                <a:pos x="connsiteX0" y="connsiteY0"/>
              </a:cxn>
              <a:cxn ang="0">
                <a:pos x="connsiteX1" y="connsiteY1"/>
              </a:cxn>
            </a:cxnLst>
            <a:rect l="l" t="t" r="r" b="b"/>
            <a:pathLst>
              <a:path w="333375" h="138113">
                <a:moveTo>
                  <a:pt x="0" y="138113"/>
                </a:moveTo>
                <a:lnTo>
                  <a:pt x="333375"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2" name="Freeform 9221"/>
          <p:cNvSpPr/>
          <p:nvPr/>
        </p:nvSpPr>
        <p:spPr>
          <a:xfrm>
            <a:off x="8155781" y="1590675"/>
            <a:ext cx="378619" cy="190500"/>
          </a:xfrm>
          <a:custGeom>
            <a:avLst/>
            <a:gdLst>
              <a:gd name="connsiteX0" fmla="*/ 23813 w 378619"/>
              <a:gd name="connsiteY0" fmla="*/ 0 h 190500"/>
              <a:gd name="connsiteX1" fmla="*/ 0 w 378619"/>
              <a:gd name="connsiteY1" fmla="*/ 123825 h 190500"/>
              <a:gd name="connsiteX2" fmla="*/ 354807 w 378619"/>
              <a:gd name="connsiteY2" fmla="*/ 190500 h 190500"/>
              <a:gd name="connsiteX3" fmla="*/ 378619 w 378619"/>
              <a:gd name="connsiteY3" fmla="*/ 69056 h 190500"/>
            </a:gdLst>
            <a:ahLst/>
            <a:cxnLst>
              <a:cxn ang="0">
                <a:pos x="connsiteX0" y="connsiteY0"/>
              </a:cxn>
              <a:cxn ang="0">
                <a:pos x="connsiteX1" y="connsiteY1"/>
              </a:cxn>
              <a:cxn ang="0">
                <a:pos x="connsiteX2" y="connsiteY2"/>
              </a:cxn>
              <a:cxn ang="0">
                <a:pos x="connsiteX3" y="connsiteY3"/>
              </a:cxn>
            </a:cxnLst>
            <a:rect l="l" t="t" r="r" b="b"/>
            <a:pathLst>
              <a:path w="378619" h="190500">
                <a:moveTo>
                  <a:pt x="23813" y="0"/>
                </a:moveTo>
                <a:lnTo>
                  <a:pt x="0" y="123825"/>
                </a:lnTo>
                <a:lnTo>
                  <a:pt x="354807" y="190500"/>
                </a:lnTo>
                <a:lnTo>
                  <a:pt x="378619" y="69056"/>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3" name="Freeform 9222"/>
          <p:cNvSpPr/>
          <p:nvPr/>
        </p:nvSpPr>
        <p:spPr>
          <a:xfrm>
            <a:off x="8324850" y="1738313"/>
            <a:ext cx="9525" cy="92868"/>
          </a:xfrm>
          <a:custGeom>
            <a:avLst/>
            <a:gdLst>
              <a:gd name="connsiteX0" fmla="*/ 9525 w 9525"/>
              <a:gd name="connsiteY0" fmla="*/ 0 h 92868"/>
              <a:gd name="connsiteX1" fmla="*/ 0 w 9525"/>
              <a:gd name="connsiteY1" fmla="*/ 92868 h 92868"/>
            </a:gdLst>
            <a:ahLst/>
            <a:cxnLst>
              <a:cxn ang="0">
                <a:pos x="connsiteX0" y="connsiteY0"/>
              </a:cxn>
              <a:cxn ang="0">
                <a:pos x="connsiteX1" y="connsiteY1"/>
              </a:cxn>
            </a:cxnLst>
            <a:rect l="l" t="t" r="r" b="b"/>
            <a:pathLst>
              <a:path w="9525" h="92868">
                <a:moveTo>
                  <a:pt x="9525" y="0"/>
                </a:moveTo>
                <a:lnTo>
                  <a:pt x="0" y="92868"/>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4" name="Freeform 9223"/>
          <p:cNvSpPr/>
          <p:nvPr/>
        </p:nvSpPr>
        <p:spPr>
          <a:xfrm>
            <a:off x="7496175" y="4083050"/>
            <a:ext cx="161925" cy="311150"/>
          </a:xfrm>
          <a:custGeom>
            <a:avLst/>
            <a:gdLst>
              <a:gd name="connsiteX0" fmla="*/ 161925 w 161925"/>
              <a:gd name="connsiteY0" fmla="*/ 311150 h 311150"/>
              <a:gd name="connsiteX1" fmla="*/ 0 w 161925"/>
              <a:gd name="connsiteY1" fmla="*/ 0 h 311150"/>
            </a:gdLst>
            <a:ahLst/>
            <a:cxnLst>
              <a:cxn ang="0">
                <a:pos x="connsiteX0" y="connsiteY0"/>
              </a:cxn>
              <a:cxn ang="0">
                <a:pos x="connsiteX1" y="connsiteY1"/>
              </a:cxn>
            </a:cxnLst>
            <a:rect l="l" t="t" r="r" b="b"/>
            <a:pathLst>
              <a:path w="161925" h="311150">
                <a:moveTo>
                  <a:pt x="161925" y="311150"/>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5" name="Freeform 9224"/>
          <p:cNvSpPr/>
          <p:nvPr/>
        </p:nvSpPr>
        <p:spPr>
          <a:xfrm>
            <a:off x="6165850" y="5276850"/>
            <a:ext cx="209550" cy="219075"/>
          </a:xfrm>
          <a:custGeom>
            <a:avLst/>
            <a:gdLst>
              <a:gd name="connsiteX0" fmla="*/ 0 w 209550"/>
              <a:gd name="connsiteY0" fmla="*/ 0 h 219075"/>
              <a:gd name="connsiteX1" fmla="*/ 209550 w 209550"/>
              <a:gd name="connsiteY1" fmla="*/ 219075 h 219075"/>
            </a:gdLst>
            <a:ahLst/>
            <a:cxnLst>
              <a:cxn ang="0">
                <a:pos x="connsiteX0" y="connsiteY0"/>
              </a:cxn>
              <a:cxn ang="0">
                <a:pos x="connsiteX1" y="connsiteY1"/>
              </a:cxn>
            </a:cxnLst>
            <a:rect l="l" t="t" r="r" b="b"/>
            <a:pathLst>
              <a:path w="209550" h="219075">
                <a:moveTo>
                  <a:pt x="0" y="0"/>
                </a:moveTo>
                <a:lnTo>
                  <a:pt x="209550" y="21907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6" name="Freeform 9225"/>
          <p:cNvSpPr/>
          <p:nvPr/>
        </p:nvSpPr>
        <p:spPr>
          <a:xfrm>
            <a:off x="7966075" y="5394325"/>
            <a:ext cx="120650" cy="244475"/>
          </a:xfrm>
          <a:custGeom>
            <a:avLst/>
            <a:gdLst>
              <a:gd name="connsiteX0" fmla="*/ 0 w 120650"/>
              <a:gd name="connsiteY0" fmla="*/ 244475 h 244475"/>
              <a:gd name="connsiteX1" fmla="*/ 120650 w 120650"/>
              <a:gd name="connsiteY1" fmla="*/ 0 h 244475"/>
            </a:gdLst>
            <a:ahLst/>
            <a:cxnLst>
              <a:cxn ang="0">
                <a:pos x="connsiteX0" y="connsiteY0"/>
              </a:cxn>
              <a:cxn ang="0">
                <a:pos x="connsiteX1" y="connsiteY1"/>
              </a:cxn>
            </a:cxnLst>
            <a:rect l="l" t="t" r="r" b="b"/>
            <a:pathLst>
              <a:path w="120650" h="244475">
                <a:moveTo>
                  <a:pt x="0" y="244475"/>
                </a:moveTo>
                <a:lnTo>
                  <a:pt x="12065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309208093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92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160" y="210312"/>
            <a:ext cx="5059680"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10.12-2</a:t>
            </a:r>
            <a:endParaRPr lang="en-US" sz="1200" dirty="0">
              <a:latin typeface="Arial" charset="0"/>
            </a:endParaRPr>
          </a:p>
        </p:txBody>
      </p:sp>
      <p:sp>
        <p:nvSpPr>
          <p:cNvPr id="4" name="TextBox 3"/>
          <p:cNvSpPr txBox="1"/>
          <p:nvPr/>
        </p:nvSpPr>
        <p:spPr>
          <a:xfrm>
            <a:off x="3730986" y="183353"/>
            <a:ext cx="2022734"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RNA polymerase</a:t>
            </a:r>
            <a:endParaRPr lang="en-US" sz="1800" b="1" dirty="0">
              <a:solidFill>
                <a:prstClr val="black"/>
              </a:solidFill>
              <a:latin typeface="Arial" pitchFamily="34" charset="0"/>
              <a:ea typeface="+mn-ea"/>
              <a:cs typeface="Arial" pitchFamily="34" charset="0"/>
            </a:endParaRPr>
          </a:p>
        </p:txBody>
      </p:sp>
      <p:sp>
        <p:nvSpPr>
          <p:cNvPr id="5" name="TextBox 4"/>
          <p:cNvSpPr txBox="1"/>
          <p:nvPr/>
        </p:nvSpPr>
        <p:spPr>
          <a:xfrm>
            <a:off x="4014790" y="700674"/>
            <a:ext cx="1561068" cy="366126"/>
          </a:xfrm>
          <a:prstGeom prst="rect">
            <a:avLst/>
          </a:prstGeom>
          <a:noFill/>
        </p:spPr>
        <p:txBody>
          <a:bodyPr wrap="none" rtlCol="0">
            <a:spAutoFit/>
          </a:bodyPr>
          <a:lstStyle/>
          <a:p>
            <a:pPr algn="ctr" fontAlgn="auto">
              <a:lnSpc>
                <a:spcPts val="2300"/>
              </a:lnSpc>
              <a:spcBef>
                <a:spcPts val="0"/>
              </a:spcBef>
              <a:spcAft>
                <a:spcPts val="0"/>
              </a:spcAft>
            </a:pPr>
            <a:r>
              <a:rPr lang="en-US" sz="1800" b="1" dirty="0" smtClean="0">
                <a:solidFill>
                  <a:prstClr val="black"/>
                </a:solidFill>
                <a:latin typeface="Arial" pitchFamily="34" charset="0"/>
                <a:ea typeface="+mn-ea"/>
                <a:cs typeface="Arial" pitchFamily="34" charset="0"/>
              </a:rPr>
              <a:t>DNA of gene</a:t>
            </a:r>
            <a:endParaRPr lang="en-US" sz="1800" b="1" dirty="0">
              <a:solidFill>
                <a:prstClr val="black"/>
              </a:solidFill>
              <a:latin typeface="Arial" pitchFamily="34" charset="0"/>
              <a:ea typeface="+mn-ea"/>
              <a:cs typeface="Arial" pitchFamily="34" charset="0"/>
            </a:endParaRPr>
          </a:p>
        </p:txBody>
      </p:sp>
      <p:sp>
        <p:nvSpPr>
          <p:cNvPr id="7" name="TextBox 6"/>
          <p:cNvSpPr txBox="1"/>
          <p:nvPr/>
        </p:nvSpPr>
        <p:spPr>
          <a:xfrm>
            <a:off x="1974056" y="1323980"/>
            <a:ext cx="1210588" cy="60529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Promoter</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DNA</a:t>
            </a:r>
            <a:endParaRPr lang="en-US" sz="1800" b="1" dirty="0">
              <a:solidFill>
                <a:prstClr val="black"/>
              </a:solidFill>
              <a:latin typeface="Arial" pitchFamily="34" charset="0"/>
              <a:ea typeface="+mn-ea"/>
              <a:cs typeface="Arial" pitchFamily="34" charset="0"/>
            </a:endParaRPr>
          </a:p>
        </p:txBody>
      </p:sp>
      <p:sp>
        <p:nvSpPr>
          <p:cNvPr id="8" name="TextBox 7"/>
          <p:cNvSpPr txBox="1"/>
          <p:nvPr/>
        </p:nvSpPr>
        <p:spPr>
          <a:xfrm>
            <a:off x="3609972" y="1676334"/>
            <a:ext cx="1146468" cy="297517"/>
          </a:xfrm>
          <a:prstGeom prst="rect">
            <a:avLst/>
          </a:prstGeom>
          <a:noFill/>
        </p:spPr>
        <p:txBody>
          <a:bodyPr wrap="none" rtlCol="0">
            <a:spAutoFit/>
          </a:bodyPr>
          <a:lstStyle/>
          <a:p>
            <a:pPr fontAlgn="auto">
              <a:lnSpc>
                <a:spcPts val="1600"/>
              </a:lnSpc>
              <a:spcBef>
                <a:spcPts val="0"/>
              </a:spcBef>
              <a:spcAft>
                <a:spcPts val="0"/>
              </a:spcAft>
            </a:pPr>
            <a:r>
              <a:rPr lang="en-US" sz="1800" b="1" dirty="0" smtClean="0">
                <a:solidFill>
                  <a:prstClr val="black"/>
                </a:solidFill>
                <a:latin typeface="Arial" pitchFamily="34" charset="0"/>
                <a:ea typeface="+mn-ea"/>
                <a:cs typeface="Arial" pitchFamily="34" charset="0"/>
              </a:rPr>
              <a:t>Initiation</a:t>
            </a:r>
            <a:endParaRPr lang="en-US" sz="1800" b="1" dirty="0">
              <a:solidFill>
                <a:prstClr val="black"/>
              </a:solidFill>
              <a:latin typeface="Arial" pitchFamily="34" charset="0"/>
              <a:ea typeface="+mn-ea"/>
              <a:cs typeface="Arial" pitchFamily="34" charset="0"/>
            </a:endParaRPr>
          </a:p>
        </p:txBody>
      </p:sp>
      <p:sp>
        <p:nvSpPr>
          <p:cNvPr id="9" name="TextBox 8"/>
          <p:cNvSpPr txBox="1"/>
          <p:nvPr/>
        </p:nvSpPr>
        <p:spPr>
          <a:xfrm>
            <a:off x="3381380" y="2736197"/>
            <a:ext cx="1377300" cy="297517"/>
          </a:xfrm>
          <a:prstGeom prst="rect">
            <a:avLst/>
          </a:prstGeom>
          <a:noFill/>
        </p:spPr>
        <p:txBody>
          <a:bodyPr wrap="none" rtlCol="0">
            <a:spAutoFit/>
          </a:bodyPr>
          <a:lstStyle/>
          <a:p>
            <a:pPr fontAlgn="auto">
              <a:lnSpc>
                <a:spcPts val="1600"/>
              </a:lnSpc>
              <a:spcBef>
                <a:spcPts val="0"/>
              </a:spcBef>
              <a:spcAft>
                <a:spcPts val="0"/>
              </a:spcAft>
            </a:pPr>
            <a:r>
              <a:rPr lang="en-US" sz="1800" b="1" dirty="0" smtClean="0">
                <a:solidFill>
                  <a:prstClr val="black"/>
                </a:solidFill>
                <a:latin typeface="Arial" pitchFamily="34" charset="0"/>
                <a:ea typeface="+mn-ea"/>
                <a:cs typeface="Arial" pitchFamily="34" charset="0"/>
              </a:rPr>
              <a:t>Elongation</a:t>
            </a:r>
            <a:endParaRPr lang="en-US" sz="1800" b="1" dirty="0">
              <a:solidFill>
                <a:prstClr val="black"/>
              </a:solidFill>
              <a:latin typeface="Arial" pitchFamily="34" charset="0"/>
              <a:ea typeface="+mn-ea"/>
              <a:cs typeface="Arial" pitchFamily="34" charset="0"/>
            </a:endParaRPr>
          </a:p>
        </p:txBody>
      </p:sp>
      <p:sp>
        <p:nvSpPr>
          <p:cNvPr id="10" name="TextBox 9"/>
          <p:cNvSpPr txBox="1"/>
          <p:nvPr/>
        </p:nvSpPr>
        <p:spPr>
          <a:xfrm>
            <a:off x="2528417" y="2445683"/>
            <a:ext cx="684803" cy="297517"/>
          </a:xfrm>
          <a:prstGeom prst="rect">
            <a:avLst/>
          </a:prstGeom>
          <a:noFill/>
        </p:spPr>
        <p:txBody>
          <a:bodyPr wrap="none" rtlCol="0">
            <a:spAutoFit/>
          </a:bodyPr>
          <a:lstStyle/>
          <a:p>
            <a:pPr fontAlgn="auto">
              <a:lnSpc>
                <a:spcPts val="1600"/>
              </a:lnSpc>
              <a:spcBef>
                <a:spcPts val="0"/>
              </a:spcBef>
              <a:spcAft>
                <a:spcPts val="0"/>
              </a:spcAft>
            </a:pPr>
            <a:r>
              <a:rPr lang="en-US" sz="1800" b="1" dirty="0" smtClean="0">
                <a:solidFill>
                  <a:prstClr val="black"/>
                </a:solidFill>
                <a:latin typeface="Arial" pitchFamily="34" charset="0"/>
                <a:ea typeface="+mn-ea"/>
                <a:cs typeface="Arial" pitchFamily="34" charset="0"/>
              </a:rPr>
              <a:t>RNA</a:t>
            </a:r>
            <a:endParaRPr lang="en-US" sz="1800" b="1" dirty="0">
              <a:solidFill>
                <a:prstClr val="black"/>
              </a:solidFill>
              <a:latin typeface="Arial" pitchFamily="34" charset="0"/>
              <a:ea typeface="+mn-ea"/>
              <a:cs typeface="Arial" pitchFamily="34" charset="0"/>
            </a:endParaRPr>
          </a:p>
        </p:txBody>
      </p:sp>
      <p:sp>
        <p:nvSpPr>
          <p:cNvPr id="11" name="TextBox 10"/>
          <p:cNvSpPr txBox="1"/>
          <p:nvPr/>
        </p:nvSpPr>
        <p:spPr>
          <a:xfrm>
            <a:off x="5481638" y="4391030"/>
            <a:ext cx="1685077"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Growing RNA</a:t>
            </a:r>
            <a:endParaRPr lang="en-US" sz="1800" dirty="0">
              <a:solidFill>
                <a:prstClr val="black"/>
              </a:solidFill>
              <a:latin typeface="Arial" pitchFamily="34" charset="0"/>
              <a:ea typeface="+mn-ea"/>
              <a:cs typeface="Arial" pitchFamily="34" charset="0"/>
            </a:endParaRPr>
          </a:p>
        </p:txBody>
      </p:sp>
      <p:sp>
        <p:nvSpPr>
          <p:cNvPr id="12" name="TextBox 11"/>
          <p:cNvSpPr txBox="1"/>
          <p:nvPr/>
        </p:nvSpPr>
        <p:spPr>
          <a:xfrm>
            <a:off x="3270257" y="4093127"/>
            <a:ext cx="1488421"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Termination</a:t>
            </a:r>
            <a:endParaRPr lang="en-US" sz="1800" dirty="0">
              <a:solidFill>
                <a:prstClr val="black"/>
              </a:solidFill>
              <a:latin typeface="Arial" pitchFamily="34" charset="0"/>
              <a:ea typeface="+mn-ea"/>
              <a:cs typeface="Arial" pitchFamily="34" charset="0"/>
            </a:endParaRPr>
          </a:p>
        </p:txBody>
      </p:sp>
      <p:sp>
        <p:nvSpPr>
          <p:cNvPr id="13" name="TextBox 12"/>
          <p:cNvSpPr txBox="1"/>
          <p:nvPr/>
        </p:nvSpPr>
        <p:spPr>
          <a:xfrm>
            <a:off x="1990726" y="5207557"/>
            <a:ext cx="1941557"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Completed RNA</a:t>
            </a:r>
            <a:endParaRPr lang="en-US" sz="1800" dirty="0">
              <a:solidFill>
                <a:prstClr val="black"/>
              </a:solidFill>
              <a:latin typeface="Arial" pitchFamily="34" charset="0"/>
              <a:ea typeface="+mn-ea"/>
              <a:cs typeface="Arial" pitchFamily="34" charset="0"/>
            </a:endParaRPr>
          </a:p>
        </p:txBody>
      </p:sp>
      <p:sp>
        <p:nvSpPr>
          <p:cNvPr id="14" name="TextBox 13"/>
          <p:cNvSpPr txBox="1"/>
          <p:nvPr/>
        </p:nvSpPr>
        <p:spPr>
          <a:xfrm>
            <a:off x="5690969" y="5943600"/>
            <a:ext cx="1467068" cy="60529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RNA</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polymerase</a:t>
            </a:r>
            <a:endParaRPr lang="en-US" sz="1800" b="1" dirty="0">
              <a:solidFill>
                <a:prstClr val="black"/>
              </a:solidFill>
              <a:latin typeface="Arial" pitchFamily="34" charset="0"/>
              <a:ea typeface="+mn-ea"/>
              <a:cs typeface="Arial" pitchFamily="34" charset="0"/>
            </a:endParaRPr>
          </a:p>
        </p:txBody>
      </p:sp>
      <p:sp>
        <p:nvSpPr>
          <p:cNvPr id="15" name="TextBox 14"/>
          <p:cNvSpPr txBox="1"/>
          <p:nvPr/>
        </p:nvSpPr>
        <p:spPr>
          <a:xfrm>
            <a:off x="1983581" y="6283883"/>
            <a:ext cx="3082960" cy="369332"/>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Arial" pitchFamily="34" charset="0"/>
                <a:ea typeface="+mn-ea"/>
                <a:cs typeface="Arial" pitchFamily="34" charset="0"/>
              </a:rPr>
              <a:t>(b) Transcription of a gene</a:t>
            </a:r>
            <a:endParaRPr lang="en-US" sz="1800" dirty="0">
              <a:solidFill>
                <a:prstClr val="black"/>
              </a:solidFill>
              <a:latin typeface="Arial" pitchFamily="34" charset="0"/>
              <a:ea typeface="+mn-ea"/>
              <a:cs typeface="Arial" pitchFamily="34" charset="0"/>
            </a:endParaRPr>
          </a:p>
        </p:txBody>
      </p:sp>
      <p:sp>
        <p:nvSpPr>
          <p:cNvPr id="17" name="TextBox 16"/>
          <p:cNvSpPr txBox="1"/>
          <p:nvPr/>
        </p:nvSpPr>
        <p:spPr>
          <a:xfrm>
            <a:off x="5581614" y="1626632"/>
            <a:ext cx="1373005" cy="553998"/>
          </a:xfrm>
          <a:prstGeom prst="rect">
            <a:avLst/>
          </a:prstGeom>
          <a:noFill/>
        </p:spPr>
        <p:txBody>
          <a:bodyPr wrap="none" rtlCol="0">
            <a:spAutoFit/>
          </a:bodyPr>
          <a:lstStyle/>
          <a:p>
            <a:pPr fontAlgn="auto">
              <a:lnSpc>
                <a:spcPts val="1600"/>
              </a:lnSpc>
              <a:spcBef>
                <a:spcPts val="0"/>
              </a:spcBef>
              <a:spcAft>
                <a:spcPts val="0"/>
              </a:spcAft>
            </a:pPr>
            <a:r>
              <a:rPr lang="en-US" sz="1800" b="1" dirty="0" smtClean="0">
                <a:solidFill>
                  <a:prstClr val="black"/>
                </a:solidFill>
                <a:latin typeface="Arial" pitchFamily="34" charset="0"/>
                <a:ea typeface="+mn-ea"/>
                <a:cs typeface="Arial" pitchFamily="34" charset="0"/>
              </a:rPr>
              <a:t>Terminator</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DNA</a:t>
            </a:r>
            <a:endParaRPr lang="en-US" sz="1800" b="1" dirty="0">
              <a:solidFill>
                <a:prstClr val="black"/>
              </a:solidFill>
              <a:latin typeface="Arial" pitchFamily="34" charset="0"/>
              <a:ea typeface="+mn-ea"/>
              <a:cs typeface="Arial" pitchFamily="34" charset="0"/>
            </a:endParaRPr>
          </a:p>
        </p:txBody>
      </p:sp>
      <p:grpSp>
        <p:nvGrpSpPr>
          <p:cNvPr id="9225" name="Group 9224"/>
          <p:cNvGrpSpPr/>
          <p:nvPr/>
        </p:nvGrpSpPr>
        <p:grpSpPr>
          <a:xfrm>
            <a:off x="3092810" y="2701924"/>
            <a:ext cx="300505" cy="333376"/>
            <a:chOff x="3092810" y="2701924"/>
            <a:chExt cx="300505" cy="333376"/>
          </a:xfrm>
        </p:grpSpPr>
        <p:sp>
          <p:nvSpPr>
            <p:cNvPr id="19" name="Oval 18"/>
            <p:cNvSpPr/>
            <p:nvPr/>
          </p:nvSpPr>
          <p:spPr>
            <a:xfrm>
              <a:off x="3094291" y="2701924"/>
              <a:ext cx="299024" cy="299024"/>
            </a:xfrm>
            <a:prstGeom prst="ellipse">
              <a:avLst/>
            </a:prstGeom>
            <a:solidFill>
              <a:srgbClr val="58595B"/>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20" name="TextBox 19"/>
            <p:cNvSpPr txBox="1"/>
            <p:nvPr/>
          </p:nvSpPr>
          <p:spPr>
            <a:xfrm>
              <a:off x="3092810" y="2733486"/>
              <a:ext cx="263886" cy="301814"/>
            </a:xfrm>
            <a:prstGeom prst="rect">
              <a:avLst/>
            </a:prstGeom>
            <a:noFill/>
          </p:spPr>
          <p:txBody>
            <a:bodyPr wrap="square" rtlCol="0">
              <a:spAutoFit/>
            </a:bodyPr>
            <a:lstStyle/>
            <a:p>
              <a:pPr fontAlgn="auto">
                <a:lnSpc>
                  <a:spcPts val="1600"/>
                </a:lnSpc>
                <a:spcBef>
                  <a:spcPts val="0"/>
                </a:spcBef>
                <a:spcAft>
                  <a:spcPts val="0"/>
                </a:spcAft>
              </a:pPr>
              <a:r>
                <a:rPr lang="en-US" sz="1904" b="1" dirty="0" smtClean="0">
                  <a:solidFill>
                    <a:prstClr val="white"/>
                  </a:solidFill>
                  <a:latin typeface="Arial" pitchFamily="34" charset="0"/>
                  <a:ea typeface="+mn-ea"/>
                  <a:cs typeface="Arial" pitchFamily="34" charset="0"/>
                </a:rPr>
                <a:t>2</a:t>
              </a:r>
              <a:endParaRPr lang="en-US" sz="1904" b="1" dirty="0">
                <a:solidFill>
                  <a:prstClr val="white"/>
                </a:solidFill>
                <a:latin typeface="Arial" pitchFamily="34" charset="0"/>
                <a:ea typeface="+mn-ea"/>
                <a:cs typeface="Arial" pitchFamily="34" charset="0"/>
              </a:endParaRPr>
            </a:p>
          </p:txBody>
        </p:sp>
      </p:grpSp>
      <p:grpSp>
        <p:nvGrpSpPr>
          <p:cNvPr id="9224" name="Group 9223"/>
          <p:cNvGrpSpPr/>
          <p:nvPr/>
        </p:nvGrpSpPr>
        <p:grpSpPr>
          <a:xfrm>
            <a:off x="3324585" y="1638299"/>
            <a:ext cx="300505" cy="333376"/>
            <a:chOff x="3324585" y="1638299"/>
            <a:chExt cx="300505" cy="333376"/>
          </a:xfrm>
        </p:grpSpPr>
        <p:sp>
          <p:nvSpPr>
            <p:cNvPr id="23" name="Oval 22"/>
            <p:cNvSpPr/>
            <p:nvPr/>
          </p:nvSpPr>
          <p:spPr>
            <a:xfrm>
              <a:off x="3326066" y="1638299"/>
              <a:ext cx="299024" cy="299024"/>
            </a:xfrm>
            <a:prstGeom prst="ellipse">
              <a:avLst/>
            </a:prstGeom>
            <a:solidFill>
              <a:srgbClr val="58595B"/>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24" name="TextBox 23"/>
            <p:cNvSpPr txBox="1"/>
            <p:nvPr/>
          </p:nvSpPr>
          <p:spPr>
            <a:xfrm>
              <a:off x="3324585" y="1669861"/>
              <a:ext cx="263886" cy="301814"/>
            </a:xfrm>
            <a:prstGeom prst="rect">
              <a:avLst/>
            </a:prstGeom>
            <a:noFill/>
          </p:spPr>
          <p:txBody>
            <a:bodyPr wrap="square" rtlCol="0">
              <a:spAutoFit/>
            </a:bodyPr>
            <a:lstStyle/>
            <a:p>
              <a:pPr fontAlgn="auto">
                <a:lnSpc>
                  <a:spcPts val="1600"/>
                </a:lnSpc>
                <a:spcBef>
                  <a:spcPts val="0"/>
                </a:spcBef>
                <a:spcAft>
                  <a:spcPts val="0"/>
                </a:spcAft>
              </a:pPr>
              <a:r>
                <a:rPr lang="en-US" sz="1904" b="1" dirty="0" smtClean="0">
                  <a:solidFill>
                    <a:prstClr val="white"/>
                  </a:solidFill>
                  <a:latin typeface="Arial" pitchFamily="34" charset="0"/>
                  <a:ea typeface="+mn-ea"/>
                  <a:cs typeface="Arial" pitchFamily="34" charset="0"/>
                </a:rPr>
                <a:t>1</a:t>
              </a:r>
              <a:endParaRPr lang="en-US" sz="1904" b="1" dirty="0">
                <a:solidFill>
                  <a:prstClr val="white"/>
                </a:solidFill>
                <a:latin typeface="Arial" pitchFamily="34" charset="0"/>
                <a:ea typeface="+mn-ea"/>
                <a:cs typeface="Arial" pitchFamily="34" charset="0"/>
              </a:endParaRPr>
            </a:p>
          </p:txBody>
        </p:sp>
      </p:grpSp>
      <p:grpSp>
        <p:nvGrpSpPr>
          <p:cNvPr id="9226" name="Group 9225"/>
          <p:cNvGrpSpPr/>
          <p:nvPr/>
        </p:nvGrpSpPr>
        <p:grpSpPr>
          <a:xfrm>
            <a:off x="2976562" y="4129083"/>
            <a:ext cx="300505" cy="333376"/>
            <a:chOff x="2976562" y="4129083"/>
            <a:chExt cx="300505" cy="333376"/>
          </a:xfrm>
        </p:grpSpPr>
        <p:sp>
          <p:nvSpPr>
            <p:cNvPr id="26" name="Oval 25"/>
            <p:cNvSpPr/>
            <p:nvPr/>
          </p:nvSpPr>
          <p:spPr>
            <a:xfrm>
              <a:off x="2978043" y="4129083"/>
              <a:ext cx="299024" cy="299024"/>
            </a:xfrm>
            <a:prstGeom prst="ellipse">
              <a:avLst/>
            </a:prstGeom>
            <a:solidFill>
              <a:srgbClr val="58595B"/>
            </a:solidFill>
            <a:ln w="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a:solidFill>
                  <a:prstClr val="black"/>
                </a:solidFill>
              </a:endParaRPr>
            </a:p>
          </p:txBody>
        </p:sp>
        <p:sp>
          <p:nvSpPr>
            <p:cNvPr id="27" name="TextBox 26"/>
            <p:cNvSpPr txBox="1"/>
            <p:nvPr/>
          </p:nvSpPr>
          <p:spPr>
            <a:xfrm>
              <a:off x="2976562" y="4160645"/>
              <a:ext cx="263886" cy="301814"/>
            </a:xfrm>
            <a:prstGeom prst="rect">
              <a:avLst/>
            </a:prstGeom>
            <a:noFill/>
          </p:spPr>
          <p:txBody>
            <a:bodyPr wrap="square" rtlCol="0">
              <a:spAutoFit/>
            </a:bodyPr>
            <a:lstStyle/>
            <a:p>
              <a:pPr fontAlgn="auto">
                <a:lnSpc>
                  <a:spcPts val="1600"/>
                </a:lnSpc>
                <a:spcBef>
                  <a:spcPts val="0"/>
                </a:spcBef>
                <a:spcAft>
                  <a:spcPts val="0"/>
                </a:spcAft>
              </a:pPr>
              <a:r>
                <a:rPr lang="en-US" sz="1904" b="1" dirty="0" smtClean="0">
                  <a:solidFill>
                    <a:prstClr val="white"/>
                  </a:solidFill>
                  <a:latin typeface="Arial" pitchFamily="34" charset="0"/>
                  <a:ea typeface="+mn-ea"/>
                  <a:cs typeface="Arial" pitchFamily="34" charset="0"/>
                </a:rPr>
                <a:t>3</a:t>
              </a:r>
              <a:endParaRPr lang="en-US" sz="1904" b="1" dirty="0">
                <a:solidFill>
                  <a:prstClr val="white"/>
                </a:solidFill>
                <a:latin typeface="Arial" pitchFamily="34" charset="0"/>
                <a:ea typeface="+mn-ea"/>
                <a:cs typeface="Arial" pitchFamily="34" charset="0"/>
              </a:endParaRPr>
            </a:p>
          </p:txBody>
        </p:sp>
      </p:grpSp>
      <p:sp>
        <p:nvSpPr>
          <p:cNvPr id="28" name="Freeform 27"/>
          <p:cNvSpPr/>
          <p:nvPr/>
        </p:nvSpPr>
        <p:spPr>
          <a:xfrm>
            <a:off x="3143250" y="2374900"/>
            <a:ext cx="396875" cy="171450"/>
          </a:xfrm>
          <a:custGeom>
            <a:avLst/>
            <a:gdLst>
              <a:gd name="connsiteX0" fmla="*/ 0 w 396875"/>
              <a:gd name="connsiteY0" fmla="*/ 171450 h 171450"/>
              <a:gd name="connsiteX1" fmla="*/ 396875 w 396875"/>
              <a:gd name="connsiteY1" fmla="*/ 0 h 171450"/>
            </a:gdLst>
            <a:ahLst/>
            <a:cxnLst>
              <a:cxn ang="0">
                <a:pos x="connsiteX0" y="connsiteY0"/>
              </a:cxn>
              <a:cxn ang="0">
                <a:pos x="connsiteX1" y="connsiteY1"/>
              </a:cxn>
            </a:cxnLst>
            <a:rect l="l" t="t" r="r" b="b"/>
            <a:pathLst>
              <a:path w="396875" h="171450">
                <a:moveTo>
                  <a:pt x="0" y="171450"/>
                </a:moveTo>
                <a:lnTo>
                  <a:pt x="396875"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29" name="Freeform 28"/>
          <p:cNvSpPr/>
          <p:nvPr/>
        </p:nvSpPr>
        <p:spPr>
          <a:xfrm>
            <a:off x="2781300" y="1071563"/>
            <a:ext cx="454819" cy="285750"/>
          </a:xfrm>
          <a:custGeom>
            <a:avLst/>
            <a:gdLst>
              <a:gd name="connsiteX0" fmla="*/ 50006 w 454819"/>
              <a:gd name="connsiteY0" fmla="*/ 0 h 285750"/>
              <a:gd name="connsiteX1" fmla="*/ 0 w 454819"/>
              <a:gd name="connsiteY1" fmla="*/ 140493 h 285750"/>
              <a:gd name="connsiteX2" fmla="*/ 407194 w 454819"/>
              <a:gd name="connsiteY2" fmla="*/ 285750 h 285750"/>
              <a:gd name="connsiteX3" fmla="*/ 454819 w 454819"/>
              <a:gd name="connsiteY3" fmla="*/ 147637 h 285750"/>
            </a:gdLst>
            <a:ahLst/>
            <a:cxnLst>
              <a:cxn ang="0">
                <a:pos x="connsiteX0" y="connsiteY0"/>
              </a:cxn>
              <a:cxn ang="0">
                <a:pos x="connsiteX1" y="connsiteY1"/>
              </a:cxn>
              <a:cxn ang="0">
                <a:pos x="connsiteX2" y="connsiteY2"/>
              </a:cxn>
              <a:cxn ang="0">
                <a:pos x="connsiteX3" y="connsiteY3"/>
              </a:cxn>
            </a:cxnLst>
            <a:rect l="l" t="t" r="r" b="b"/>
            <a:pathLst>
              <a:path w="454819" h="285750">
                <a:moveTo>
                  <a:pt x="50006" y="0"/>
                </a:moveTo>
                <a:lnTo>
                  <a:pt x="0" y="140493"/>
                </a:lnTo>
                <a:lnTo>
                  <a:pt x="407194" y="285750"/>
                </a:lnTo>
                <a:lnTo>
                  <a:pt x="454819" y="14763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0" name="Freeform 29"/>
          <p:cNvSpPr/>
          <p:nvPr/>
        </p:nvSpPr>
        <p:spPr>
          <a:xfrm>
            <a:off x="2952750" y="1278731"/>
            <a:ext cx="33338" cy="97632"/>
          </a:xfrm>
          <a:custGeom>
            <a:avLst/>
            <a:gdLst>
              <a:gd name="connsiteX0" fmla="*/ 33338 w 33338"/>
              <a:gd name="connsiteY0" fmla="*/ 0 h 97632"/>
              <a:gd name="connsiteX1" fmla="*/ 0 w 33338"/>
              <a:gd name="connsiteY1" fmla="*/ 97632 h 97632"/>
            </a:gdLst>
            <a:ahLst/>
            <a:cxnLst>
              <a:cxn ang="0">
                <a:pos x="connsiteX0" y="connsiteY0"/>
              </a:cxn>
              <a:cxn ang="0">
                <a:pos x="connsiteX1" y="connsiteY1"/>
              </a:cxn>
            </a:cxnLst>
            <a:rect l="l" t="t" r="r" b="b"/>
            <a:pathLst>
              <a:path w="33338" h="97632">
                <a:moveTo>
                  <a:pt x="33338" y="0"/>
                </a:moveTo>
                <a:lnTo>
                  <a:pt x="0" y="97632"/>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31" name="Freeform 30"/>
          <p:cNvSpPr/>
          <p:nvPr/>
        </p:nvSpPr>
        <p:spPr>
          <a:xfrm>
            <a:off x="3424238" y="392906"/>
            <a:ext cx="366712" cy="161925"/>
          </a:xfrm>
          <a:custGeom>
            <a:avLst/>
            <a:gdLst>
              <a:gd name="connsiteX0" fmla="*/ 366712 w 366712"/>
              <a:gd name="connsiteY0" fmla="*/ 0 h 161925"/>
              <a:gd name="connsiteX1" fmla="*/ 0 w 366712"/>
              <a:gd name="connsiteY1" fmla="*/ 161925 h 161925"/>
            </a:gdLst>
            <a:ahLst/>
            <a:cxnLst>
              <a:cxn ang="0">
                <a:pos x="connsiteX0" y="connsiteY0"/>
              </a:cxn>
              <a:cxn ang="0">
                <a:pos x="connsiteX1" y="connsiteY1"/>
              </a:cxn>
            </a:cxnLst>
            <a:rect l="l" t="t" r="r" b="b"/>
            <a:pathLst>
              <a:path w="366712" h="161925">
                <a:moveTo>
                  <a:pt x="366712" y="0"/>
                </a:moveTo>
                <a:lnTo>
                  <a:pt x="0" y="16192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16" name="Freeform 9215"/>
          <p:cNvSpPr/>
          <p:nvPr/>
        </p:nvSpPr>
        <p:spPr>
          <a:xfrm>
            <a:off x="6191250" y="1339850"/>
            <a:ext cx="450850" cy="228600"/>
          </a:xfrm>
          <a:custGeom>
            <a:avLst/>
            <a:gdLst>
              <a:gd name="connsiteX0" fmla="*/ 28575 w 450850"/>
              <a:gd name="connsiteY0" fmla="*/ 0 h 228600"/>
              <a:gd name="connsiteX1" fmla="*/ 0 w 450850"/>
              <a:gd name="connsiteY1" fmla="*/ 146050 h 228600"/>
              <a:gd name="connsiteX2" fmla="*/ 419100 w 450850"/>
              <a:gd name="connsiteY2" fmla="*/ 228600 h 228600"/>
              <a:gd name="connsiteX3" fmla="*/ 450850 w 450850"/>
              <a:gd name="connsiteY3" fmla="*/ 88900 h 228600"/>
            </a:gdLst>
            <a:ahLst/>
            <a:cxnLst>
              <a:cxn ang="0">
                <a:pos x="connsiteX0" y="connsiteY0"/>
              </a:cxn>
              <a:cxn ang="0">
                <a:pos x="connsiteX1" y="connsiteY1"/>
              </a:cxn>
              <a:cxn ang="0">
                <a:pos x="connsiteX2" y="connsiteY2"/>
              </a:cxn>
              <a:cxn ang="0">
                <a:pos x="connsiteX3" y="connsiteY3"/>
              </a:cxn>
            </a:cxnLst>
            <a:rect l="l" t="t" r="r" b="b"/>
            <a:pathLst>
              <a:path w="450850" h="228600">
                <a:moveTo>
                  <a:pt x="28575" y="0"/>
                </a:moveTo>
                <a:lnTo>
                  <a:pt x="0" y="146050"/>
                </a:lnTo>
                <a:lnTo>
                  <a:pt x="419100" y="228600"/>
                </a:lnTo>
                <a:lnTo>
                  <a:pt x="450850" y="8890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19" name="Freeform 9218"/>
          <p:cNvSpPr/>
          <p:nvPr/>
        </p:nvSpPr>
        <p:spPr>
          <a:xfrm>
            <a:off x="6386513" y="1526381"/>
            <a:ext cx="16668" cy="107157"/>
          </a:xfrm>
          <a:custGeom>
            <a:avLst/>
            <a:gdLst>
              <a:gd name="connsiteX0" fmla="*/ 16668 w 16668"/>
              <a:gd name="connsiteY0" fmla="*/ 0 h 107157"/>
              <a:gd name="connsiteX1" fmla="*/ 0 w 16668"/>
              <a:gd name="connsiteY1" fmla="*/ 107157 h 107157"/>
            </a:gdLst>
            <a:ahLst/>
            <a:cxnLst>
              <a:cxn ang="0">
                <a:pos x="connsiteX0" y="connsiteY0"/>
              </a:cxn>
              <a:cxn ang="0">
                <a:pos x="connsiteX1" y="connsiteY1"/>
              </a:cxn>
            </a:cxnLst>
            <a:rect l="l" t="t" r="r" b="b"/>
            <a:pathLst>
              <a:path w="16668" h="107157">
                <a:moveTo>
                  <a:pt x="16668" y="0"/>
                </a:moveTo>
                <a:lnTo>
                  <a:pt x="0" y="107157"/>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0" name="Freeform 9219"/>
          <p:cNvSpPr/>
          <p:nvPr/>
        </p:nvSpPr>
        <p:spPr>
          <a:xfrm>
            <a:off x="5388769" y="4102894"/>
            <a:ext cx="200025" cy="366712"/>
          </a:xfrm>
          <a:custGeom>
            <a:avLst/>
            <a:gdLst>
              <a:gd name="connsiteX0" fmla="*/ 200025 w 200025"/>
              <a:gd name="connsiteY0" fmla="*/ 366712 h 366712"/>
              <a:gd name="connsiteX1" fmla="*/ 0 w 200025"/>
              <a:gd name="connsiteY1" fmla="*/ 0 h 366712"/>
            </a:gdLst>
            <a:ahLst/>
            <a:cxnLst>
              <a:cxn ang="0">
                <a:pos x="connsiteX0" y="connsiteY0"/>
              </a:cxn>
              <a:cxn ang="0">
                <a:pos x="connsiteX1" y="connsiteY1"/>
              </a:cxn>
            </a:cxnLst>
            <a:rect l="l" t="t" r="r" b="b"/>
            <a:pathLst>
              <a:path w="200025" h="366712">
                <a:moveTo>
                  <a:pt x="200025" y="366712"/>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1" name="Freeform 9220"/>
          <p:cNvSpPr/>
          <p:nvPr/>
        </p:nvSpPr>
        <p:spPr>
          <a:xfrm>
            <a:off x="5960269" y="5674519"/>
            <a:ext cx="142875" cy="292894"/>
          </a:xfrm>
          <a:custGeom>
            <a:avLst/>
            <a:gdLst>
              <a:gd name="connsiteX0" fmla="*/ 0 w 142875"/>
              <a:gd name="connsiteY0" fmla="*/ 292894 h 292894"/>
              <a:gd name="connsiteX1" fmla="*/ 142875 w 142875"/>
              <a:gd name="connsiteY1" fmla="*/ 0 h 292894"/>
            </a:gdLst>
            <a:ahLst/>
            <a:cxnLst>
              <a:cxn ang="0">
                <a:pos x="connsiteX0" y="connsiteY0"/>
              </a:cxn>
              <a:cxn ang="0">
                <a:pos x="connsiteX1" y="connsiteY1"/>
              </a:cxn>
            </a:cxnLst>
            <a:rect l="l" t="t" r="r" b="b"/>
            <a:pathLst>
              <a:path w="142875" h="292894">
                <a:moveTo>
                  <a:pt x="0" y="292894"/>
                </a:moveTo>
                <a:lnTo>
                  <a:pt x="142875"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222" name="Freeform 9221"/>
          <p:cNvSpPr/>
          <p:nvPr/>
        </p:nvSpPr>
        <p:spPr>
          <a:xfrm>
            <a:off x="3776663" y="5514975"/>
            <a:ext cx="283368" cy="285750"/>
          </a:xfrm>
          <a:custGeom>
            <a:avLst/>
            <a:gdLst>
              <a:gd name="connsiteX0" fmla="*/ 0 w 283368"/>
              <a:gd name="connsiteY0" fmla="*/ 0 h 285750"/>
              <a:gd name="connsiteX1" fmla="*/ 283368 w 283368"/>
              <a:gd name="connsiteY1" fmla="*/ 285750 h 285750"/>
            </a:gdLst>
            <a:ahLst/>
            <a:cxnLst>
              <a:cxn ang="0">
                <a:pos x="connsiteX0" y="connsiteY0"/>
              </a:cxn>
              <a:cxn ang="0">
                <a:pos x="connsiteX1" y="connsiteY1"/>
              </a:cxn>
            </a:cxnLst>
            <a:rect l="l" t="t" r="r" b="b"/>
            <a:pathLst>
              <a:path w="283368" h="285750">
                <a:moveTo>
                  <a:pt x="0" y="0"/>
                </a:moveTo>
                <a:lnTo>
                  <a:pt x="283368" y="2857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11916500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smtClean="0"/>
              <a:t>Initiation of Transcription</a:t>
            </a:r>
            <a:endParaRPr lang="en-US" dirty="0" smtClean="0"/>
          </a:p>
        </p:txBody>
      </p:sp>
      <p:sp>
        <p:nvSpPr>
          <p:cNvPr id="122883" name="Rectangle 3"/>
          <p:cNvSpPr>
            <a:spLocks noGrp="1" noChangeArrowheads="1"/>
          </p:cNvSpPr>
          <p:nvPr>
            <p:ph idx="1"/>
          </p:nvPr>
        </p:nvSpPr>
        <p:spPr/>
        <p:txBody>
          <a:bodyPr>
            <a:normAutofit fontScale="92500"/>
          </a:bodyPr>
          <a:lstStyle/>
          <a:p>
            <a:r>
              <a:rPr lang="en-US" dirty="0" smtClean="0"/>
              <a:t>The “start transcribing” signal is a nucleotide sequence called a </a:t>
            </a:r>
            <a:r>
              <a:rPr lang="en-US" b="1" dirty="0" smtClean="0"/>
              <a:t>promoter</a:t>
            </a:r>
            <a:r>
              <a:rPr lang="en-US" dirty="0" smtClean="0"/>
              <a:t>, which is</a:t>
            </a:r>
          </a:p>
          <a:p>
            <a:pPr lvl="1"/>
            <a:r>
              <a:rPr lang="en-US" dirty="0" smtClean="0"/>
              <a:t>located in the DNA at the beginning of the gene and</a:t>
            </a:r>
          </a:p>
          <a:p>
            <a:pPr lvl="1"/>
            <a:r>
              <a:rPr lang="en-US" dirty="0" smtClean="0"/>
              <a:t>a specific place where RNA polymerase attaches.</a:t>
            </a:r>
          </a:p>
          <a:p>
            <a:r>
              <a:rPr lang="en-US" dirty="0" smtClean="0"/>
              <a:t>The first phase of transcription, called initiation, is </a:t>
            </a:r>
          </a:p>
          <a:p>
            <a:pPr lvl="1"/>
            <a:r>
              <a:rPr lang="en-US" dirty="0" smtClean="0"/>
              <a:t>the attachment of RNA polymerase to the promoter and </a:t>
            </a:r>
          </a:p>
          <a:p>
            <a:pPr lvl="1"/>
            <a:r>
              <a:rPr lang="en-US" dirty="0" smtClean="0"/>
              <a:t>the start of RNA synthesis. </a:t>
            </a:r>
          </a:p>
        </p:txBody>
      </p:sp>
    </p:spTree>
    <p:extLst>
      <p:ext uri="{BB962C8B-B14F-4D97-AF65-F5344CB8AC3E}">
        <p14:creationId xmlns:p14="http://schemas.microsoft.com/office/powerpoint/2010/main" val="372216802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smtClean="0"/>
              <a:t>RNA Elongation</a:t>
            </a:r>
            <a:endParaRPr lang="en-US" dirty="0" smtClean="0"/>
          </a:p>
        </p:txBody>
      </p:sp>
      <p:sp>
        <p:nvSpPr>
          <p:cNvPr id="124931" name="Rectangle 3"/>
          <p:cNvSpPr>
            <a:spLocks noGrp="1" noChangeArrowheads="1"/>
          </p:cNvSpPr>
          <p:nvPr>
            <p:ph idx="1"/>
          </p:nvPr>
        </p:nvSpPr>
        <p:spPr/>
        <p:txBody>
          <a:bodyPr>
            <a:normAutofit/>
          </a:bodyPr>
          <a:lstStyle/>
          <a:p>
            <a:pPr marL="0" indent="0">
              <a:buNone/>
            </a:pPr>
            <a:r>
              <a:rPr lang="en-US" dirty="0" smtClean="0"/>
              <a:t>During the second phase of transcription, called elongation,</a:t>
            </a:r>
          </a:p>
          <a:p>
            <a:pPr marL="0" indent="0">
              <a:buNone/>
            </a:pPr>
            <a:endParaRPr lang="en-US" dirty="0" smtClean="0"/>
          </a:p>
          <a:p>
            <a:pPr lvl="1"/>
            <a:r>
              <a:rPr lang="en-US" dirty="0" smtClean="0"/>
              <a:t>the RNA grows longer </a:t>
            </a:r>
          </a:p>
          <a:p>
            <a:pPr lvl="1"/>
            <a:r>
              <a:rPr lang="en-US" dirty="0" smtClean="0"/>
              <a:t>complementary nucleotides are added according to the base pairing rule</a:t>
            </a:r>
          </a:p>
          <a:p>
            <a:pPr lvl="2"/>
            <a:r>
              <a:rPr lang="en-US" dirty="0" smtClean="0"/>
              <a:t>U to A, C to </a:t>
            </a:r>
            <a:r>
              <a:rPr lang="en-US" dirty="0" smtClean="0"/>
              <a:t>G</a:t>
            </a:r>
            <a:endParaRPr lang="en-US" dirty="0" smtClean="0"/>
          </a:p>
        </p:txBody>
      </p:sp>
    </p:spTree>
    <p:extLst>
      <p:ext uri="{BB962C8B-B14F-4D97-AF65-F5344CB8AC3E}">
        <p14:creationId xmlns:p14="http://schemas.microsoft.com/office/powerpoint/2010/main" val="230517065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68" y="1021080"/>
            <a:ext cx="7522464" cy="4815840"/>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10.12-1</a:t>
            </a:r>
            <a:endParaRPr lang="en-US" sz="1200" dirty="0">
              <a:latin typeface="Arial" charset="0"/>
            </a:endParaRPr>
          </a:p>
        </p:txBody>
      </p:sp>
      <p:sp>
        <p:nvSpPr>
          <p:cNvPr id="4" name="TextBox 3"/>
          <p:cNvSpPr txBox="1"/>
          <p:nvPr/>
        </p:nvSpPr>
        <p:spPr>
          <a:xfrm>
            <a:off x="734839" y="5391709"/>
            <a:ext cx="5288243" cy="461665"/>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Arial" pitchFamily="34" charset="0"/>
                <a:ea typeface="+mn-ea"/>
                <a:cs typeface="Arial" pitchFamily="34" charset="0"/>
              </a:rPr>
              <a:t>(a) A close-up view of transcription</a:t>
            </a:r>
            <a:endParaRPr lang="en-US" dirty="0">
              <a:solidFill>
                <a:prstClr val="black"/>
              </a:solidFill>
              <a:latin typeface="Arial" pitchFamily="34" charset="0"/>
              <a:ea typeface="+mn-ea"/>
              <a:cs typeface="Arial" pitchFamily="34" charset="0"/>
            </a:endParaRPr>
          </a:p>
        </p:txBody>
      </p:sp>
      <p:sp>
        <p:nvSpPr>
          <p:cNvPr id="5" name="TextBox 4"/>
          <p:cNvSpPr txBox="1"/>
          <p:nvPr/>
        </p:nvSpPr>
        <p:spPr>
          <a:xfrm>
            <a:off x="6013557" y="4438650"/>
            <a:ext cx="2254143" cy="784830"/>
          </a:xfrm>
          <a:prstGeom prst="rect">
            <a:avLst/>
          </a:prstGeom>
          <a:noFill/>
        </p:spPr>
        <p:txBody>
          <a:bodyPr wrap="none" rtlCol="0">
            <a:spAutoFit/>
          </a:bodyPr>
          <a:lstStyle/>
          <a:p>
            <a:pPr algn="ctr" fontAlgn="auto">
              <a:lnSpc>
                <a:spcPts val="2743"/>
              </a:lnSpc>
              <a:spcBef>
                <a:spcPts val="0"/>
              </a:spcBef>
              <a:spcAft>
                <a:spcPts val="0"/>
              </a:spcAft>
            </a:pPr>
            <a:r>
              <a:rPr lang="en-US" b="1" dirty="0" smtClean="0">
                <a:solidFill>
                  <a:prstClr val="black"/>
                </a:solidFill>
                <a:latin typeface="Arial" pitchFamily="34" charset="0"/>
                <a:ea typeface="+mn-ea"/>
                <a:cs typeface="Arial" pitchFamily="34" charset="0"/>
              </a:rPr>
              <a:t>Template</a:t>
            </a:r>
          </a:p>
          <a:p>
            <a:pPr algn="ctr" fontAlgn="auto">
              <a:lnSpc>
                <a:spcPts val="2743"/>
              </a:lnSpc>
              <a:spcBef>
                <a:spcPts val="0"/>
              </a:spcBef>
              <a:spcAft>
                <a:spcPts val="0"/>
              </a:spcAft>
            </a:pPr>
            <a:r>
              <a:rPr lang="en-US" b="1" dirty="0" smtClean="0">
                <a:solidFill>
                  <a:prstClr val="black"/>
                </a:solidFill>
                <a:latin typeface="Arial" pitchFamily="34" charset="0"/>
                <a:ea typeface="+mn-ea"/>
                <a:cs typeface="Arial" pitchFamily="34" charset="0"/>
              </a:rPr>
              <a:t>strand of DNA</a:t>
            </a:r>
            <a:endParaRPr lang="en-US" dirty="0">
              <a:solidFill>
                <a:prstClr val="black"/>
              </a:solidFill>
              <a:latin typeface="Arial" pitchFamily="34" charset="0"/>
              <a:ea typeface="+mn-ea"/>
              <a:cs typeface="Arial" pitchFamily="34" charset="0"/>
            </a:endParaRPr>
          </a:p>
        </p:txBody>
      </p:sp>
      <p:sp>
        <p:nvSpPr>
          <p:cNvPr id="6" name="TextBox 5"/>
          <p:cNvSpPr txBox="1"/>
          <p:nvPr/>
        </p:nvSpPr>
        <p:spPr>
          <a:xfrm>
            <a:off x="3811936" y="4276725"/>
            <a:ext cx="2064989" cy="784830"/>
          </a:xfrm>
          <a:prstGeom prst="rect">
            <a:avLst/>
          </a:prstGeom>
          <a:noFill/>
        </p:spPr>
        <p:txBody>
          <a:bodyPr wrap="none" rtlCol="0">
            <a:spAutoFit/>
          </a:bodyPr>
          <a:lstStyle/>
          <a:p>
            <a:pPr algn="ctr" fontAlgn="auto">
              <a:lnSpc>
                <a:spcPts val="2743"/>
              </a:lnSpc>
              <a:spcBef>
                <a:spcPts val="0"/>
              </a:spcBef>
              <a:spcAft>
                <a:spcPts val="0"/>
              </a:spcAft>
            </a:pPr>
            <a:r>
              <a:rPr lang="en-US" b="1" dirty="0" smtClean="0">
                <a:solidFill>
                  <a:prstClr val="black"/>
                </a:solidFill>
                <a:latin typeface="Arial" pitchFamily="34" charset="0"/>
                <a:ea typeface="+mn-ea"/>
                <a:cs typeface="Arial" pitchFamily="34" charset="0"/>
              </a:rPr>
              <a:t>Direction of</a:t>
            </a:r>
          </a:p>
          <a:p>
            <a:pPr algn="ctr" fontAlgn="auto">
              <a:lnSpc>
                <a:spcPts val="2743"/>
              </a:lnSpc>
              <a:spcBef>
                <a:spcPts val="0"/>
              </a:spcBef>
              <a:spcAft>
                <a:spcPts val="0"/>
              </a:spcAft>
            </a:pPr>
            <a:r>
              <a:rPr lang="en-US" b="1" dirty="0" smtClean="0">
                <a:solidFill>
                  <a:prstClr val="black"/>
                </a:solidFill>
                <a:latin typeface="Arial" pitchFamily="34" charset="0"/>
                <a:ea typeface="+mn-ea"/>
                <a:cs typeface="Arial" pitchFamily="34" charset="0"/>
              </a:rPr>
              <a:t>transcription</a:t>
            </a:r>
            <a:endParaRPr lang="en-US" dirty="0">
              <a:solidFill>
                <a:prstClr val="black"/>
              </a:solidFill>
              <a:latin typeface="Arial" pitchFamily="34" charset="0"/>
              <a:ea typeface="+mn-ea"/>
              <a:cs typeface="Arial" pitchFamily="34" charset="0"/>
            </a:endParaRPr>
          </a:p>
        </p:txBody>
      </p:sp>
      <p:sp>
        <p:nvSpPr>
          <p:cNvPr id="7" name="TextBox 6"/>
          <p:cNvSpPr txBox="1"/>
          <p:nvPr/>
        </p:nvSpPr>
        <p:spPr>
          <a:xfrm>
            <a:off x="1090981" y="3838575"/>
            <a:ext cx="1074332" cy="1131079"/>
          </a:xfrm>
          <a:prstGeom prst="rect">
            <a:avLst/>
          </a:prstGeom>
          <a:noFill/>
        </p:spPr>
        <p:txBody>
          <a:bodyPr wrap="none" rtlCol="0">
            <a:spAutoFit/>
          </a:bodyPr>
          <a:lstStyle/>
          <a:p>
            <a:pPr algn="ctr" fontAlgn="auto">
              <a:lnSpc>
                <a:spcPts val="2743"/>
              </a:lnSpc>
              <a:spcBef>
                <a:spcPts val="0"/>
              </a:spcBef>
              <a:spcAft>
                <a:spcPts val="0"/>
              </a:spcAft>
            </a:pPr>
            <a:r>
              <a:rPr lang="en-US" b="1" dirty="0" smtClean="0">
                <a:solidFill>
                  <a:prstClr val="black"/>
                </a:solidFill>
                <a:latin typeface="Arial" pitchFamily="34" charset="0"/>
                <a:ea typeface="+mn-ea"/>
                <a:cs typeface="Arial" pitchFamily="34" charset="0"/>
              </a:rPr>
              <a:t>Newly</a:t>
            </a:r>
          </a:p>
          <a:p>
            <a:pPr algn="ctr" fontAlgn="auto">
              <a:lnSpc>
                <a:spcPts val="2743"/>
              </a:lnSpc>
              <a:spcBef>
                <a:spcPts val="0"/>
              </a:spcBef>
              <a:spcAft>
                <a:spcPts val="0"/>
              </a:spcAft>
            </a:pPr>
            <a:r>
              <a:rPr lang="en-US" b="1" dirty="0" smtClean="0">
                <a:solidFill>
                  <a:prstClr val="black"/>
                </a:solidFill>
                <a:latin typeface="Arial" pitchFamily="34" charset="0"/>
                <a:ea typeface="+mn-ea"/>
                <a:cs typeface="Arial" pitchFamily="34" charset="0"/>
              </a:rPr>
              <a:t>made</a:t>
            </a:r>
          </a:p>
          <a:p>
            <a:pPr algn="ctr" fontAlgn="auto">
              <a:lnSpc>
                <a:spcPts val="2743"/>
              </a:lnSpc>
              <a:spcBef>
                <a:spcPts val="0"/>
              </a:spcBef>
              <a:spcAft>
                <a:spcPts val="0"/>
              </a:spcAft>
            </a:pPr>
            <a:r>
              <a:rPr lang="en-US" b="1" dirty="0" smtClean="0">
                <a:solidFill>
                  <a:prstClr val="black"/>
                </a:solidFill>
                <a:latin typeface="Arial" pitchFamily="34" charset="0"/>
                <a:ea typeface="+mn-ea"/>
                <a:cs typeface="Arial" pitchFamily="34" charset="0"/>
              </a:rPr>
              <a:t>RNA</a:t>
            </a:r>
            <a:endParaRPr lang="en-US" dirty="0">
              <a:solidFill>
                <a:prstClr val="black"/>
              </a:solidFill>
              <a:latin typeface="Arial" pitchFamily="34" charset="0"/>
              <a:ea typeface="+mn-ea"/>
              <a:cs typeface="Arial" pitchFamily="34" charset="0"/>
            </a:endParaRPr>
          </a:p>
        </p:txBody>
      </p:sp>
      <p:sp>
        <p:nvSpPr>
          <p:cNvPr id="8" name="TextBox 7"/>
          <p:cNvSpPr txBox="1"/>
          <p:nvPr/>
        </p:nvSpPr>
        <p:spPr>
          <a:xfrm>
            <a:off x="3588361" y="1724025"/>
            <a:ext cx="2638671" cy="316240"/>
          </a:xfrm>
          <a:prstGeom prst="rect">
            <a:avLst/>
          </a:prstGeom>
          <a:noFill/>
        </p:spPr>
        <p:txBody>
          <a:bodyPr wrap="none" rtlCol="0">
            <a:spAutoFit/>
          </a:bodyPr>
          <a:lstStyle/>
          <a:p>
            <a:pPr fontAlgn="auto">
              <a:lnSpc>
                <a:spcPts val="1600"/>
              </a:lnSpc>
              <a:spcBef>
                <a:spcPts val="0"/>
              </a:spcBef>
              <a:spcAft>
                <a:spcPts val="0"/>
              </a:spcAft>
            </a:pPr>
            <a:r>
              <a:rPr lang="en-US" b="1" dirty="0" smtClean="0">
                <a:solidFill>
                  <a:prstClr val="black"/>
                </a:solidFill>
                <a:latin typeface="Arial" pitchFamily="34" charset="0"/>
                <a:ea typeface="+mn-ea"/>
                <a:cs typeface="Arial" pitchFamily="34" charset="0"/>
              </a:rPr>
              <a:t>RNA polymerase</a:t>
            </a:r>
            <a:endParaRPr lang="en-US" b="1" dirty="0">
              <a:solidFill>
                <a:prstClr val="black"/>
              </a:solidFill>
              <a:latin typeface="Arial" pitchFamily="34" charset="0"/>
              <a:ea typeface="+mn-ea"/>
              <a:cs typeface="Arial" pitchFamily="34" charset="0"/>
            </a:endParaRPr>
          </a:p>
        </p:txBody>
      </p:sp>
      <p:sp>
        <p:nvSpPr>
          <p:cNvPr id="9" name="TextBox 8"/>
          <p:cNvSpPr txBox="1"/>
          <p:nvPr/>
        </p:nvSpPr>
        <p:spPr>
          <a:xfrm>
            <a:off x="5670335" y="1085850"/>
            <a:ext cx="2635465" cy="316240"/>
          </a:xfrm>
          <a:prstGeom prst="rect">
            <a:avLst/>
          </a:prstGeom>
          <a:noFill/>
        </p:spPr>
        <p:txBody>
          <a:bodyPr wrap="none" rtlCol="0">
            <a:spAutoFit/>
          </a:bodyPr>
          <a:lstStyle/>
          <a:p>
            <a:pPr fontAlgn="auto">
              <a:lnSpc>
                <a:spcPts val="1600"/>
              </a:lnSpc>
              <a:spcBef>
                <a:spcPts val="0"/>
              </a:spcBef>
              <a:spcAft>
                <a:spcPts val="0"/>
              </a:spcAft>
            </a:pPr>
            <a:r>
              <a:rPr lang="en-US" b="1" dirty="0" smtClean="0">
                <a:solidFill>
                  <a:prstClr val="black"/>
                </a:solidFill>
                <a:latin typeface="Arial" pitchFamily="34" charset="0"/>
                <a:ea typeface="+mn-ea"/>
                <a:cs typeface="Arial" pitchFamily="34" charset="0"/>
              </a:rPr>
              <a:t>RNA nucleotides</a:t>
            </a:r>
            <a:endParaRPr lang="en-US" b="1" dirty="0">
              <a:solidFill>
                <a:prstClr val="black"/>
              </a:solidFill>
              <a:latin typeface="Arial" pitchFamily="34" charset="0"/>
              <a:ea typeface="+mn-ea"/>
              <a:cs typeface="Arial" pitchFamily="34" charset="0"/>
            </a:endParaRPr>
          </a:p>
        </p:txBody>
      </p:sp>
      <p:sp>
        <p:nvSpPr>
          <p:cNvPr id="10" name="Freeform 9"/>
          <p:cNvSpPr/>
          <p:nvPr/>
        </p:nvSpPr>
        <p:spPr>
          <a:xfrm>
            <a:off x="6688933" y="1407320"/>
            <a:ext cx="88106" cy="992981"/>
          </a:xfrm>
          <a:custGeom>
            <a:avLst/>
            <a:gdLst>
              <a:gd name="connsiteX0" fmla="*/ 0 w 85725"/>
              <a:gd name="connsiteY0" fmla="*/ 0 h 1023937"/>
              <a:gd name="connsiteX1" fmla="*/ 85725 w 85725"/>
              <a:gd name="connsiteY1" fmla="*/ 1023937 h 1023937"/>
              <a:gd name="connsiteX0" fmla="*/ 0 w 83343"/>
              <a:gd name="connsiteY0" fmla="*/ 0 h 1002506"/>
              <a:gd name="connsiteX1" fmla="*/ 83343 w 83343"/>
              <a:gd name="connsiteY1" fmla="*/ 1002506 h 1002506"/>
              <a:gd name="connsiteX0" fmla="*/ 0 w 90487"/>
              <a:gd name="connsiteY0" fmla="*/ 0 h 997744"/>
              <a:gd name="connsiteX1" fmla="*/ 90487 w 90487"/>
              <a:gd name="connsiteY1" fmla="*/ 997744 h 997744"/>
              <a:gd name="connsiteX0" fmla="*/ 0 w 90487"/>
              <a:gd name="connsiteY0" fmla="*/ 0 h 1004888"/>
              <a:gd name="connsiteX1" fmla="*/ 90487 w 90487"/>
              <a:gd name="connsiteY1" fmla="*/ 1004888 h 1004888"/>
              <a:gd name="connsiteX0" fmla="*/ 0 w 88106"/>
              <a:gd name="connsiteY0" fmla="*/ 0 h 992981"/>
              <a:gd name="connsiteX1" fmla="*/ 88106 w 88106"/>
              <a:gd name="connsiteY1" fmla="*/ 992981 h 992981"/>
            </a:gdLst>
            <a:ahLst/>
            <a:cxnLst>
              <a:cxn ang="0">
                <a:pos x="connsiteX0" y="connsiteY0"/>
              </a:cxn>
              <a:cxn ang="0">
                <a:pos x="connsiteX1" y="connsiteY1"/>
              </a:cxn>
            </a:cxnLst>
            <a:rect l="l" t="t" r="r" b="b"/>
            <a:pathLst>
              <a:path w="88106" h="992981">
                <a:moveTo>
                  <a:pt x="0" y="0"/>
                </a:moveTo>
                <a:lnTo>
                  <a:pt x="88106" y="992981"/>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1" name="Freeform 10"/>
          <p:cNvSpPr/>
          <p:nvPr/>
        </p:nvSpPr>
        <p:spPr>
          <a:xfrm>
            <a:off x="5981700" y="1400176"/>
            <a:ext cx="707232" cy="1462088"/>
          </a:xfrm>
          <a:custGeom>
            <a:avLst/>
            <a:gdLst>
              <a:gd name="connsiteX0" fmla="*/ 719138 w 719138"/>
              <a:gd name="connsiteY0" fmla="*/ 0 h 1476375"/>
              <a:gd name="connsiteX1" fmla="*/ 0 w 719138"/>
              <a:gd name="connsiteY1" fmla="*/ 1476375 h 1476375"/>
              <a:gd name="connsiteX0" fmla="*/ 707232 w 707232"/>
              <a:gd name="connsiteY0" fmla="*/ 0 h 1462088"/>
              <a:gd name="connsiteX1" fmla="*/ 0 w 707232"/>
              <a:gd name="connsiteY1" fmla="*/ 1462088 h 1462088"/>
            </a:gdLst>
            <a:ahLst/>
            <a:cxnLst>
              <a:cxn ang="0">
                <a:pos x="connsiteX0" y="connsiteY0"/>
              </a:cxn>
              <a:cxn ang="0">
                <a:pos x="connsiteX1" y="connsiteY1"/>
              </a:cxn>
            </a:cxnLst>
            <a:rect l="l" t="t" r="r" b="b"/>
            <a:pathLst>
              <a:path w="707232" h="1462088">
                <a:moveTo>
                  <a:pt x="707232" y="0"/>
                </a:moveTo>
                <a:lnTo>
                  <a:pt x="0" y="1462088"/>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2" name="Freeform 11"/>
          <p:cNvSpPr/>
          <p:nvPr/>
        </p:nvSpPr>
        <p:spPr>
          <a:xfrm>
            <a:off x="5715000" y="1400175"/>
            <a:ext cx="976313" cy="1581150"/>
          </a:xfrm>
          <a:custGeom>
            <a:avLst/>
            <a:gdLst>
              <a:gd name="connsiteX0" fmla="*/ 976313 w 976313"/>
              <a:gd name="connsiteY0" fmla="*/ 0 h 1590675"/>
              <a:gd name="connsiteX1" fmla="*/ 0 w 976313"/>
              <a:gd name="connsiteY1" fmla="*/ 1590675 h 1590675"/>
              <a:gd name="connsiteX0" fmla="*/ 981076 w 981076"/>
              <a:gd name="connsiteY0" fmla="*/ 0 h 1578769"/>
              <a:gd name="connsiteX1" fmla="*/ 0 w 981076"/>
              <a:gd name="connsiteY1" fmla="*/ 1578769 h 1578769"/>
              <a:gd name="connsiteX0" fmla="*/ 976313 w 976313"/>
              <a:gd name="connsiteY0" fmla="*/ 0 h 1581150"/>
              <a:gd name="connsiteX1" fmla="*/ 0 w 976313"/>
              <a:gd name="connsiteY1" fmla="*/ 1581150 h 1581150"/>
            </a:gdLst>
            <a:ahLst/>
            <a:cxnLst>
              <a:cxn ang="0">
                <a:pos x="connsiteX0" y="connsiteY0"/>
              </a:cxn>
              <a:cxn ang="0">
                <a:pos x="connsiteX1" y="connsiteY1"/>
              </a:cxn>
            </a:cxnLst>
            <a:rect l="l" t="t" r="r" b="b"/>
            <a:pathLst>
              <a:path w="976313" h="1581150">
                <a:moveTo>
                  <a:pt x="976313" y="0"/>
                </a:moveTo>
                <a:lnTo>
                  <a:pt x="0" y="15811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4" name="Freeform 13"/>
          <p:cNvSpPr/>
          <p:nvPr/>
        </p:nvSpPr>
        <p:spPr>
          <a:xfrm>
            <a:off x="5976938" y="3929063"/>
            <a:ext cx="452437" cy="719137"/>
          </a:xfrm>
          <a:custGeom>
            <a:avLst/>
            <a:gdLst>
              <a:gd name="connsiteX0" fmla="*/ 452437 w 452437"/>
              <a:gd name="connsiteY0" fmla="*/ 719137 h 719137"/>
              <a:gd name="connsiteX1" fmla="*/ 0 w 452437"/>
              <a:gd name="connsiteY1" fmla="*/ 0 h 719137"/>
            </a:gdLst>
            <a:ahLst/>
            <a:cxnLst>
              <a:cxn ang="0">
                <a:pos x="connsiteX0" y="connsiteY0"/>
              </a:cxn>
              <a:cxn ang="0">
                <a:pos x="connsiteX1" y="connsiteY1"/>
              </a:cxn>
            </a:cxnLst>
            <a:rect l="l" t="t" r="r" b="b"/>
            <a:pathLst>
              <a:path w="452437" h="719137">
                <a:moveTo>
                  <a:pt x="452437" y="719137"/>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5" name="Freeform 14"/>
          <p:cNvSpPr/>
          <p:nvPr/>
        </p:nvSpPr>
        <p:spPr>
          <a:xfrm>
            <a:off x="2071688" y="4462463"/>
            <a:ext cx="747712" cy="409575"/>
          </a:xfrm>
          <a:custGeom>
            <a:avLst/>
            <a:gdLst>
              <a:gd name="connsiteX0" fmla="*/ 0 w 747712"/>
              <a:gd name="connsiteY0" fmla="*/ 0 h 409575"/>
              <a:gd name="connsiteX1" fmla="*/ 747712 w 747712"/>
              <a:gd name="connsiteY1" fmla="*/ 409575 h 409575"/>
            </a:gdLst>
            <a:ahLst/>
            <a:cxnLst>
              <a:cxn ang="0">
                <a:pos x="connsiteX0" y="connsiteY0"/>
              </a:cxn>
              <a:cxn ang="0">
                <a:pos x="connsiteX1" y="connsiteY1"/>
              </a:cxn>
            </a:cxnLst>
            <a:rect l="l" t="t" r="r" b="b"/>
            <a:pathLst>
              <a:path w="747712" h="409575">
                <a:moveTo>
                  <a:pt x="0" y="0"/>
                </a:moveTo>
                <a:lnTo>
                  <a:pt x="747712" y="40957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364170389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smtClean="0"/>
              <a:t>Termination of Transcription</a:t>
            </a:r>
            <a:endParaRPr lang="en-US" dirty="0" smtClean="0"/>
          </a:p>
        </p:txBody>
      </p:sp>
      <p:sp>
        <p:nvSpPr>
          <p:cNvPr id="126979" name="Rectangle 3"/>
          <p:cNvSpPr>
            <a:spLocks noGrp="1" noChangeArrowheads="1"/>
          </p:cNvSpPr>
          <p:nvPr>
            <p:ph idx="1"/>
          </p:nvPr>
        </p:nvSpPr>
        <p:spPr/>
        <p:txBody>
          <a:bodyPr/>
          <a:lstStyle/>
          <a:p>
            <a:pPr marL="0" indent="0">
              <a:buNone/>
            </a:pPr>
            <a:r>
              <a:rPr lang="en-US" dirty="0" smtClean="0"/>
              <a:t>During the third phase of transcription, called termination,</a:t>
            </a:r>
          </a:p>
          <a:p>
            <a:pPr lvl="1"/>
            <a:r>
              <a:rPr lang="en-US" dirty="0" smtClean="0"/>
              <a:t>RNA polymerase reaches a special sequence of bases in the DNA template called a </a:t>
            </a:r>
            <a:r>
              <a:rPr lang="en-US" b="1" dirty="0" smtClean="0"/>
              <a:t>terminator</a:t>
            </a:r>
            <a:r>
              <a:rPr lang="en-US" dirty="0" smtClean="0"/>
              <a:t>, signaling the end of the gene,</a:t>
            </a:r>
          </a:p>
          <a:p>
            <a:pPr lvl="1"/>
            <a:r>
              <a:rPr lang="en-US" dirty="0" smtClean="0"/>
              <a:t>polymerase detaches from the RNA </a:t>
            </a:r>
            <a:r>
              <a:rPr lang="en-US" dirty="0"/>
              <a:t>and the gene, and  </a:t>
            </a:r>
            <a:endParaRPr lang="en-US" dirty="0" smtClean="0"/>
          </a:p>
          <a:p>
            <a:pPr lvl="1"/>
            <a:r>
              <a:rPr lang="en-US" dirty="0" smtClean="0"/>
              <a:t>the DNA strands rejoin.</a:t>
            </a:r>
          </a:p>
        </p:txBody>
      </p:sp>
    </p:spTree>
    <p:extLst>
      <p:ext uri="{BB962C8B-B14F-4D97-AF65-F5344CB8AC3E}">
        <p14:creationId xmlns:p14="http://schemas.microsoft.com/office/powerpoint/2010/main" val="56545965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mtClean="0"/>
              <a:t>The Processing of Eukaryotic RNA</a:t>
            </a:r>
            <a:endParaRPr lang="en-US" dirty="0" smtClean="0"/>
          </a:p>
        </p:txBody>
      </p:sp>
      <p:sp>
        <p:nvSpPr>
          <p:cNvPr id="129027" name="Rectangle 3"/>
          <p:cNvSpPr>
            <a:spLocks noGrp="1" noChangeArrowheads="1"/>
          </p:cNvSpPr>
          <p:nvPr>
            <p:ph idx="1"/>
          </p:nvPr>
        </p:nvSpPr>
        <p:spPr/>
        <p:txBody>
          <a:bodyPr>
            <a:normAutofit fontScale="92500" lnSpcReduction="10000"/>
          </a:bodyPr>
          <a:lstStyle/>
          <a:p>
            <a:pPr marL="0" indent="0">
              <a:buNone/>
            </a:pPr>
            <a:r>
              <a:rPr lang="en-US" dirty="0" smtClean="0"/>
              <a:t>In the cells of prokaryotes, which lack nuclei, the RNA transcribed from a gene immediately functions as </a:t>
            </a:r>
            <a:r>
              <a:rPr lang="en-US" b="1" dirty="0" smtClean="0"/>
              <a:t>messenger RNA </a:t>
            </a:r>
            <a:r>
              <a:rPr lang="en-US" dirty="0" smtClean="0"/>
              <a:t>(</a:t>
            </a:r>
            <a:r>
              <a:rPr lang="en-US" b="1" dirty="0" smtClean="0"/>
              <a:t>mRNA</a:t>
            </a:r>
            <a:r>
              <a:rPr lang="en-US" dirty="0" smtClean="0"/>
              <a:t>), the molecule that is translated into protein. </a:t>
            </a:r>
          </a:p>
          <a:p>
            <a:endParaRPr lang="en-US" dirty="0" smtClean="0"/>
          </a:p>
          <a:p>
            <a:pPr marL="0" indent="0">
              <a:buNone/>
            </a:pPr>
            <a:r>
              <a:rPr lang="en-US" dirty="0" smtClean="0"/>
              <a:t>The eukaryotic cell</a:t>
            </a:r>
          </a:p>
          <a:p>
            <a:pPr lvl="1"/>
            <a:r>
              <a:rPr lang="en-US" dirty="0" smtClean="0"/>
              <a:t>localizes transcription in the nucleus and</a:t>
            </a:r>
          </a:p>
          <a:p>
            <a:pPr lvl="1"/>
            <a:r>
              <a:rPr lang="en-US" dirty="0" smtClean="0"/>
              <a:t>modifies, or processes, the RNA transcripts in the nucleus before they move to the cytoplasm for translation by ribosomes.</a:t>
            </a:r>
            <a:endParaRPr lang="en-US" dirty="0"/>
          </a:p>
        </p:txBody>
      </p:sp>
    </p:spTree>
    <p:extLst>
      <p:ext uri="{BB962C8B-B14F-4D97-AF65-F5344CB8AC3E}">
        <p14:creationId xmlns:p14="http://schemas.microsoft.com/office/powerpoint/2010/main" val="170200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9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9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Start here</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467849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944" y="210312"/>
            <a:ext cx="5468112"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10.13</a:t>
            </a:r>
            <a:endParaRPr lang="en-US" sz="1200" dirty="0">
              <a:latin typeface="Arial" charset="0"/>
            </a:endParaRPr>
          </a:p>
        </p:txBody>
      </p:sp>
      <p:sp>
        <p:nvSpPr>
          <p:cNvPr id="3" name="Freeform 2"/>
          <p:cNvSpPr/>
          <p:nvPr/>
        </p:nvSpPr>
        <p:spPr>
          <a:xfrm>
            <a:off x="3784600" y="3829050"/>
            <a:ext cx="2060575" cy="184150"/>
          </a:xfrm>
          <a:custGeom>
            <a:avLst/>
            <a:gdLst>
              <a:gd name="connsiteX0" fmla="*/ 0 w 2060575"/>
              <a:gd name="connsiteY0" fmla="*/ 3175 h 184150"/>
              <a:gd name="connsiteX1" fmla="*/ 0 w 2060575"/>
              <a:gd name="connsiteY1" fmla="*/ 184150 h 184150"/>
              <a:gd name="connsiteX2" fmla="*/ 2060575 w 2060575"/>
              <a:gd name="connsiteY2" fmla="*/ 184150 h 184150"/>
              <a:gd name="connsiteX3" fmla="*/ 2060575 w 2060575"/>
              <a:gd name="connsiteY3" fmla="*/ 0 h 184150"/>
            </a:gdLst>
            <a:ahLst/>
            <a:cxnLst>
              <a:cxn ang="0">
                <a:pos x="connsiteX0" y="connsiteY0"/>
              </a:cxn>
              <a:cxn ang="0">
                <a:pos x="connsiteX1" y="connsiteY1"/>
              </a:cxn>
              <a:cxn ang="0">
                <a:pos x="connsiteX2" y="connsiteY2"/>
              </a:cxn>
              <a:cxn ang="0">
                <a:pos x="connsiteX3" y="connsiteY3"/>
              </a:cxn>
            </a:cxnLst>
            <a:rect l="l" t="t" r="r" b="b"/>
            <a:pathLst>
              <a:path w="2060575" h="184150">
                <a:moveTo>
                  <a:pt x="0" y="3175"/>
                </a:moveTo>
                <a:lnTo>
                  <a:pt x="0" y="184150"/>
                </a:lnTo>
                <a:lnTo>
                  <a:pt x="2060575" y="184150"/>
                </a:lnTo>
                <a:lnTo>
                  <a:pt x="2060575" y="0"/>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4" name="Freeform 3"/>
          <p:cNvSpPr/>
          <p:nvPr/>
        </p:nvSpPr>
        <p:spPr>
          <a:xfrm>
            <a:off x="4816475" y="4010025"/>
            <a:ext cx="0" cy="180975"/>
          </a:xfrm>
          <a:custGeom>
            <a:avLst/>
            <a:gdLst>
              <a:gd name="connsiteX0" fmla="*/ 0 w 0"/>
              <a:gd name="connsiteY0" fmla="*/ 0 h 180975"/>
              <a:gd name="connsiteX1" fmla="*/ 0 w 0"/>
              <a:gd name="connsiteY1" fmla="*/ 180975 h 180975"/>
            </a:gdLst>
            <a:ahLst/>
            <a:cxnLst>
              <a:cxn ang="0">
                <a:pos x="connsiteX0" y="connsiteY0"/>
              </a:cxn>
              <a:cxn ang="0">
                <a:pos x="connsiteX1" y="connsiteY1"/>
              </a:cxn>
            </a:cxnLst>
            <a:rect l="l" t="t" r="r" b="b"/>
            <a:pathLst>
              <a:path h="180975">
                <a:moveTo>
                  <a:pt x="0" y="0"/>
                </a:moveTo>
                <a:lnTo>
                  <a:pt x="0" y="180975"/>
                </a:lnTo>
              </a:path>
            </a:pathLst>
          </a:custGeom>
          <a:ln w="127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5" name="Freeform 4"/>
          <p:cNvSpPr/>
          <p:nvPr/>
        </p:nvSpPr>
        <p:spPr>
          <a:xfrm>
            <a:off x="3168650" y="1549400"/>
            <a:ext cx="60325" cy="377825"/>
          </a:xfrm>
          <a:custGeom>
            <a:avLst/>
            <a:gdLst>
              <a:gd name="connsiteX0" fmla="*/ 60325 w 60325"/>
              <a:gd name="connsiteY0" fmla="*/ 0 h 377825"/>
              <a:gd name="connsiteX1" fmla="*/ 0 w 60325"/>
              <a:gd name="connsiteY1" fmla="*/ 377825 h 377825"/>
            </a:gdLst>
            <a:ahLst/>
            <a:cxnLst>
              <a:cxn ang="0">
                <a:pos x="connsiteX0" y="connsiteY0"/>
              </a:cxn>
              <a:cxn ang="0">
                <a:pos x="connsiteX1" y="connsiteY1"/>
              </a:cxn>
            </a:cxnLst>
            <a:rect l="l" t="t" r="r" b="b"/>
            <a:pathLst>
              <a:path w="60325" h="377825">
                <a:moveTo>
                  <a:pt x="60325" y="0"/>
                </a:moveTo>
                <a:lnTo>
                  <a:pt x="0" y="377825"/>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6" name="Freeform 5"/>
          <p:cNvSpPr/>
          <p:nvPr/>
        </p:nvSpPr>
        <p:spPr>
          <a:xfrm>
            <a:off x="6635750" y="1939925"/>
            <a:ext cx="0" cy="260350"/>
          </a:xfrm>
          <a:custGeom>
            <a:avLst/>
            <a:gdLst>
              <a:gd name="connsiteX0" fmla="*/ 0 w 0"/>
              <a:gd name="connsiteY0" fmla="*/ 260350 h 260350"/>
              <a:gd name="connsiteX1" fmla="*/ 0 w 0"/>
              <a:gd name="connsiteY1" fmla="*/ 0 h 260350"/>
            </a:gdLst>
            <a:ahLst/>
            <a:cxnLst>
              <a:cxn ang="0">
                <a:pos x="connsiteX0" y="connsiteY0"/>
              </a:cxn>
              <a:cxn ang="0">
                <a:pos x="connsiteX1" y="connsiteY1"/>
              </a:cxn>
            </a:cxnLst>
            <a:rect l="l" t="t" r="r" b="b"/>
            <a:pathLst>
              <a:path h="260350">
                <a:moveTo>
                  <a:pt x="0" y="260350"/>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 name="TextBox 8"/>
          <p:cNvSpPr txBox="1"/>
          <p:nvPr/>
        </p:nvSpPr>
        <p:spPr>
          <a:xfrm>
            <a:off x="1925367" y="588308"/>
            <a:ext cx="603050"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DNA</a:t>
            </a:r>
            <a:endParaRPr lang="en-US" sz="1500" b="1" dirty="0">
              <a:solidFill>
                <a:prstClr val="black"/>
              </a:solidFill>
              <a:latin typeface="Arial" pitchFamily="34" charset="0"/>
              <a:ea typeface="+mn-ea"/>
              <a:cs typeface="Arial" pitchFamily="34" charset="0"/>
            </a:endParaRPr>
          </a:p>
        </p:txBody>
      </p:sp>
      <p:sp>
        <p:nvSpPr>
          <p:cNvPr id="10" name="TextBox 9"/>
          <p:cNvSpPr txBox="1"/>
          <p:nvPr/>
        </p:nvSpPr>
        <p:spPr>
          <a:xfrm>
            <a:off x="1922192" y="1377950"/>
            <a:ext cx="1072730" cy="964367"/>
          </a:xfrm>
          <a:prstGeom prst="rect">
            <a:avLst/>
          </a:prstGeom>
          <a:noFill/>
        </p:spPr>
        <p:txBody>
          <a:bodyPr wrap="none" rtlCol="0">
            <a:spAutoFit/>
          </a:bodyPr>
          <a:lstStyle/>
          <a:p>
            <a:pPr fontAlgn="auto">
              <a:lnSpc>
                <a:spcPts val="1700"/>
              </a:lnSpc>
              <a:spcBef>
                <a:spcPts val="0"/>
              </a:spcBef>
              <a:spcAft>
                <a:spcPts val="0"/>
              </a:spcAft>
            </a:pPr>
            <a:r>
              <a:rPr lang="en-US" sz="1500" b="1" dirty="0" smtClean="0">
                <a:solidFill>
                  <a:prstClr val="black"/>
                </a:solidFill>
                <a:latin typeface="Arial" pitchFamily="34" charset="0"/>
                <a:ea typeface="+mn-ea"/>
                <a:cs typeface="Arial" pitchFamily="34" charset="0"/>
              </a:rPr>
              <a:t>RNA</a:t>
            </a:r>
          </a:p>
          <a:p>
            <a:pPr fontAlgn="auto">
              <a:lnSpc>
                <a:spcPts val="1700"/>
              </a:lnSpc>
              <a:spcBef>
                <a:spcPts val="0"/>
              </a:spcBef>
              <a:spcAft>
                <a:spcPts val="0"/>
              </a:spcAft>
            </a:pPr>
            <a:r>
              <a:rPr lang="en-US" sz="1500" b="1" dirty="0" smtClean="0">
                <a:solidFill>
                  <a:prstClr val="black"/>
                </a:solidFill>
                <a:latin typeface="Arial" pitchFamily="34" charset="0"/>
                <a:ea typeface="+mn-ea"/>
                <a:cs typeface="Arial" pitchFamily="34" charset="0"/>
              </a:rPr>
              <a:t>transcript</a:t>
            </a:r>
          </a:p>
          <a:p>
            <a:pPr fontAlgn="auto">
              <a:lnSpc>
                <a:spcPts val="1700"/>
              </a:lnSpc>
              <a:spcBef>
                <a:spcPts val="0"/>
              </a:spcBef>
              <a:spcAft>
                <a:spcPts val="0"/>
              </a:spcAft>
            </a:pPr>
            <a:r>
              <a:rPr lang="en-US" sz="1500" b="1" dirty="0" smtClean="0">
                <a:solidFill>
                  <a:prstClr val="black"/>
                </a:solidFill>
                <a:latin typeface="Arial" pitchFamily="34" charset="0"/>
                <a:ea typeface="+mn-ea"/>
                <a:cs typeface="Arial" pitchFamily="34" charset="0"/>
              </a:rPr>
              <a:t>with cap</a:t>
            </a:r>
          </a:p>
          <a:p>
            <a:pPr fontAlgn="auto">
              <a:lnSpc>
                <a:spcPts val="1700"/>
              </a:lnSpc>
              <a:spcBef>
                <a:spcPts val="0"/>
              </a:spcBef>
              <a:spcAft>
                <a:spcPts val="0"/>
              </a:spcAft>
            </a:pPr>
            <a:r>
              <a:rPr lang="en-US" sz="1500" b="1" dirty="0" smtClean="0">
                <a:solidFill>
                  <a:prstClr val="black"/>
                </a:solidFill>
                <a:latin typeface="Arial" pitchFamily="34" charset="0"/>
                <a:ea typeface="+mn-ea"/>
                <a:cs typeface="Arial" pitchFamily="34" charset="0"/>
              </a:rPr>
              <a:t>and tail</a:t>
            </a:r>
            <a:endParaRPr lang="en-US" sz="1500" b="1" dirty="0">
              <a:solidFill>
                <a:prstClr val="black"/>
              </a:solidFill>
              <a:latin typeface="Arial" pitchFamily="34" charset="0"/>
              <a:ea typeface="+mn-ea"/>
              <a:cs typeface="Arial" pitchFamily="34" charset="0"/>
            </a:endParaRPr>
          </a:p>
        </p:txBody>
      </p:sp>
      <p:sp>
        <p:nvSpPr>
          <p:cNvPr id="11" name="TextBox 10"/>
          <p:cNvSpPr txBox="1"/>
          <p:nvPr/>
        </p:nvSpPr>
        <p:spPr>
          <a:xfrm>
            <a:off x="3009900" y="1301750"/>
            <a:ext cx="548548"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Cap</a:t>
            </a:r>
            <a:endParaRPr lang="en-US" sz="1500" b="1" dirty="0">
              <a:solidFill>
                <a:prstClr val="black"/>
              </a:solidFill>
              <a:latin typeface="Arial" pitchFamily="34" charset="0"/>
              <a:ea typeface="+mn-ea"/>
              <a:cs typeface="Arial" pitchFamily="34" charset="0"/>
            </a:endParaRPr>
          </a:p>
        </p:txBody>
      </p:sp>
      <p:sp>
        <p:nvSpPr>
          <p:cNvPr id="13" name="TextBox 12"/>
          <p:cNvSpPr txBox="1"/>
          <p:nvPr/>
        </p:nvSpPr>
        <p:spPr>
          <a:xfrm>
            <a:off x="4681151" y="995650"/>
            <a:ext cx="2305439" cy="528350"/>
          </a:xfrm>
          <a:prstGeom prst="rect">
            <a:avLst/>
          </a:prstGeom>
          <a:noFill/>
        </p:spPr>
        <p:txBody>
          <a:bodyPr wrap="none" rtlCol="0">
            <a:spAutoFit/>
          </a:bodyPr>
          <a:lstStyle/>
          <a:p>
            <a:pPr fontAlgn="auto">
              <a:lnSpc>
                <a:spcPts val="1700"/>
              </a:lnSpc>
              <a:spcBef>
                <a:spcPts val="0"/>
              </a:spcBef>
              <a:spcAft>
                <a:spcPts val="0"/>
              </a:spcAft>
            </a:pPr>
            <a:r>
              <a:rPr lang="en-US" sz="1500" b="1" dirty="0" smtClean="0">
                <a:solidFill>
                  <a:prstClr val="black"/>
                </a:solidFill>
                <a:latin typeface="Arial" pitchFamily="34" charset="0"/>
                <a:ea typeface="+mn-ea"/>
                <a:cs typeface="Arial" pitchFamily="34" charset="0"/>
              </a:rPr>
              <a:t>Transcription</a:t>
            </a:r>
          </a:p>
          <a:p>
            <a:pPr fontAlgn="auto">
              <a:lnSpc>
                <a:spcPts val="1700"/>
              </a:lnSpc>
              <a:spcBef>
                <a:spcPts val="0"/>
              </a:spcBef>
              <a:spcAft>
                <a:spcPts val="0"/>
              </a:spcAft>
            </a:pPr>
            <a:r>
              <a:rPr lang="en-US" sz="1500" b="1" dirty="0" smtClean="0">
                <a:solidFill>
                  <a:prstClr val="black"/>
                </a:solidFill>
                <a:latin typeface="Arial" pitchFamily="34" charset="0"/>
                <a:ea typeface="+mn-ea"/>
                <a:cs typeface="Arial" pitchFamily="34" charset="0"/>
              </a:rPr>
              <a:t>Addition of cap and tail</a:t>
            </a:r>
            <a:endParaRPr lang="en-US" sz="1500" b="1" dirty="0">
              <a:solidFill>
                <a:prstClr val="black"/>
              </a:solidFill>
              <a:latin typeface="Arial" pitchFamily="34" charset="0"/>
              <a:ea typeface="+mn-ea"/>
              <a:cs typeface="Arial" pitchFamily="34" charset="0"/>
            </a:endParaRPr>
          </a:p>
        </p:txBody>
      </p:sp>
      <p:sp>
        <p:nvSpPr>
          <p:cNvPr id="14" name="TextBox 13"/>
          <p:cNvSpPr txBox="1"/>
          <p:nvPr/>
        </p:nvSpPr>
        <p:spPr>
          <a:xfrm>
            <a:off x="4678293" y="2159047"/>
            <a:ext cx="1744388" cy="310341"/>
          </a:xfrm>
          <a:prstGeom prst="rect">
            <a:avLst/>
          </a:prstGeom>
          <a:noFill/>
        </p:spPr>
        <p:txBody>
          <a:bodyPr wrap="none" rtlCol="0">
            <a:spAutoFit/>
          </a:bodyPr>
          <a:lstStyle/>
          <a:p>
            <a:pPr fontAlgn="auto">
              <a:lnSpc>
                <a:spcPts val="1700"/>
              </a:lnSpc>
              <a:spcBef>
                <a:spcPts val="0"/>
              </a:spcBef>
              <a:spcAft>
                <a:spcPts val="0"/>
              </a:spcAft>
            </a:pPr>
            <a:r>
              <a:rPr lang="en-US" sz="1500" b="1" dirty="0" smtClean="0">
                <a:solidFill>
                  <a:prstClr val="black"/>
                </a:solidFill>
                <a:latin typeface="Arial" pitchFamily="34" charset="0"/>
                <a:ea typeface="+mn-ea"/>
                <a:cs typeface="Arial" pitchFamily="34" charset="0"/>
              </a:rPr>
              <a:t>Introns removed </a:t>
            </a:r>
            <a:endParaRPr lang="en-US" sz="1500" b="1" dirty="0">
              <a:solidFill>
                <a:prstClr val="black"/>
              </a:solidFill>
              <a:latin typeface="Arial" pitchFamily="34" charset="0"/>
              <a:ea typeface="+mn-ea"/>
              <a:cs typeface="Arial" pitchFamily="34" charset="0"/>
            </a:endParaRPr>
          </a:p>
        </p:txBody>
      </p:sp>
      <p:sp>
        <p:nvSpPr>
          <p:cNvPr id="17" name="TextBox 16"/>
          <p:cNvSpPr txBox="1"/>
          <p:nvPr/>
        </p:nvSpPr>
        <p:spPr>
          <a:xfrm>
            <a:off x="6374609" y="2181386"/>
            <a:ext cx="500586"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Tail</a:t>
            </a:r>
            <a:endParaRPr lang="en-US" sz="1500" b="1" dirty="0">
              <a:solidFill>
                <a:prstClr val="black"/>
              </a:solidFill>
              <a:latin typeface="Arial" pitchFamily="34" charset="0"/>
              <a:ea typeface="+mn-ea"/>
              <a:cs typeface="Arial" pitchFamily="34" charset="0"/>
            </a:endParaRPr>
          </a:p>
        </p:txBody>
      </p:sp>
      <p:sp>
        <p:nvSpPr>
          <p:cNvPr id="18" name="TextBox 17"/>
          <p:cNvSpPr txBox="1"/>
          <p:nvPr/>
        </p:nvSpPr>
        <p:spPr>
          <a:xfrm>
            <a:off x="4678294" y="3109133"/>
            <a:ext cx="2299027" cy="310341"/>
          </a:xfrm>
          <a:prstGeom prst="rect">
            <a:avLst/>
          </a:prstGeom>
          <a:noFill/>
        </p:spPr>
        <p:txBody>
          <a:bodyPr wrap="none" rtlCol="0">
            <a:spAutoFit/>
          </a:bodyPr>
          <a:lstStyle/>
          <a:p>
            <a:pPr fontAlgn="auto">
              <a:lnSpc>
                <a:spcPts val="1700"/>
              </a:lnSpc>
              <a:spcBef>
                <a:spcPts val="0"/>
              </a:spcBef>
              <a:spcAft>
                <a:spcPts val="0"/>
              </a:spcAft>
            </a:pPr>
            <a:r>
              <a:rPr lang="en-US" sz="1500" b="1" dirty="0" smtClean="0">
                <a:solidFill>
                  <a:prstClr val="black"/>
                </a:solidFill>
                <a:latin typeface="Arial" pitchFamily="34" charset="0"/>
                <a:ea typeface="+mn-ea"/>
                <a:cs typeface="Arial" pitchFamily="34" charset="0"/>
              </a:rPr>
              <a:t>Exons spliced together</a:t>
            </a:r>
            <a:endParaRPr lang="en-US" sz="1500" b="1" dirty="0">
              <a:solidFill>
                <a:prstClr val="black"/>
              </a:solidFill>
              <a:latin typeface="Arial" pitchFamily="34" charset="0"/>
              <a:ea typeface="+mn-ea"/>
              <a:cs typeface="Arial" pitchFamily="34" charset="0"/>
            </a:endParaRPr>
          </a:p>
        </p:txBody>
      </p:sp>
      <p:sp>
        <p:nvSpPr>
          <p:cNvPr id="19" name="TextBox 18"/>
          <p:cNvSpPr txBox="1"/>
          <p:nvPr/>
        </p:nvSpPr>
        <p:spPr>
          <a:xfrm>
            <a:off x="1911477" y="3614084"/>
            <a:ext cx="774571"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mRNA</a:t>
            </a:r>
            <a:endParaRPr lang="en-US" sz="1500" b="1" dirty="0">
              <a:solidFill>
                <a:prstClr val="black"/>
              </a:solidFill>
              <a:latin typeface="Arial" pitchFamily="34" charset="0"/>
              <a:ea typeface="+mn-ea"/>
              <a:cs typeface="Arial" pitchFamily="34" charset="0"/>
            </a:endParaRPr>
          </a:p>
        </p:txBody>
      </p:sp>
      <p:sp>
        <p:nvSpPr>
          <p:cNvPr id="20" name="TextBox 19"/>
          <p:cNvSpPr txBox="1"/>
          <p:nvPr/>
        </p:nvSpPr>
        <p:spPr>
          <a:xfrm>
            <a:off x="3938458" y="4153044"/>
            <a:ext cx="1786066"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Coding sequence</a:t>
            </a:r>
            <a:endParaRPr lang="en-US" sz="1500" b="1" dirty="0">
              <a:solidFill>
                <a:prstClr val="black"/>
              </a:solidFill>
              <a:latin typeface="Arial" pitchFamily="34" charset="0"/>
              <a:ea typeface="+mn-ea"/>
              <a:cs typeface="Arial" pitchFamily="34" charset="0"/>
            </a:endParaRPr>
          </a:p>
        </p:txBody>
      </p:sp>
      <p:sp>
        <p:nvSpPr>
          <p:cNvPr id="21" name="TextBox 20"/>
          <p:cNvSpPr txBox="1"/>
          <p:nvPr/>
        </p:nvSpPr>
        <p:spPr>
          <a:xfrm>
            <a:off x="5832147" y="4441033"/>
            <a:ext cx="933269"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Nucleus</a:t>
            </a:r>
            <a:endParaRPr lang="en-US" sz="1500" b="1" dirty="0">
              <a:solidFill>
                <a:prstClr val="black"/>
              </a:solidFill>
              <a:latin typeface="Arial" pitchFamily="34" charset="0"/>
              <a:ea typeface="+mn-ea"/>
              <a:cs typeface="Arial" pitchFamily="34" charset="0"/>
            </a:endParaRPr>
          </a:p>
        </p:txBody>
      </p:sp>
      <p:sp>
        <p:nvSpPr>
          <p:cNvPr id="22" name="TextBox 21"/>
          <p:cNvSpPr txBox="1"/>
          <p:nvPr/>
        </p:nvSpPr>
        <p:spPr>
          <a:xfrm>
            <a:off x="6124929" y="5298285"/>
            <a:ext cx="1168910"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Cytoplasm</a:t>
            </a:r>
            <a:endParaRPr lang="en-US" sz="1500" b="1" dirty="0">
              <a:solidFill>
                <a:prstClr val="black"/>
              </a:solidFill>
              <a:latin typeface="Arial" pitchFamily="34" charset="0"/>
              <a:ea typeface="+mn-ea"/>
              <a:cs typeface="Arial" pitchFamily="34" charset="0"/>
            </a:endParaRPr>
          </a:p>
        </p:txBody>
      </p:sp>
      <p:sp>
        <p:nvSpPr>
          <p:cNvPr id="23" name="TextBox 22"/>
          <p:cNvSpPr txBox="1"/>
          <p:nvPr/>
        </p:nvSpPr>
        <p:spPr>
          <a:xfrm rot="20518560">
            <a:off x="3162245" y="475943"/>
            <a:ext cx="654346"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Exon</a:t>
            </a:r>
            <a:endParaRPr lang="en-US" sz="1500" b="1" dirty="0">
              <a:solidFill>
                <a:prstClr val="black"/>
              </a:solidFill>
              <a:latin typeface="Arial" pitchFamily="34" charset="0"/>
              <a:ea typeface="+mn-ea"/>
              <a:cs typeface="Arial" pitchFamily="34" charset="0"/>
            </a:endParaRPr>
          </a:p>
        </p:txBody>
      </p:sp>
      <p:sp>
        <p:nvSpPr>
          <p:cNvPr id="25" name="TextBox 24"/>
          <p:cNvSpPr txBox="1"/>
          <p:nvPr/>
        </p:nvSpPr>
        <p:spPr>
          <a:xfrm rot="1830473">
            <a:off x="3811652" y="533310"/>
            <a:ext cx="728084"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Intron</a:t>
            </a:r>
            <a:endParaRPr lang="en-US" sz="1500" b="1" dirty="0">
              <a:solidFill>
                <a:prstClr val="black"/>
              </a:solidFill>
              <a:latin typeface="Arial" pitchFamily="34" charset="0"/>
              <a:ea typeface="+mn-ea"/>
              <a:cs typeface="Arial" pitchFamily="34" charset="0"/>
            </a:endParaRPr>
          </a:p>
        </p:txBody>
      </p:sp>
      <p:sp>
        <p:nvSpPr>
          <p:cNvPr id="26" name="TextBox 25"/>
          <p:cNvSpPr txBox="1"/>
          <p:nvPr/>
        </p:nvSpPr>
        <p:spPr>
          <a:xfrm rot="20518560">
            <a:off x="4440979" y="542620"/>
            <a:ext cx="654346"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Exon</a:t>
            </a:r>
            <a:endParaRPr lang="en-US" sz="1500" b="1" dirty="0">
              <a:solidFill>
                <a:prstClr val="black"/>
              </a:solidFill>
              <a:latin typeface="Arial" pitchFamily="34" charset="0"/>
              <a:ea typeface="+mn-ea"/>
              <a:cs typeface="Arial" pitchFamily="34" charset="0"/>
            </a:endParaRPr>
          </a:p>
        </p:txBody>
      </p:sp>
      <p:sp>
        <p:nvSpPr>
          <p:cNvPr id="27" name="TextBox 26"/>
          <p:cNvSpPr txBox="1"/>
          <p:nvPr/>
        </p:nvSpPr>
        <p:spPr>
          <a:xfrm rot="929467">
            <a:off x="6013883" y="414033"/>
            <a:ext cx="654346"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Exon</a:t>
            </a:r>
            <a:endParaRPr lang="en-US" sz="1500" b="1" dirty="0">
              <a:solidFill>
                <a:prstClr val="black"/>
              </a:solidFill>
              <a:latin typeface="Arial" pitchFamily="34" charset="0"/>
              <a:ea typeface="+mn-ea"/>
              <a:cs typeface="Arial" pitchFamily="34" charset="0"/>
            </a:endParaRPr>
          </a:p>
        </p:txBody>
      </p:sp>
      <p:sp>
        <p:nvSpPr>
          <p:cNvPr id="28" name="TextBox 27"/>
          <p:cNvSpPr txBox="1"/>
          <p:nvPr/>
        </p:nvSpPr>
        <p:spPr>
          <a:xfrm rot="21447529">
            <a:off x="5278503" y="340065"/>
            <a:ext cx="728084" cy="297517"/>
          </a:xfrm>
          <a:prstGeom prst="rect">
            <a:avLst/>
          </a:prstGeom>
          <a:noFill/>
        </p:spPr>
        <p:txBody>
          <a:bodyPr wrap="none" rtlCol="0">
            <a:spAutoFit/>
          </a:bodyPr>
          <a:lstStyle/>
          <a:p>
            <a:pPr fontAlgn="auto">
              <a:lnSpc>
                <a:spcPts val="1600"/>
              </a:lnSpc>
              <a:spcBef>
                <a:spcPts val="0"/>
              </a:spcBef>
              <a:spcAft>
                <a:spcPts val="0"/>
              </a:spcAft>
            </a:pPr>
            <a:r>
              <a:rPr lang="en-US" sz="1500" b="1" dirty="0" smtClean="0">
                <a:solidFill>
                  <a:prstClr val="black"/>
                </a:solidFill>
                <a:latin typeface="Arial" pitchFamily="34" charset="0"/>
                <a:ea typeface="+mn-ea"/>
                <a:cs typeface="Arial" pitchFamily="34" charset="0"/>
              </a:rPr>
              <a:t>Intron</a:t>
            </a:r>
            <a:endParaRPr lang="en-US" sz="15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403947497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mtClean="0"/>
              <a:t>The Processing of Eukaryotic RNA</a:t>
            </a:r>
            <a:endParaRPr lang="en-US" dirty="0" smtClean="0"/>
          </a:p>
        </p:txBody>
      </p:sp>
      <p:sp>
        <p:nvSpPr>
          <p:cNvPr id="129027" name="Rectangle 3"/>
          <p:cNvSpPr>
            <a:spLocks noGrp="1" noChangeArrowheads="1"/>
          </p:cNvSpPr>
          <p:nvPr>
            <p:ph idx="1"/>
          </p:nvPr>
        </p:nvSpPr>
        <p:spPr/>
        <p:txBody>
          <a:bodyPr/>
          <a:lstStyle/>
          <a:p>
            <a:r>
              <a:rPr lang="en-US" dirty="0" smtClean="0"/>
              <a:t>One kind of RNA processing is the addition of extra nucleotides to the ends of the RNA transcript. </a:t>
            </a:r>
          </a:p>
          <a:p>
            <a:endParaRPr lang="en-US" dirty="0" smtClean="0"/>
          </a:p>
          <a:p>
            <a:r>
              <a:rPr lang="en-US" dirty="0" smtClean="0"/>
              <a:t>These additions, called the </a:t>
            </a:r>
            <a:r>
              <a:rPr lang="en-US" b="1" dirty="0" smtClean="0"/>
              <a:t>cap</a:t>
            </a:r>
            <a:r>
              <a:rPr lang="en-US" dirty="0" smtClean="0"/>
              <a:t> and </a:t>
            </a:r>
            <a:r>
              <a:rPr lang="en-US" b="1" dirty="0" smtClean="0"/>
              <a:t>tail</a:t>
            </a:r>
            <a:r>
              <a:rPr lang="en-US" dirty="0" smtClean="0"/>
              <a:t>, protect the RNA from attack by cellular enzymes and help ribosomes recognize the RNA as mRNA.</a:t>
            </a:r>
          </a:p>
        </p:txBody>
      </p:sp>
    </p:spTree>
    <p:extLst>
      <p:ext uri="{BB962C8B-B14F-4D97-AF65-F5344CB8AC3E}">
        <p14:creationId xmlns:p14="http://schemas.microsoft.com/office/powerpoint/2010/main" val="27287688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DNA: Structure and Replication</a:t>
            </a:r>
            <a:endParaRPr lang="en-US" dirty="0" smtClean="0"/>
          </a:p>
        </p:txBody>
      </p:sp>
      <p:sp>
        <p:nvSpPr>
          <p:cNvPr id="1008643" name="Rectangle 3"/>
          <p:cNvSpPr>
            <a:spLocks noGrp="1" noChangeArrowheads="1"/>
          </p:cNvSpPr>
          <p:nvPr>
            <p:ph idx="1"/>
          </p:nvPr>
        </p:nvSpPr>
        <p:spPr>
          <a:xfrm>
            <a:off x="457200" y="1524000"/>
            <a:ext cx="8229600" cy="5105400"/>
          </a:xfrm>
        </p:spPr>
        <p:txBody>
          <a:bodyPr>
            <a:normAutofit lnSpcReduction="10000"/>
          </a:bodyPr>
          <a:lstStyle/>
          <a:p>
            <a:r>
              <a:rPr lang="en-US" dirty="0" smtClean="0"/>
              <a:t>What came next was one of the most celebrated quests in the history of science: the effort to figure out the structure of DNA. </a:t>
            </a:r>
          </a:p>
          <a:p>
            <a:pPr lvl="1"/>
            <a:r>
              <a:rPr lang="en-US" dirty="0" smtClean="0"/>
              <a:t>Scientists had identified all its atoms and knew how they were bonded to one another. </a:t>
            </a:r>
          </a:p>
          <a:p>
            <a:pPr lvl="1"/>
            <a:r>
              <a:rPr lang="en-US" dirty="0" smtClean="0"/>
              <a:t>What was not understood was the specific three-dimensional arrangement of atoms that gives DNA its unique properties: the capacity to</a:t>
            </a:r>
          </a:p>
          <a:p>
            <a:pPr lvl="2"/>
            <a:r>
              <a:rPr lang="en-US" dirty="0" smtClean="0"/>
              <a:t>store genetic information, </a:t>
            </a:r>
          </a:p>
          <a:p>
            <a:pPr lvl="2"/>
            <a:r>
              <a:rPr lang="en-US" dirty="0" smtClean="0"/>
              <a:t>copy it, and </a:t>
            </a:r>
          </a:p>
          <a:p>
            <a:pPr lvl="2"/>
            <a:r>
              <a:rPr lang="en-US" dirty="0" smtClean="0"/>
              <a:t>pass it from generation to generation. </a:t>
            </a:r>
          </a:p>
        </p:txBody>
      </p:sp>
    </p:spTree>
    <p:extLst>
      <p:ext uri="{BB962C8B-B14F-4D97-AF65-F5344CB8AC3E}">
        <p14:creationId xmlns:p14="http://schemas.microsoft.com/office/powerpoint/2010/main" val="1139916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8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8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864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864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86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86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mtClean="0"/>
              <a:t>The Processing of Eukaryotic RNA</a:t>
            </a:r>
            <a:endParaRPr lang="en-US" dirty="0" smtClean="0"/>
          </a:p>
        </p:txBody>
      </p:sp>
      <p:sp>
        <p:nvSpPr>
          <p:cNvPr id="129027" name="Rectangle 3"/>
          <p:cNvSpPr>
            <a:spLocks noGrp="1" noChangeArrowheads="1"/>
          </p:cNvSpPr>
          <p:nvPr>
            <p:ph idx="1"/>
          </p:nvPr>
        </p:nvSpPr>
        <p:spPr/>
        <p:txBody>
          <a:bodyPr/>
          <a:lstStyle/>
          <a:p>
            <a:pPr lvl="1"/>
            <a:r>
              <a:rPr lang="en-US" dirty="0" smtClean="0"/>
              <a:t>Another type of RNA processing is made necessary in eukaryotes by noncoding stretches of nucleotides that interrupt the nucleotides that actually code for amino acids.</a:t>
            </a:r>
          </a:p>
          <a:p>
            <a:pPr lvl="1"/>
            <a:endParaRPr lang="en-US" dirty="0" smtClean="0"/>
          </a:p>
          <a:p>
            <a:pPr lvl="2"/>
            <a:r>
              <a:rPr lang="en-US" dirty="0" smtClean="0"/>
              <a:t>Most genes of plants and animals include such internal noncoding regions, which are called </a:t>
            </a:r>
            <a:r>
              <a:rPr lang="en-US" b="1" dirty="0" smtClean="0"/>
              <a:t>introns</a:t>
            </a:r>
            <a:r>
              <a:rPr lang="en-US" dirty="0" smtClean="0"/>
              <a:t>. </a:t>
            </a:r>
          </a:p>
          <a:p>
            <a:pPr lvl="2"/>
            <a:endParaRPr lang="en-US" dirty="0" smtClean="0"/>
          </a:p>
          <a:p>
            <a:pPr lvl="2"/>
            <a:r>
              <a:rPr lang="en-US" dirty="0" smtClean="0"/>
              <a:t>The coding regions—the parts of a gene that are expressed—are called </a:t>
            </a:r>
            <a:r>
              <a:rPr lang="en-US" b="1" dirty="0" smtClean="0"/>
              <a:t>exons</a:t>
            </a:r>
            <a:r>
              <a:rPr lang="en-US" dirty="0" smtClean="0"/>
              <a:t>.</a:t>
            </a:r>
            <a:endParaRPr lang="en-US" dirty="0"/>
          </a:p>
        </p:txBody>
      </p:sp>
    </p:spTree>
    <p:extLst>
      <p:ext uri="{BB962C8B-B14F-4D97-AF65-F5344CB8AC3E}">
        <p14:creationId xmlns:p14="http://schemas.microsoft.com/office/powerpoint/2010/main" val="169107031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mtClean="0"/>
              <a:t>The Processing of Eukaryotic RNA</a:t>
            </a:r>
            <a:endParaRPr lang="en-US" dirty="0" smtClean="0"/>
          </a:p>
        </p:txBody>
      </p:sp>
      <p:sp>
        <p:nvSpPr>
          <p:cNvPr id="129027" name="Rectangle 3"/>
          <p:cNvSpPr>
            <a:spLocks noGrp="1" noChangeArrowheads="1"/>
          </p:cNvSpPr>
          <p:nvPr>
            <p:ph idx="1"/>
          </p:nvPr>
        </p:nvSpPr>
        <p:spPr/>
        <p:txBody>
          <a:bodyPr/>
          <a:lstStyle/>
          <a:p>
            <a:r>
              <a:rPr lang="en-US" dirty="0" smtClean="0"/>
              <a:t>Both exons and introns are transcribed from DNA into RNA. </a:t>
            </a:r>
          </a:p>
          <a:p>
            <a:r>
              <a:rPr lang="en-US" dirty="0" smtClean="0"/>
              <a:t>However, before the RNA leaves the nucleus, </a:t>
            </a:r>
          </a:p>
          <a:p>
            <a:pPr lvl="1"/>
            <a:r>
              <a:rPr lang="en-US" dirty="0" smtClean="0"/>
              <a:t>the introns are removed and</a:t>
            </a:r>
          </a:p>
          <a:p>
            <a:pPr lvl="1"/>
            <a:r>
              <a:rPr lang="en-US" dirty="0" smtClean="0"/>
              <a:t>the exons are joined to produce an mRNA molecule with a continuous coding sequence.</a:t>
            </a:r>
          </a:p>
          <a:p>
            <a:r>
              <a:rPr lang="en-US" dirty="0" smtClean="0"/>
              <a:t>This process is called </a:t>
            </a:r>
            <a:r>
              <a:rPr lang="en-US" b="1" dirty="0" smtClean="0"/>
              <a:t>RNA splicing</a:t>
            </a:r>
            <a:r>
              <a:rPr lang="en-US" dirty="0" smtClean="0"/>
              <a:t>.</a:t>
            </a:r>
            <a:endParaRPr lang="en-US" dirty="0"/>
          </a:p>
        </p:txBody>
      </p:sp>
    </p:spTree>
    <p:extLst>
      <p:ext uri="{BB962C8B-B14F-4D97-AF65-F5344CB8AC3E}">
        <p14:creationId xmlns:p14="http://schemas.microsoft.com/office/powerpoint/2010/main" val="44919823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mtClean="0"/>
              <a:t>The Processing of Eukaryotic RNA</a:t>
            </a:r>
            <a:endParaRPr lang="en-US" dirty="0" smtClean="0"/>
          </a:p>
        </p:txBody>
      </p:sp>
      <p:sp>
        <p:nvSpPr>
          <p:cNvPr id="129027" name="Rectangle 3"/>
          <p:cNvSpPr>
            <a:spLocks noGrp="1" noChangeArrowheads="1"/>
          </p:cNvSpPr>
          <p:nvPr>
            <p:ph idx="1"/>
          </p:nvPr>
        </p:nvSpPr>
        <p:spPr/>
        <p:txBody>
          <a:bodyPr/>
          <a:lstStyle/>
          <a:p>
            <a:r>
              <a:rPr lang="en-US" dirty="0" smtClean="0"/>
              <a:t>RNA splicing is believed to play a significant role in humans in allowing our approximately 21,000 genes </a:t>
            </a:r>
          </a:p>
          <a:p>
            <a:r>
              <a:rPr lang="en-US" dirty="0" smtClean="0"/>
              <a:t>to produce many thousands more polypeptides and by varying the exons that are included in the final mRNA.</a:t>
            </a:r>
          </a:p>
        </p:txBody>
      </p:sp>
    </p:spTree>
    <p:extLst>
      <p:ext uri="{BB962C8B-B14F-4D97-AF65-F5344CB8AC3E}">
        <p14:creationId xmlns:p14="http://schemas.microsoft.com/office/powerpoint/2010/main" val="2023437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fontScale="90000"/>
          </a:bodyPr>
          <a:lstStyle/>
          <a:p>
            <a:r>
              <a:rPr lang="en-US" dirty="0" smtClean="0"/>
              <a:t>Review Transcription: From DNA to RNA</a:t>
            </a:r>
          </a:p>
        </p:txBody>
      </p:sp>
      <p:sp>
        <p:nvSpPr>
          <p:cNvPr id="114691" name="Rectangle 3"/>
          <p:cNvSpPr>
            <a:spLocks noGrp="1" noChangeArrowheads="1"/>
          </p:cNvSpPr>
          <p:nvPr>
            <p:ph idx="1"/>
          </p:nvPr>
        </p:nvSpPr>
        <p:spPr/>
        <p:txBody>
          <a:bodyPr>
            <a:normAutofit fontScale="92500" lnSpcReduction="10000"/>
          </a:bodyPr>
          <a:lstStyle/>
          <a:p>
            <a:r>
              <a:rPr lang="en-US" dirty="0" smtClean="0"/>
              <a:t>Transcription is the transfer of genetic information from DNA to RNA.</a:t>
            </a:r>
          </a:p>
          <a:p>
            <a:pPr lvl="1"/>
            <a:r>
              <a:rPr lang="en-US" dirty="0" smtClean="0"/>
              <a:t>As with DNA replication, two DNA strands must first separate at the place where the process will start. </a:t>
            </a:r>
          </a:p>
          <a:p>
            <a:pPr lvl="1"/>
            <a:r>
              <a:rPr lang="en-US" dirty="0" smtClean="0"/>
              <a:t>In transcription, however, only one of the DNA strands serves as a template for the newly forming RNA molecule; the other strand is unused. </a:t>
            </a:r>
          </a:p>
          <a:p>
            <a:pPr lvl="1"/>
            <a:r>
              <a:rPr lang="en-US" dirty="0" smtClean="0"/>
              <a:t>The nucleotides that make up the new RNA molecule take their place one at a time along the DNA template strand by forming hydrogen bonds with the nucleotide bases there. </a:t>
            </a:r>
          </a:p>
        </p:txBody>
      </p:sp>
    </p:spTree>
    <p:extLst>
      <p:ext uri="{BB962C8B-B14F-4D97-AF65-F5344CB8AC3E}">
        <p14:creationId xmlns:p14="http://schemas.microsoft.com/office/powerpoint/2010/main" val="360358866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a:bodyPr>
          <a:lstStyle/>
          <a:p>
            <a:r>
              <a:rPr lang="en-US" dirty="0" smtClean="0"/>
              <a:t>From Nucleotides to Amino Acids</a:t>
            </a:r>
          </a:p>
        </p:txBody>
      </p:sp>
      <p:sp>
        <p:nvSpPr>
          <p:cNvPr id="96259" name="Rectangle 3"/>
          <p:cNvSpPr>
            <a:spLocks noGrp="1" noChangeArrowheads="1"/>
          </p:cNvSpPr>
          <p:nvPr>
            <p:ph idx="1"/>
          </p:nvPr>
        </p:nvSpPr>
        <p:spPr/>
        <p:txBody>
          <a:bodyPr/>
          <a:lstStyle/>
          <a:p>
            <a:pPr marL="0" indent="0">
              <a:buNone/>
            </a:pPr>
            <a:r>
              <a:rPr lang="en-US" dirty="0" smtClean="0"/>
              <a:t>Central Dogma of Molecular Biology:</a:t>
            </a:r>
          </a:p>
          <a:p>
            <a:pPr lvl="1"/>
            <a:r>
              <a:rPr lang="en-US" dirty="0" smtClean="0"/>
              <a:t>Genetic information in DNA is </a:t>
            </a:r>
            <a:r>
              <a:rPr lang="en-US" b="1" dirty="0" smtClean="0"/>
              <a:t>transcribed</a:t>
            </a:r>
            <a:r>
              <a:rPr lang="en-US" dirty="0" smtClean="0"/>
              <a:t> into RNA</a:t>
            </a:r>
          </a:p>
          <a:p>
            <a:pPr lvl="1"/>
            <a:r>
              <a:rPr lang="en-US" dirty="0" smtClean="0"/>
              <a:t>then </a:t>
            </a:r>
            <a:r>
              <a:rPr lang="en-US" b="1" dirty="0" smtClean="0"/>
              <a:t>translated</a:t>
            </a:r>
            <a:r>
              <a:rPr lang="en-US" dirty="0" smtClean="0"/>
              <a:t> into polypeptides, </a:t>
            </a:r>
          </a:p>
          <a:p>
            <a:pPr lvl="1"/>
            <a:r>
              <a:rPr lang="en-US" dirty="0" smtClean="0"/>
              <a:t>which then fold into proteins.</a:t>
            </a:r>
          </a:p>
        </p:txBody>
      </p:sp>
    </p:spTree>
    <p:extLst>
      <p:ext uri="{BB962C8B-B14F-4D97-AF65-F5344CB8AC3E}">
        <p14:creationId xmlns:p14="http://schemas.microsoft.com/office/powerpoint/2010/main" val="259359351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dirty="0" smtClean="0"/>
              <a:t>Translation: The Players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4672"/>
          <a:stretch/>
        </p:blipFill>
        <p:spPr>
          <a:xfrm>
            <a:off x="1508760" y="2119220"/>
            <a:ext cx="6126480" cy="4205380"/>
          </a:xfrm>
          <a:prstGeom prst="rect">
            <a:avLst/>
          </a:prstGeom>
        </p:spPr>
      </p:pic>
      <p:sp>
        <p:nvSpPr>
          <p:cNvPr id="7" name="TextBox 6"/>
          <p:cNvSpPr txBox="1"/>
          <p:nvPr/>
        </p:nvSpPr>
        <p:spPr>
          <a:xfrm>
            <a:off x="3412767" y="1246255"/>
            <a:ext cx="2302233"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TRANSCRIPTION</a:t>
            </a:r>
            <a:endParaRPr lang="en-US" sz="2008" b="1" dirty="0">
              <a:solidFill>
                <a:prstClr val="black"/>
              </a:solidFill>
              <a:latin typeface="Arial" pitchFamily="34" charset="0"/>
              <a:ea typeface="+mn-ea"/>
              <a:cs typeface="Arial" pitchFamily="34" charset="0"/>
            </a:endParaRPr>
          </a:p>
        </p:txBody>
      </p:sp>
      <p:sp>
        <p:nvSpPr>
          <p:cNvPr id="8" name="TextBox 7"/>
          <p:cNvSpPr txBox="1"/>
          <p:nvPr/>
        </p:nvSpPr>
        <p:spPr>
          <a:xfrm>
            <a:off x="3540915" y="3948111"/>
            <a:ext cx="2045496" cy="387286"/>
          </a:xfrm>
          <a:prstGeom prst="rect">
            <a:avLst/>
          </a:prstGeom>
          <a:noFill/>
        </p:spPr>
        <p:txBody>
          <a:bodyPr wrap="none" rtlCol="0">
            <a:spAutoFit/>
          </a:bodyPr>
          <a:lstStyle/>
          <a:p>
            <a:pPr algn="ctr" fontAlgn="auto">
              <a:lnSpc>
                <a:spcPts val="2300"/>
              </a:lnSpc>
              <a:spcBef>
                <a:spcPts val="0"/>
              </a:spcBef>
              <a:spcAft>
                <a:spcPts val="0"/>
              </a:spcAft>
            </a:pPr>
            <a:r>
              <a:rPr lang="en-US" sz="2050" b="1" dirty="0" smtClean="0">
                <a:solidFill>
                  <a:prstClr val="black"/>
                </a:solidFill>
                <a:latin typeface="Arial" pitchFamily="34" charset="0"/>
                <a:ea typeface="+mn-ea"/>
                <a:cs typeface="Arial" pitchFamily="34" charset="0"/>
              </a:rPr>
              <a:t>TRANSLATION</a:t>
            </a:r>
            <a:endParaRPr lang="en-US" sz="2050" b="1" dirty="0">
              <a:solidFill>
                <a:prstClr val="black"/>
              </a:solidFill>
              <a:latin typeface="Arial" pitchFamily="34" charset="0"/>
              <a:ea typeface="+mn-ea"/>
              <a:cs typeface="Arial" pitchFamily="34" charset="0"/>
            </a:endParaRPr>
          </a:p>
        </p:txBody>
      </p:sp>
      <p:sp>
        <p:nvSpPr>
          <p:cNvPr id="9" name="TextBox 8"/>
          <p:cNvSpPr txBox="1"/>
          <p:nvPr/>
        </p:nvSpPr>
        <p:spPr>
          <a:xfrm>
            <a:off x="3039008" y="2446403"/>
            <a:ext cx="74251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RNA</a:t>
            </a:r>
            <a:endParaRPr lang="en-US" sz="2008" b="1" dirty="0">
              <a:solidFill>
                <a:prstClr val="black"/>
              </a:solidFill>
              <a:latin typeface="Arial" pitchFamily="34" charset="0"/>
              <a:ea typeface="+mn-ea"/>
              <a:cs typeface="Arial" pitchFamily="34" charset="0"/>
            </a:endParaRPr>
          </a:p>
        </p:txBody>
      </p:sp>
      <p:sp>
        <p:nvSpPr>
          <p:cNvPr id="11" name="TextBox 10"/>
          <p:cNvSpPr txBox="1"/>
          <p:nvPr/>
        </p:nvSpPr>
        <p:spPr>
          <a:xfrm>
            <a:off x="2879368" y="5525361"/>
            <a:ext cx="1071127"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Protein</a:t>
            </a:r>
            <a:endParaRPr lang="en-US" sz="2008" b="1" dirty="0">
              <a:solidFill>
                <a:prstClr val="black"/>
              </a:solidFill>
              <a:latin typeface="Arial" pitchFamily="34" charset="0"/>
              <a:ea typeface="+mn-ea"/>
              <a:cs typeface="Arial" pitchFamily="34" charset="0"/>
            </a:endParaRPr>
          </a:p>
        </p:txBody>
      </p:sp>
      <p:sp>
        <p:nvSpPr>
          <p:cNvPr id="12" name="TextBox 11"/>
          <p:cNvSpPr txBox="1"/>
          <p:nvPr/>
        </p:nvSpPr>
        <p:spPr>
          <a:xfrm>
            <a:off x="6350276" y="2052637"/>
            <a:ext cx="1184941"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Nucleus</a:t>
            </a:r>
            <a:endParaRPr lang="en-US" sz="2008" b="1" dirty="0">
              <a:solidFill>
                <a:prstClr val="black"/>
              </a:solidFill>
              <a:latin typeface="Arial" pitchFamily="34" charset="0"/>
              <a:ea typeface="+mn-ea"/>
              <a:cs typeface="Arial" pitchFamily="34" charset="0"/>
            </a:endParaRPr>
          </a:p>
        </p:txBody>
      </p:sp>
      <p:sp>
        <p:nvSpPr>
          <p:cNvPr id="13" name="TextBox 12"/>
          <p:cNvSpPr txBox="1"/>
          <p:nvPr/>
        </p:nvSpPr>
        <p:spPr>
          <a:xfrm>
            <a:off x="6036467" y="3398904"/>
            <a:ext cx="1499128" cy="387286"/>
          </a:xfrm>
          <a:prstGeom prst="rect">
            <a:avLst/>
          </a:prstGeom>
          <a:noFill/>
        </p:spPr>
        <p:txBody>
          <a:bodyPr wrap="none" rtlCol="0">
            <a:spAutoFit/>
          </a:bodyPr>
          <a:lstStyle/>
          <a:p>
            <a:pPr algn="ctr" fontAlgn="auto">
              <a:lnSpc>
                <a:spcPts val="2300"/>
              </a:lnSpc>
              <a:spcBef>
                <a:spcPts val="0"/>
              </a:spcBef>
              <a:spcAft>
                <a:spcPts val="0"/>
              </a:spcAft>
            </a:pPr>
            <a:r>
              <a:rPr lang="en-US" sz="2008" b="1" dirty="0" smtClean="0">
                <a:solidFill>
                  <a:prstClr val="black"/>
                </a:solidFill>
                <a:latin typeface="Arial" pitchFamily="34" charset="0"/>
                <a:ea typeface="+mn-ea"/>
                <a:cs typeface="Arial" pitchFamily="34" charset="0"/>
              </a:rPr>
              <a:t>Cytoplasm</a:t>
            </a:r>
            <a:endParaRPr lang="en-US" sz="2008" b="1" dirty="0">
              <a:solidFill>
                <a:prstClr val="black"/>
              </a:solidFill>
              <a:latin typeface="Arial" pitchFamily="34" charset="0"/>
              <a:ea typeface="+mn-ea"/>
              <a:cs typeface="Arial" pitchFamily="34" charset="0"/>
            </a:endParaRPr>
          </a:p>
        </p:txBody>
      </p:sp>
      <p:sp>
        <p:nvSpPr>
          <p:cNvPr id="137219" name="Rectangle 3"/>
          <p:cNvSpPr>
            <a:spLocks noGrp="1" noChangeArrowheads="1"/>
          </p:cNvSpPr>
          <p:nvPr>
            <p:ph idx="1"/>
          </p:nvPr>
        </p:nvSpPr>
        <p:spPr>
          <a:xfrm>
            <a:off x="0" y="1295400"/>
            <a:ext cx="9144000" cy="1447800"/>
          </a:xfrm>
        </p:spPr>
        <p:txBody>
          <a:bodyPr>
            <a:normAutofit/>
          </a:bodyPr>
          <a:lstStyle/>
          <a:p>
            <a:r>
              <a:rPr lang="en-US" dirty="0" smtClean="0"/>
              <a:t>Genetic Code: nucleic acid  to the protein language</a:t>
            </a:r>
            <a:endParaRPr lang="en-US" dirty="0"/>
          </a:p>
        </p:txBody>
      </p:sp>
    </p:spTree>
    <p:extLst>
      <p:ext uri="{BB962C8B-B14F-4D97-AF65-F5344CB8AC3E}">
        <p14:creationId xmlns:p14="http://schemas.microsoft.com/office/powerpoint/2010/main" val="297796925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dirty="0" smtClean="0"/>
              <a:t>Translation: Important Players</a:t>
            </a:r>
          </a:p>
        </p:txBody>
      </p:sp>
      <p:sp>
        <p:nvSpPr>
          <p:cNvPr id="139267" name="Rectangle 3"/>
          <p:cNvSpPr>
            <a:spLocks noGrp="1" noChangeArrowheads="1"/>
          </p:cNvSpPr>
          <p:nvPr>
            <p:ph idx="1"/>
          </p:nvPr>
        </p:nvSpPr>
        <p:spPr>
          <a:xfrm>
            <a:off x="457200" y="1646237"/>
            <a:ext cx="8229600" cy="4525963"/>
          </a:xfrm>
        </p:spPr>
        <p:txBody>
          <a:bodyPr>
            <a:normAutofit/>
          </a:bodyPr>
          <a:lstStyle/>
          <a:p>
            <a:pPr marL="514350" indent="-514350">
              <a:buFont typeface="+mj-lt"/>
              <a:buAutoNum type="arabicPeriod"/>
            </a:pPr>
            <a:r>
              <a:rPr lang="en-US" dirty="0" smtClean="0"/>
              <a:t>mRNA – has the code for the polypeptide that it got from DNA (transcription). </a:t>
            </a:r>
          </a:p>
          <a:p>
            <a:pPr marL="514350" indent="-514350">
              <a:buFont typeface="+mj-lt"/>
              <a:buAutoNum type="arabicPeriod"/>
            </a:pPr>
            <a:r>
              <a:rPr lang="en-US" dirty="0" smtClean="0"/>
              <a:t>transfer RNA (t-RNA) – a shuttle that brings amino acids to the growing polypeptide chain</a:t>
            </a:r>
          </a:p>
          <a:p>
            <a:pPr marL="514350" indent="-514350">
              <a:buFont typeface="+mj-lt"/>
              <a:buAutoNum type="arabicPeriod"/>
            </a:pPr>
            <a:r>
              <a:rPr lang="en-US" dirty="0"/>
              <a:t>ribosomes – cellular machine made out of RNA  </a:t>
            </a:r>
          </a:p>
          <a:p>
            <a:pPr marL="514350" indent="-514350">
              <a:buFont typeface="+mj-lt"/>
              <a:buAutoNum type="arabicPeriod"/>
            </a:pPr>
            <a:endParaRPr lang="en-US" dirty="0" smtClean="0"/>
          </a:p>
        </p:txBody>
      </p:sp>
    </p:spTree>
    <p:extLst>
      <p:ext uri="{BB962C8B-B14F-4D97-AF65-F5344CB8AC3E}">
        <p14:creationId xmlns:p14="http://schemas.microsoft.com/office/powerpoint/2010/main" val="239583056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216" y="210312"/>
            <a:ext cx="7211568" cy="6437376"/>
          </a:xfrm>
          <a:prstGeom prst="rect">
            <a:avLst/>
          </a:prstGeom>
        </p:spPr>
      </p:pic>
      <p:sp>
        <p:nvSpPr>
          <p:cNvPr id="9217" name="Rectangle 3"/>
          <p:cNvSpPr>
            <a:spLocks noGrp="1" noChangeArrowheads="1"/>
          </p:cNvSpPr>
          <p:nvPr>
            <p:ph type="ctrTitle" idx="4294967295"/>
          </p:nvPr>
        </p:nvSpPr>
        <p:spPr bwMode="auto">
          <a:xfrm>
            <a:off x="20638" y="0"/>
            <a:ext cx="56483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Figure 10.14</a:t>
            </a:r>
            <a:endParaRPr lang="en-US" sz="1200" dirty="0">
              <a:latin typeface="Arial" charset="0"/>
            </a:endParaRPr>
          </a:p>
        </p:txBody>
      </p:sp>
      <p:sp>
        <p:nvSpPr>
          <p:cNvPr id="3" name="Freeform 2"/>
          <p:cNvSpPr/>
          <p:nvPr/>
        </p:nvSpPr>
        <p:spPr>
          <a:xfrm>
            <a:off x="6026150" y="501650"/>
            <a:ext cx="1111250" cy="971550"/>
          </a:xfrm>
          <a:custGeom>
            <a:avLst/>
            <a:gdLst>
              <a:gd name="connsiteX0" fmla="*/ 0 w 1111250"/>
              <a:gd name="connsiteY0" fmla="*/ 0 h 971550"/>
              <a:gd name="connsiteX1" fmla="*/ 1111250 w 1111250"/>
              <a:gd name="connsiteY1" fmla="*/ 971550 h 971550"/>
            </a:gdLst>
            <a:ahLst/>
            <a:cxnLst>
              <a:cxn ang="0">
                <a:pos x="connsiteX0" y="connsiteY0"/>
              </a:cxn>
              <a:cxn ang="0">
                <a:pos x="connsiteX1" y="connsiteY1"/>
              </a:cxn>
            </a:cxnLst>
            <a:rect l="l" t="t" r="r" b="b"/>
            <a:pathLst>
              <a:path w="1111250" h="971550">
                <a:moveTo>
                  <a:pt x="0" y="0"/>
                </a:moveTo>
                <a:lnTo>
                  <a:pt x="1111250" y="9715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4" name="Freeform 3"/>
          <p:cNvSpPr/>
          <p:nvPr/>
        </p:nvSpPr>
        <p:spPr>
          <a:xfrm>
            <a:off x="5391150" y="501650"/>
            <a:ext cx="641350" cy="361950"/>
          </a:xfrm>
          <a:custGeom>
            <a:avLst/>
            <a:gdLst>
              <a:gd name="connsiteX0" fmla="*/ 641350 w 641350"/>
              <a:gd name="connsiteY0" fmla="*/ 0 h 361950"/>
              <a:gd name="connsiteX1" fmla="*/ 0 w 641350"/>
              <a:gd name="connsiteY1" fmla="*/ 361950 h 361950"/>
            </a:gdLst>
            <a:ahLst/>
            <a:cxnLst>
              <a:cxn ang="0">
                <a:pos x="connsiteX0" y="connsiteY0"/>
              </a:cxn>
              <a:cxn ang="0">
                <a:pos x="connsiteX1" y="connsiteY1"/>
              </a:cxn>
            </a:cxnLst>
            <a:rect l="l" t="t" r="r" b="b"/>
            <a:pathLst>
              <a:path w="641350" h="361950">
                <a:moveTo>
                  <a:pt x="641350" y="0"/>
                </a:moveTo>
                <a:lnTo>
                  <a:pt x="0" y="36195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5" name="Freeform 4"/>
          <p:cNvSpPr/>
          <p:nvPr/>
        </p:nvSpPr>
        <p:spPr>
          <a:xfrm>
            <a:off x="3756025" y="1631950"/>
            <a:ext cx="0" cy="825500"/>
          </a:xfrm>
          <a:custGeom>
            <a:avLst/>
            <a:gdLst>
              <a:gd name="connsiteX0" fmla="*/ 0 w 0"/>
              <a:gd name="connsiteY0" fmla="*/ 825500 h 825500"/>
              <a:gd name="connsiteX1" fmla="*/ 0 w 0"/>
              <a:gd name="connsiteY1" fmla="*/ 0 h 825500"/>
            </a:gdLst>
            <a:ahLst/>
            <a:cxnLst>
              <a:cxn ang="0">
                <a:pos x="connsiteX0" y="connsiteY0"/>
              </a:cxn>
              <a:cxn ang="0">
                <a:pos x="connsiteX1" y="connsiteY1"/>
              </a:cxn>
            </a:cxnLst>
            <a:rect l="l" t="t" r="r" b="b"/>
            <a:pathLst>
              <a:path h="825500">
                <a:moveTo>
                  <a:pt x="0" y="825500"/>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6" name="Freeform 5"/>
          <p:cNvSpPr/>
          <p:nvPr/>
        </p:nvSpPr>
        <p:spPr>
          <a:xfrm>
            <a:off x="2679700" y="4038600"/>
            <a:ext cx="450850" cy="0"/>
          </a:xfrm>
          <a:custGeom>
            <a:avLst/>
            <a:gdLst>
              <a:gd name="connsiteX0" fmla="*/ 450850 w 450850"/>
              <a:gd name="connsiteY0" fmla="*/ 0 h 0"/>
              <a:gd name="connsiteX1" fmla="*/ 0 w 450850"/>
              <a:gd name="connsiteY1" fmla="*/ 0 h 0"/>
            </a:gdLst>
            <a:ahLst/>
            <a:cxnLst>
              <a:cxn ang="0">
                <a:pos x="connsiteX0" y="connsiteY0"/>
              </a:cxn>
              <a:cxn ang="0">
                <a:pos x="connsiteX1" y="connsiteY1"/>
              </a:cxn>
            </a:cxnLst>
            <a:rect l="l" t="t" r="r" b="b"/>
            <a:pathLst>
              <a:path w="450850">
                <a:moveTo>
                  <a:pt x="450850" y="0"/>
                </a:moveTo>
                <a:lnTo>
                  <a:pt x="0" y="0"/>
                </a:lnTo>
              </a:path>
            </a:pathLst>
          </a:cu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7" name="Freeform 6"/>
          <p:cNvSpPr/>
          <p:nvPr/>
        </p:nvSpPr>
        <p:spPr>
          <a:xfrm>
            <a:off x="2730500" y="5365750"/>
            <a:ext cx="374650" cy="609600"/>
          </a:xfrm>
          <a:custGeom>
            <a:avLst/>
            <a:gdLst>
              <a:gd name="connsiteX0" fmla="*/ 139700 w 374650"/>
              <a:gd name="connsiteY0" fmla="*/ 0 h 609600"/>
              <a:gd name="connsiteX1" fmla="*/ 374650 w 374650"/>
              <a:gd name="connsiteY1" fmla="*/ 63500 h 609600"/>
              <a:gd name="connsiteX2" fmla="*/ 222250 w 374650"/>
              <a:gd name="connsiteY2" fmla="*/ 609600 h 609600"/>
              <a:gd name="connsiteX3" fmla="*/ 0 w 374650"/>
              <a:gd name="connsiteY3" fmla="*/ 539750 h 609600"/>
            </a:gdLst>
            <a:ahLst/>
            <a:cxnLst>
              <a:cxn ang="0">
                <a:pos x="connsiteX0" y="connsiteY0"/>
              </a:cxn>
              <a:cxn ang="0">
                <a:pos x="connsiteX1" y="connsiteY1"/>
              </a:cxn>
              <a:cxn ang="0">
                <a:pos x="connsiteX2" y="connsiteY2"/>
              </a:cxn>
              <a:cxn ang="0">
                <a:pos x="connsiteX3" y="connsiteY3"/>
              </a:cxn>
            </a:cxnLst>
            <a:rect l="l" t="t" r="r" b="b"/>
            <a:pathLst>
              <a:path w="374650" h="609600">
                <a:moveTo>
                  <a:pt x="139700" y="0"/>
                </a:moveTo>
                <a:lnTo>
                  <a:pt x="374650" y="63500"/>
                </a:lnTo>
                <a:lnTo>
                  <a:pt x="222250" y="609600"/>
                </a:lnTo>
                <a:lnTo>
                  <a:pt x="0" y="53975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8" name="Freeform 7"/>
          <p:cNvSpPr/>
          <p:nvPr/>
        </p:nvSpPr>
        <p:spPr>
          <a:xfrm>
            <a:off x="3028950" y="5695950"/>
            <a:ext cx="1295400" cy="6350"/>
          </a:xfrm>
          <a:custGeom>
            <a:avLst/>
            <a:gdLst>
              <a:gd name="connsiteX0" fmla="*/ 0 w 1295400"/>
              <a:gd name="connsiteY0" fmla="*/ 6350 h 6350"/>
              <a:gd name="connsiteX1" fmla="*/ 1295400 w 1295400"/>
              <a:gd name="connsiteY1" fmla="*/ 0 h 6350"/>
            </a:gdLst>
            <a:ahLst/>
            <a:cxnLst>
              <a:cxn ang="0">
                <a:pos x="connsiteX0" y="connsiteY0"/>
              </a:cxn>
              <a:cxn ang="0">
                <a:pos x="connsiteX1" y="connsiteY1"/>
              </a:cxn>
            </a:cxnLst>
            <a:rect l="l" t="t" r="r" b="b"/>
            <a:pathLst>
              <a:path w="1295400" h="6350">
                <a:moveTo>
                  <a:pt x="0" y="6350"/>
                </a:moveTo>
                <a:lnTo>
                  <a:pt x="129540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9" name="Freeform 8"/>
          <p:cNvSpPr/>
          <p:nvPr/>
        </p:nvSpPr>
        <p:spPr>
          <a:xfrm>
            <a:off x="6665119" y="4775200"/>
            <a:ext cx="1066800" cy="247650"/>
          </a:xfrm>
          <a:custGeom>
            <a:avLst/>
            <a:gdLst>
              <a:gd name="connsiteX0" fmla="*/ 0 w 1079500"/>
              <a:gd name="connsiteY0" fmla="*/ 12700 h 247650"/>
              <a:gd name="connsiteX1" fmla="*/ 0 w 1079500"/>
              <a:gd name="connsiteY1" fmla="*/ 247650 h 247650"/>
              <a:gd name="connsiteX2" fmla="*/ 1079500 w 1079500"/>
              <a:gd name="connsiteY2" fmla="*/ 247650 h 247650"/>
              <a:gd name="connsiteX3" fmla="*/ 1079500 w 1079500"/>
              <a:gd name="connsiteY3" fmla="*/ 0 h 247650"/>
            </a:gdLst>
            <a:ahLst/>
            <a:cxnLst>
              <a:cxn ang="0">
                <a:pos x="connsiteX0" y="connsiteY0"/>
              </a:cxn>
              <a:cxn ang="0">
                <a:pos x="connsiteX1" y="connsiteY1"/>
              </a:cxn>
              <a:cxn ang="0">
                <a:pos x="connsiteX2" y="connsiteY2"/>
              </a:cxn>
              <a:cxn ang="0">
                <a:pos x="connsiteX3" y="connsiteY3"/>
              </a:cxn>
            </a:cxnLst>
            <a:rect l="l" t="t" r="r" b="b"/>
            <a:pathLst>
              <a:path w="1079500" h="247650">
                <a:moveTo>
                  <a:pt x="0" y="12700"/>
                </a:moveTo>
                <a:lnTo>
                  <a:pt x="0" y="247650"/>
                </a:lnTo>
                <a:lnTo>
                  <a:pt x="1079500" y="247650"/>
                </a:lnTo>
                <a:lnTo>
                  <a:pt x="1079500" y="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0" name="Freeform 9"/>
          <p:cNvSpPr/>
          <p:nvPr/>
        </p:nvSpPr>
        <p:spPr>
          <a:xfrm>
            <a:off x="5607050" y="5024438"/>
            <a:ext cx="1589088" cy="639762"/>
          </a:xfrm>
          <a:custGeom>
            <a:avLst/>
            <a:gdLst>
              <a:gd name="connsiteX0" fmla="*/ 1581150 w 1581150"/>
              <a:gd name="connsiteY0" fmla="*/ 0 h 647700"/>
              <a:gd name="connsiteX1" fmla="*/ 0 w 1581150"/>
              <a:gd name="connsiteY1" fmla="*/ 647700 h 647700"/>
            </a:gdLst>
            <a:ahLst/>
            <a:cxnLst>
              <a:cxn ang="0">
                <a:pos x="connsiteX0" y="connsiteY0"/>
              </a:cxn>
              <a:cxn ang="0">
                <a:pos x="connsiteX1" y="connsiteY1"/>
              </a:cxn>
            </a:cxnLst>
            <a:rect l="l" t="t" r="r" b="b"/>
            <a:pathLst>
              <a:path w="1581150" h="647700">
                <a:moveTo>
                  <a:pt x="1581150" y="0"/>
                </a:moveTo>
                <a:lnTo>
                  <a:pt x="0" y="647700"/>
                </a:lnTo>
              </a:path>
            </a:pathLst>
          </a:cu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prstClr val="black"/>
              </a:solidFill>
            </a:endParaRPr>
          </a:p>
        </p:txBody>
      </p:sp>
      <p:sp>
        <p:nvSpPr>
          <p:cNvPr id="12" name="TextBox 11"/>
          <p:cNvSpPr txBox="1"/>
          <p:nvPr/>
        </p:nvSpPr>
        <p:spPr>
          <a:xfrm>
            <a:off x="4815513" y="336987"/>
            <a:ext cx="3185487"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Amino acid attachment site</a:t>
            </a:r>
            <a:endParaRPr lang="en-US" sz="1800" b="1" dirty="0">
              <a:solidFill>
                <a:prstClr val="black"/>
              </a:solidFill>
              <a:latin typeface="Arial" pitchFamily="34" charset="0"/>
              <a:ea typeface="+mn-ea"/>
              <a:cs typeface="Arial" pitchFamily="34" charset="0"/>
            </a:endParaRPr>
          </a:p>
        </p:txBody>
      </p:sp>
      <p:sp>
        <p:nvSpPr>
          <p:cNvPr id="13" name="TextBox 12"/>
          <p:cNvSpPr txBox="1"/>
          <p:nvPr/>
        </p:nvSpPr>
        <p:spPr>
          <a:xfrm>
            <a:off x="3076648" y="2414344"/>
            <a:ext cx="1909164"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Hydrogen bond</a:t>
            </a:r>
            <a:endParaRPr lang="en-US" sz="1800" b="1" dirty="0">
              <a:solidFill>
                <a:prstClr val="black"/>
              </a:solidFill>
              <a:latin typeface="Arial" pitchFamily="34" charset="0"/>
              <a:ea typeface="+mn-ea"/>
              <a:cs typeface="Arial" pitchFamily="34" charset="0"/>
            </a:endParaRPr>
          </a:p>
        </p:txBody>
      </p:sp>
      <p:sp>
        <p:nvSpPr>
          <p:cNvPr id="14" name="TextBox 13"/>
          <p:cNvSpPr txBox="1"/>
          <p:nvPr/>
        </p:nvSpPr>
        <p:spPr>
          <a:xfrm>
            <a:off x="3098800" y="3882773"/>
            <a:ext cx="3035831"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RNA polynucleotide chain</a:t>
            </a:r>
            <a:endParaRPr lang="en-US" sz="1800" b="1" dirty="0">
              <a:solidFill>
                <a:prstClr val="black"/>
              </a:solidFill>
              <a:latin typeface="Arial" pitchFamily="34" charset="0"/>
              <a:ea typeface="+mn-ea"/>
              <a:cs typeface="Arial" pitchFamily="34" charset="0"/>
            </a:endParaRPr>
          </a:p>
        </p:txBody>
      </p:sp>
      <p:sp>
        <p:nvSpPr>
          <p:cNvPr id="15" name="TextBox 14"/>
          <p:cNvSpPr txBox="1"/>
          <p:nvPr/>
        </p:nvSpPr>
        <p:spPr>
          <a:xfrm>
            <a:off x="2895600" y="5486400"/>
            <a:ext cx="1326004"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Anticodon</a:t>
            </a:r>
            <a:endParaRPr lang="en-US" sz="1800" b="1" dirty="0">
              <a:solidFill>
                <a:prstClr val="black"/>
              </a:solidFill>
              <a:latin typeface="Arial" pitchFamily="34" charset="0"/>
              <a:ea typeface="+mn-ea"/>
              <a:cs typeface="Arial" pitchFamily="34" charset="0"/>
            </a:endParaRPr>
          </a:p>
        </p:txBody>
      </p:sp>
      <p:sp>
        <p:nvSpPr>
          <p:cNvPr id="16" name="TextBox 15"/>
          <p:cNvSpPr txBox="1"/>
          <p:nvPr/>
        </p:nvSpPr>
        <p:spPr>
          <a:xfrm>
            <a:off x="1150366" y="6036044"/>
            <a:ext cx="2445926" cy="60529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tRNA polynucleotide</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(ribbon model)</a:t>
            </a:r>
            <a:endParaRPr lang="en-US" sz="1800" b="1" dirty="0">
              <a:solidFill>
                <a:prstClr val="black"/>
              </a:solidFill>
              <a:latin typeface="Arial" pitchFamily="34" charset="0"/>
              <a:ea typeface="+mn-ea"/>
              <a:cs typeface="Arial" pitchFamily="34" charset="0"/>
            </a:endParaRPr>
          </a:p>
        </p:txBody>
      </p:sp>
      <p:sp>
        <p:nvSpPr>
          <p:cNvPr id="17" name="TextBox 16"/>
          <p:cNvSpPr txBox="1"/>
          <p:nvPr/>
        </p:nvSpPr>
        <p:spPr>
          <a:xfrm>
            <a:off x="6384133" y="5785914"/>
            <a:ext cx="1864613" cy="861774"/>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tRNA</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(simplified</a:t>
            </a:r>
          </a:p>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representation)</a:t>
            </a:r>
            <a:endParaRPr lang="en-US" sz="1800" b="1" dirty="0">
              <a:solidFill>
                <a:prstClr val="black"/>
              </a:solidFill>
              <a:latin typeface="Arial" pitchFamily="34" charset="0"/>
              <a:ea typeface="+mn-ea"/>
              <a:cs typeface="Arial" pitchFamily="34" charset="0"/>
            </a:endParaRPr>
          </a:p>
        </p:txBody>
      </p:sp>
      <p:pic>
        <p:nvPicPr>
          <p:cNvPr id="18" name="Picture 17"/>
          <p:cNvPicPr>
            <a:picLocks noChangeAspect="1"/>
          </p:cNvPicPr>
          <p:nvPr/>
        </p:nvPicPr>
        <p:blipFill rotWithShape="1">
          <a:blip r:embed="rId4"/>
          <a:srcRect l="21260" r="31110" b="64147"/>
          <a:stretch/>
        </p:blipFill>
        <p:spPr>
          <a:xfrm>
            <a:off x="5943600" y="762000"/>
            <a:ext cx="952087" cy="937726"/>
          </a:xfrm>
          <a:prstGeom prst="rect">
            <a:avLst/>
          </a:prstGeom>
        </p:spPr>
      </p:pic>
      <p:sp>
        <p:nvSpPr>
          <p:cNvPr id="19" name="TextBox 18"/>
          <p:cNvSpPr txBox="1"/>
          <p:nvPr/>
        </p:nvSpPr>
        <p:spPr>
          <a:xfrm>
            <a:off x="6522596" y="4832787"/>
            <a:ext cx="1326004" cy="348813"/>
          </a:xfrm>
          <a:prstGeom prst="rect">
            <a:avLst/>
          </a:prstGeom>
          <a:noFill/>
        </p:spPr>
        <p:txBody>
          <a:bodyPr wrap="none" rtlCol="0">
            <a:spAutoFit/>
          </a:bodyPr>
          <a:lstStyle/>
          <a:p>
            <a:pPr fontAlgn="auto">
              <a:lnSpc>
                <a:spcPts val="2000"/>
              </a:lnSpc>
              <a:spcBef>
                <a:spcPts val="0"/>
              </a:spcBef>
              <a:spcAft>
                <a:spcPts val="0"/>
              </a:spcAft>
            </a:pPr>
            <a:r>
              <a:rPr lang="en-US" sz="1800" b="1" dirty="0" smtClean="0">
                <a:solidFill>
                  <a:prstClr val="black"/>
                </a:solidFill>
                <a:latin typeface="Arial" pitchFamily="34" charset="0"/>
                <a:ea typeface="+mn-ea"/>
                <a:cs typeface="Arial" pitchFamily="34" charset="0"/>
              </a:rPr>
              <a:t>Anticodon</a:t>
            </a:r>
            <a:endParaRPr lang="en-US" sz="1800" b="1"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261939707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smtClean="0"/>
              <a:t>Transfer RNA (tRNA)</a:t>
            </a:r>
            <a:endParaRPr lang="en-US" dirty="0" smtClean="0"/>
          </a:p>
        </p:txBody>
      </p:sp>
      <p:sp>
        <p:nvSpPr>
          <p:cNvPr id="139267" name="Rectangle 3"/>
          <p:cNvSpPr>
            <a:spLocks noGrp="1" noChangeArrowheads="1"/>
          </p:cNvSpPr>
          <p:nvPr>
            <p:ph idx="1"/>
          </p:nvPr>
        </p:nvSpPr>
        <p:spPr/>
        <p:txBody>
          <a:bodyPr>
            <a:normAutofit fontScale="92500" lnSpcReduction="20000"/>
          </a:bodyPr>
          <a:lstStyle/>
          <a:p>
            <a:r>
              <a:rPr lang="en-US" dirty="0" smtClean="0"/>
              <a:t>A cell uses a molecular interpreter, a type of RNA called </a:t>
            </a:r>
            <a:r>
              <a:rPr lang="en-US" b="1" dirty="0" smtClean="0"/>
              <a:t>transfer RNA </a:t>
            </a:r>
            <a:r>
              <a:rPr lang="en-US" dirty="0" smtClean="0"/>
              <a:t>(</a:t>
            </a:r>
            <a:r>
              <a:rPr lang="en-US" b="1" dirty="0" err="1" smtClean="0"/>
              <a:t>tRNA</a:t>
            </a:r>
            <a:r>
              <a:rPr lang="en-US" dirty="0" smtClean="0"/>
              <a:t>), to match amino acids to the appropriate codons to form the new polypeptide.</a:t>
            </a:r>
          </a:p>
          <a:p>
            <a:endParaRPr lang="en-US" dirty="0" smtClean="0"/>
          </a:p>
          <a:p>
            <a:r>
              <a:rPr lang="en-US" dirty="0" smtClean="0"/>
              <a:t>To perform this task, </a:t>
            </a:r>
            <a:r>
              <a:rPr lang="en-US" dirty="0" err="1" smtClean="0"/>
              <a:t>tRNA</a:t>
            </a:r>
            <a:r>
              <a:rPr lang="en-US" dirty="0" smtClean="0"/>
              <a:t> molecules must carry out two distinct functions: </a:t>
            </a:r>
          </a:p>
          <a:p>
            <a:pPr marL="971550" lvl="1" indent="-514350">
              <a:buFont typeface="+mj-lt"/>
              <a:buAutoNum type="arabicPeriod"/>
            </a:pPr>
            <a:r>
              <a:rPr lang="en-US" dirty="0" smtClean="0"/>
              <a:t>pick up the appropriate amino acids and </a:t>
            </a:r>
          </a:p>
          <a:p>
            <a:pPr marL="971550" lvl="1" indent="-514350">
              <a:buFont typeface="+mj-lt"/>
              <a:buAutoNum type="arabicPeriod"/>
            </a:pPr>
            <a:r>
              <a:rPr lang="en-US" dirty="0" smtClean="0"/>
              <a:t>recognize the appropriate codons in the mRNA. </a:t>
            </a:r>
          </a:p>
          <a:p>
            <a:pPr lvl="1"/>
            <a:r>
              <a:rPr lang="en-US" dirty="0" smtClean="0"/>
              <a:t>The unique structure of </a:t>
            </a:r>
            <a:r>
              <a:rPr lang="en-US" dirty="0" err="1" smtClean="0"/>
              <a:t>tRNA</a:t>
            </a:r>
            <a:r>
              <a:rPr lang="en-US" dirty="0" smtClean="0"/>
              <a:t> molecules enables them to perform both tasks. </a:t>
            </a:r>
          </a:p>
        </p:txBody>
      </p:sp>
    </p:spTree>
    <p:extLst>
      <p:ext uri="{BB962C8B-B14F-4D97-AF65-F5344CB8AC3E}">
        <p14:creationId xmlns:p14="http://schemas.microsoft.com/office/powerpoint/2010/main" val="1743704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92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92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smtClean="0"/>
              <a:t>Transfer RNA (tRNA)</a:t>
            </a:r>
            <a:endParaRPr lang="en-US" dirty="0" smtClean="0"/>
          </a:p>
        </p:txBody>
      </p:sp>
      <p:sp>
        <p:nvSpPr>
          <p:cNvPr id="139267" name="Rectangle 3"/>
          <p:cNvSpPr>
            <a:spLocks noGrp="1" noChangeArrowheads="1"/>
          </p:cNvSpPr>
          <p:nvPr>
            <p:ph idx="1"/>
          </p:nvPr>
        </p:nvSpPr>
        <p:spPr/>
        <p:txBody>
          <a:bodyPr/>
          <a:lstStyle/>
          <a:p>
            <a:r>
              <a:rPr lang="en-US" dirty="0" smtClean="0"/>
              <a:t>A </a:t>
            </a:r>
            <a:r>
              <a:rPr lang="en-US" dirty="0" err="1" smtClean="0"/>
              <a:t>tRNA</a:t>
            </a:r>
            <a:r>
              <a:rPr lang="en-US" dirty="0" smtClean="0"/>
              <a:t> molecule is made of a single strand of RNA—one polynucleotide chain—consisting of about 80 nucleotides. </a:t>
            </a:r>
          </a:p>
          <a:p>
            <a:pPr lvl="1"/>
            <a:r>
              <a:rPr lang="en-US" dirty="0" smtClean="0"/>
              <a:t>The chain twists and folds upon itself, forming several double-stranded regions in which short stretches of RNA base-pair with other stretches. </a:t>
            </a:r>
          </a:p>
        </p:txBody>
      </p:sp>
    </p:spTree>
    <p:extLst>
      <p:ext uri="{BB962C8B-B14F-4D97-AF65-F5344CB8AC3E}">
        <p14:creationId xmlns:p14="http://schemas.microsoft.com/office/powerpoint/2010/main" val="8707918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4235</TotalTime>
  <Words>52762</Words>
  <Application>Microsoft Macintosh PowerPoint</Application>
  <PresentationFormat>On-screen Show (4:3)</PresentationFormat>
  <Paragraphs>2653</Paragraphs>
  <Slides>146</Slides>
  <Notes>122</Notes>
  <HiddenSlides>0</HiddenSlides>
  <MMClips>7</MMClips>
  <ScaleCrop>false</ScaleCrop>
  <HeadingPairs>
    <vt:vector size="4" baseType="variant">
      <vt:variant>
        <vt:lpstr>Theme</vt:lpstr>
      </vt:variant>
      <vt:variant>
        <vt:i4>1</vt:i4>
      </vt:variant>
      <vt:variant>
        <vt:lpstr>Slide Titles</vt:lpstr>
      </vt:variant>
      <vt:variant>
        <vt:i4>146</vt:i4>
      </vt:variant>
    </vt:vector>
  </HeadingPairs>
  <TitlesOfParts>
    <vt:vector size="147" baseType="lpstr">
      <vt:lpstr>Theme1</vt:lpstr>
      <vt:lpstr>Ch10 – DNA Structure</vt:lpstr>
      <vt:lpstr>The Deadliest Virus</vt:lpstr>
      <vt:lpstr>Chapter Overview</vt:lpstr>
      <vt:lpstr>H1N1 Flu of 2009</vt:lpstr>
      <vt:lpstr>Biology and Society: The First 21st-Century Pandemic</vt:lpstr>
      <vt:lpstr>Biology and Society: The First 21st-Century Pandemic</vt:lpstr>
      <vt:lpstr>DNA: Structure and Replication</vt:lpstr>
      <vt:lpstr>DNA: Structure and Replication</vt:lpstr>
      <vt:lpstr>DNA: Structure and Replication</vt:lpstr>
      <vt:lpstr>DNA and RNA Structure</vt:lpstr>
      <vt:lpstr>Nucleotide has three molecules</vt:lpstr>
      <vt:lpstr>Nucleotide structure</vt:lpstr>
      <vt:lpstr>Nucleotide has three molecules</vt:lpstr>
      <vt:lpstr>Nitrogenous Bases</vt:lpstr>
      <vt:lpstr>Animation: DNA and RNA Structure</vt:lpstr>
      <vt:lpstr>Importance of Nucleotide Sequence</vt:lpstr>
      <vt:lpstr>DNA vs RNA</vt:lpstr>
      <vt:lpstr>DNA and RNA Structure</vt:lpstr>
      <vt:lpstr>DNA and RNA Structure</vt:lpstr>
      <vt:lpstr>DNA and RNA Structure</vt:lpstr>
      <vt:lpstr>Figure 10.1</vt:lpstr>
      <vt:lpstr>Figure 10.1-1</vt:lpstr>
      <vt:lpstr>Figure 10.1-2</vt:lpstr>
      <vt:lpstr>DNA and RNA Structure</vt:lpstr>
      <vt:lpstr>Animation: Hershey-Chase Experiment</vt:lpstr>
      <vt:lpstr>Scientific Method</vt:lpstr>
      <vt:lpstr>DNA or Protein? </vt:lpstr>
      <vt:lpstr>DNA and RNA Structure</vt:lpstr>
      <vt:lpstr>Ch10</vt:lpstr>
      <vt:lpstr>Class Scores</vt:lpstr>
      <vt:lpstr>Exam Reflection (optional)</vt:lpstr>
      <vt:lpstr>Exam Reflection (optional)</vt:lpstr>
      <vt:lpstr>Watson and Crick’s Discovery of the Double Helix</vt:lpstr>
      <vt:lpstr>Nucleotide was know</vt:lpstr>
      <vt:lpstr>PowerPoint Presentation</vt:lpstr>
      <vt:lpstr>Watson and Crick’s Discovery of the Double Helix</vt:lpstr>
      <vt:lpstr>Figure 10.4</vt:lpstr>
      <vt:lpstr>Figure 10.5</vt:lpstr>
      <vt:lpstr>Watson, Crick, Franklin</vt:lpstr>
      <vt:lpstr>Watson and Crick’s Discovery of the Double Helix</vt:lpstr>
      <vt:lpstr>Figure 10.6</vt:lpstr>
      <vt:lpstr>Structure/Function: DNA Replication</vt:lpstr>
      <vt:lpstr>DNA Replication</vt:lpstr>
      <vt:lpstr>Bioflix Animation: DNA Replication </vt:lpstr>
      <vt:lpstr>Animation: DNA Replication Overview</vt:lpstr>
      <vt:lpstr>Structure/Function: DNA Replication</vt:lpstr>
      <vt:lpstr>Structure/Function: DNA Replication</vt:lpstr>
      <vt:lpstr>Figure 10.7</vt:lpstr>
      <vt:lpstr>Structure/Function: DNA Replication</vt:lpstr>
      <vt:lpstr>DNA Replication Review</vt:lpstr>
      <vt:lpstr>Information Flow: From DNA to RNA to Protein</vt:lpstr>
      <vt:lpstr>How an Organism’s Genotype Determines Its Phenotype</vt:lpstr>
      <vt:lpstr>Genotype Controls Phenotype</vt:lpstr>
      <vt:lpstr>How an Organism’s Genotype Determines Its Phenotype</vt:lpstr>
      <vt:lpstr>Bioflix Animation: Protein Synthesis</vt:lpstr>
      <vt:lpstr>Figure 10.8</vt:lpstr>
      <vt:lpstr>Figure 10.8-1-s1</vt:lpstr>
      <vt:lpstr>Figure 10.8-1-s2</vt:lpstr>
      <vt:lpstr>Figure 10.8-1-s3</vt:lpstr>
      <vt:lpstr>From Nucleotides to Amino Acids: An Overview</vt:lpstr>
      <vt:lpstr>The Monomers of Proteins: Amino Acids</vt:lpstr>
      <vt:lpstr>Figure 3.16-2</vt:lpstr>
      <vt:lpstr>Structure/Function: Protein Shape</vt:lpstr>
      <vt:lpstr>Figure 3.17-s1</vt:lpstr>
      <vt:lpstr>Figure 3.17-s2</vt:lpstr>
      <vt:lpstr>Structure/Function: Protein Shape</vt:lpstr>
      <vt:lpstr>Figure 10.9</vt:lpstr>
      <vt:lpstr>Figure 10.9-1</vt:lpstr>
      <vt:lpstr>From Nucleotides to Amino Acids: An Overview</vt:lpstr>
      <vt:lpstr>Figure 10.9-1</vt:lpstr>
      <vt:lpstr>The Genetic Code</vt:lpstr>
      <vt:lpstr>Figure 10.10</vt:lpstr>
      <vt:lpstr>Check Point </vt:lpstr>
      <vt:lpstr>The Genetic Code</vt:lpstr>
      <vt:lpstr>Figure 10.11</vt:lpstr>
      <vt:lpstr>Pigs with Jellyfish Genes</vt:lpstr>
      <vt:lpstr>How Does DNA control the Cell? </vt:lpstr>
      <vt:lpstr>Animation: Transcription </vt:lpstr>
      <vt:lpstr>Transcription: From DNA to RNA</vt:lpstr>
      <vt:lpstr>Figure 10.12</vt:lpstr>
      <vt:lpstr>Figure 10.12-2</vt:lpstr>
      <vt:lpstr>Initiation of Transcription</vt:lpstr>
      <vt:lpstr>RNA Elongation</vt:lpstr>
      <vt:lpstr>Figure 10.12-1</vt:lpstr>
      <vt:lpstr>Termination of Transcription</vt:lpstr>
      <vt:lpstr>The Processing of Eukaryotic RNA</vt:lpstr>
      <vt:lpstr>Start here</vt:lpstr>
      <vt:lpstr>Figure 10.13</vt:lpstr>
      <vt:lpstr>The Processing of Eukaryotic RNA</vt:lpstr>
      <vt:lpstr>The Processing of Eukaryotic RNA</vt:lpstr>
      <vt:lpstr>The Processing of Eukaryotic RNA</vt:lpstr>
      <vt:lpstr>The Processing of Eukaryotic RNA</vt:lpstr>
      <vt:lpstr>Review Transcription: From DNA to RNA</vt:lpstr>
      <vt:lpstr>From Nucleotides to Amino Acids</vt:lpstr>
      <vt:lpstr>Translation: The Players</vt:lpstr>
      <vt:lpstr>Translation: Important Players</vt:lpstr>
      <vt:lpstr>Figure 10.14</vt:lpstr>
      <vt:lpstr>Transfer RNA (tRNA)</vt:lpstr>
      <vt:lpstr>Transfer RNA (tRNA)</vt:lpstr>
      <vt:lpstr>Transfer RNA (tRNA)</vt:lpstr>
      <vt:lpstr>Figure 10.14</vt:lpstr>
      <vt:lpstr>Animation: Translation</vt:lpstr>
      <vt:lpstr>Ribosomes</vt:lpstr>
      <vt:lpstr>Ribosomes</vt:lpstr>
      <vt:lpstr>Figure 10.15</vt:lpstr>
      <vt:lpstr>Figure 10.15-1</vt:lpstr>
      <vt:lpstr>Figure 10.15-2</vt:lpstr>
      <vt:lpstr>Translation: The Process</vt:lpstr>
      <vt:lpstr>Initiation</vt:lpstr>
      <vt:lpstr>Figure 10.16</vt:lpstr>
      <vt:lpstr>Initiation</vt:lpstr>
      <vt:lpstr>Figure 10.17</vt:lpstr>
      <vt:lpstr>Elongation</vt:lpstr>
      <vt:lpstr>Figure 10.18</vt:lpstr>
      <vt:lpstr>Elongation</vt:lpstr>
      <vt:lpstr>Elongation</vt:lpstr>
      <vt:lpstr>Figure 10.UN06</vt:lpstr>
      <vt:lpstr>Termination</vt:lpstr>
      <vt:lpstr>Review: DNA RNA Protein</vt:lpstr>
      <vt:lpstr>Figure 10.19-s1</vt:lpstr>
      <vt:lpstr>Figure 10.19-s2</vt:lpstr>
      <vt:lpstr>Figure 10.19-s3</vt:lpstr>
      <vt:lpstr>Figure 10.19-s4</vt:lpstr>
      <vt:lpstr>Figure 10.19-s5</vt:lpstr>
      <vt:lpstr>Figure 10.19-s6</vt:lpstr>
      <vt:lpstr>Review: DNA RNA Protein</vt:lpstr>
      <vt:lpstr>Review: DNA RNA Protein</vt:lpstr>
      <vt:lpstr>Mutations</vt:lpstr>
      <vt:lpstr>Figure 10.20</vt:lpstr>
      <vt:lpstr>Figure 10.10</vt:lpstr>
      <vt:lpstr>Figure 10.20</vt:lpstr>
      <vt:lpstr>Types of Mutations</vt:lpstr>
      <vt:lpstr>Figure 10.21</vt:lpstr>
      <vt:lpstr>Figure 10.21-1</vt:lpstr>
      <vt:lpstr>Figure 10.21-2</vt:lpstr>
      <vt:lpstr>Figure 10.21-3</vt:lpstr>
      <vt:lpstr>Types of Mutations</vt:lpstr>
      <vt:lpstr>Mutagens</vt:lpstr>
      <vt:lpstr>Mutagens</vt:lpstr>
      <vt:lpstr>Viruses and Other Noncellular Infectious Agents</vt:lpstr>
      <vt:lpstr>Figure 10.23-1</vt:lpstr>
      <vt:lpstr>Viruses and Other Noncellular Infectious Agents</vt:lpstr>
      <vt:lpstr>The Process of Science: Do Flu Vaccines Protect the Elderly?</vt:lpstr>
      <vt:lpstr>The Process of Science: Do Flu Vaccines Protect the Elderly?</vt:lpstr>
      <vt:lpstr>Figure 10.UN07</vt:lpstr>
      <vt:lpstr>Figure 10.UN08</vt:lpstr>
    </vt:vector>
  </TitlesOfParts>
  <Company>The Claremont Colleges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&amp; Molecules of Life</dc:title>
  <dc:creator>Jennifer Hull</dc:creator>
  <cp:lastModifiedBy>Sandra Namoff</cp:lastModifiedBy>
  <cp:revision>177</cp:revision>
  <dcterms:created xsi:type="dcterms:W3CDTF">2017-07-25T21:29:50Z</dcterms:created>
  <dcterms:modified xsi:type="dcterms:W3CDTF">2018-10-12T06:29:30Z</dcterms:modified>
</cp:coreProperties>
</file>