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57" r:id="rId1"/>
    <p:sldMasterId id="2147483845" r:id="rId2"/>
  </p:sldMasterIdLst>
  <p:notesMasterIdLst>
    <p:notesMasterId r:id="rId92"/>
  </p:notesMasterIdLst>
  <p:handoutMasterIdLst>
    <p:handoutMasterId r:id="rId93"/>
  </p:handoutMasterIdLst>
  <p:sldIdLst>
    <p:sldId id="735" r:id="rId3"/>
    <p:sldId id="714" r:id="rId4"/>
    <p:sldId id="728" r:id="rId5"/>
    <p:sldId id="637" r:id="rId6"/>
    <p:sldId id="638" r:id="rId7"/>
    <p:sldId id="738" r:id="rId8"/>
    <p:sldId id="739" r:id="rId9"/>
    <p:sldId id="740" r:id="rId10"/>
    <p:sldId id="746" r:id="rId11"/>
    <p:sldId id="741" r:id="rId12"/>
    <p:sldId id="747" r:id="rId13"/>
    <p:sldId id="742" r:id="rId14"/>
    <p:sldId id="743" r:id="rId15"/>
    <p:sldId id="744" r:id="rId16"/>
    <p:sldId id="745" r:id="rId17"/>
    <p:sldId id="748" r:id="rId18"/>
    <p:sldId id="378" r:id="rId19"/>
    <p:sldId id="528" r:id="rId20"/>
    <p:sldId id="646" r:id="rId21"/>
    <p:sldId id="560" r:id="rId22"/>
    <p:sldId id="909" r:id="rId23"/>
    <p:sldId id="908" r:id="rId24"/>
    <p:sldId id="755" r:id="rId25"/>
    <p:sldId id="759" r:id="rId26"/>
    <p:sldId id="760" r:id="rId27"/>
    <p:sldId id="763" r:id="rId28"/>
    <p:sldId id="765" r:id="rId29"/>
    <p:sldId id="767" r:id="rId30"/>
    <p:sldId id="768" r:id="rId31"/>
    <p:sldId id="772" r:id="rId32"/>
    <p:sldId id="773" r:id="rId33"/>
    <p:sldId id="774" r:id="rId34"/>
    <p:sldId id="776" r:id="rId35"/>
    <p:sldId id="777" r:id="rId36"/>
    <p:sldId id="778" r:id="rId37"/>
    <p:sldId id="779" r:id="rId38"/>
    <p:sldId id="780" r:id="rId39"/>
    <p:sldId id="923" r:id="rId40"/>
    <p:sldId id="924" r:id="rId41"/>
    <p:sldId id="781" r:id="rId42"/>
    <p:sldId id="910" r:id="rId43"/>
    <p:sldId id="911" r:id="rId44"/>
    <p:sldId id="784" r:id="rId45"/>
    <p:sldId id="788" r:id="rId46"/>
    <p:sldId id="789" r:id="rId47"/>
    <p:sldId id="790" r:id="rId48"/>
    <p:sldId id="791" r:id="rId49"/>
    <p:sldId id="794" r:id="rId50"/>
    <p:sldId id="795" r:id="rId51"/>
    <p:sldId id="796" r:id="rId52"/>
    <p:sldId id="912" r:id="rId53"/>
    <p:sldId id="799" r:id="rId54"/>
    <p:sldId id="800" r:id="rId55"/>
    <p:sldId id="801" r:id="rId56"/>
    <p:sldId id="803" r:id="rId57"/>
    <p:sldId id="804" r:id="rId58"/>
    <p:sldId id="807" r:id="rId59"/>
    <p:sldId id="810" r:id="rId60"/>
    <p:sldId id="814" r:id="rId61"/>
    <p:sldId id="815" r:id="rId62"/>
    <p:sldId id="816" r:id="rId63"/>
    <p:sldId id="817" r:id="rId64"/>
    <p:sldId id="820" r:id="rId65"/>
    <p:sldId id="822" r:id="rId66"/>
    <p:sldId id="823" r:id="rId67"/>
    <p:sldId id="824" r:id="rId68"/>
    <p:sldId id="826" r:id="rId69"/>
    <p:sldId id="913" r:id="rId70"/>
    <p:sldId id="914" r:id="rId71"/>
    <p:sldId id="828" r:id="rId72"/>
    <p:sldId id="829" r:id="rId73"/>
    <p:sldId id="830" r:id="rId74"/>
    <p:sldId id="831" r:id="rId75"/>
    <p:sldId id="832" r:id="rId76"/>
    <p:sldId id="855" r:id="rId77"/>
    <p:sldId id="856" r:id="rId78"/>
    <p:sldId id="922" r:id="rId79"/>
    <p:sldId id="876" r:id="rId80"/>
    <p:sldId id="877" r:id="rId81"/>
    <p:sldId id="883" r:id="rId82"/>
    <p:sldId id="915" r:id="rId83"/>
    <p:sldId id="921" r:id="rId84"/>
    <p:sldId id="916" r:id="rId85"/>
    <p:sldId id="917" r:id="rId86"/>
    <p:sldId id="918" r:id="rId87"/>
    <p:sldId id="926" r:id="rId88"/>
    <p:sldId id="927" r:id="rId89"/>
    <p:sldId id="928" r:id="rId90"/>
    <p:sldId id="919" r:id="rId91"/>
  </p:sldIdLst>
  <p:sldSz cx="9144000" cy="6858000" type="screen4x3"/>
  <p:notesSz cx="12115800" cy="18973800"/>
  <p:custDataLst>
    <p:tags r:id="rId95"/>
  </p:custDataLst>
  <p:defaultTextStyle>
    <a:defPPr>
      <a:defRPr lang="en-US"/>
    </a:defPPr>
    <a:lvl1pPr algn="l" rtl="0" fontAlgn="base">
      <a:spcBef>
        <a:spcPct val="0"/>
      </a:spcBef>
      <a:spcAft>
        <a:spcPct val="0"/>
      </a:spcAft>
      <a:defRPr sz="2400" kern="1200">
        <a:solidFill>
          <a:schemeClr val="tx1"/>
        </a:solidFill>
        <a:latin typeface="Arial" pitchFamily="-108" charset="0"/>
        <a:ea typeface="Arial" pitchFamily="-108" charset="0"/>
        <a:cs typeface="Arial" pitchFamily="-108" charset="0"/>
      </a:defRPr>
    </a:lvl1pPr>
    <a:lvl2pPr marL="457200" algn="l" rtl="0" fontAlgn="base">
      <a:spcBef>
        <a:spcPct val="0"/>
      </a:spcBef>
      <a:spcAft>
        <a:spcPct val="0"/>
      </a:spcAft>
      <a:defRPr sz="2400" kern="1200">
        <a:solidFill>
          <a:schemeClr val="tx1"/>
        </a:solidFill>
        <a:latin typeface="Arial" pitchFamily="-108" charset="0"/>
        <a:ea typeface="Arial" pitchFamily="-108" charset="0"/>
        <a:cs typeface="Arial" pitchFamily="-108" charset="0"/>
      </a:defRPr>
    </a:lvl2pPr>
    <a:lvl3pPr marL="914400" algn="l" rtl="0" fontAlgn="base">
      <a:spcBef>
        <a:spcPct val="0"/>
      </a:spcBef>
      <a:spcAft>
        <a:spcPct val="0"/>
      </a:spcAft>
      <a:defRPr sz="2400" kern="1200">
        <a:solidFill>
          <a:schemeClr val="tx1"/>
        </a:solidFill>
        <a:latin typeface="Arial" pitchFamily="-108" charset="0"/>
        <a:ea typeface="Arial" pitchFamily="-108" charset="0"/>
        <a:cs typeface="Arial" pitchFamily="-108" charset="0"/>
      </a:defRPr>
    </a:lvl3pPr>
    <a:lvl4pPr marL="1371600" algn="l" rtl="0" fontAlgn="base">
      <a:spcBef>
        <a:spcPct val="0"/>
      </a:spcBef>
      <a:spcAft>
        <a:spcPct val="0"/>
      </a:spcAft>
      <a:defRPr sz="2400" kern="1200">
        <a:solidFill>
          <a:schemeClr val="tx1"/>
        </a:solidFill>
        <a:latin typeface="Arial" pitchFamily="-108" charset="0"/>
        <a:ea typeface="Arial" pitchFamily="-108" charset="0"/>
        <a:cs typeface="Arial" pitchFamily="-108" charset="0"/>
      </a:defRPr>
    </a:lvl4pPr>
    <a:lvl5pPr marL="1828800" algn="l" rtl="0" fontAlgn="base">
      <a:spcBef>
        <a:spcPct val="0"/>
      </a:spcBef>
      <a:spcAft>
        <a:spcPct val="0"/>
      </a:spcAft>
      <a:defRPr sz="2400" kern="1200">
        <a:solidFill>
          <a:schemeClr val="tx1"/>
        </a:solidFill>
        <a:latin typeface="Arial" pitchFamily="-108" charset="0"/>
        <a:ea typeface="Arial" pitchFamily="-108" charset="0"/>
        <a:cs typeface="Arial" pitchFamily="-108" charset="0"/>
      </a:defRPr>
    </a:lvl5pPr>
    <a:lvl6pPr marL="2286000" algn="l" defTabSz="457200" rtl="0" eaLnBrk="1" latinLnBrk="0" hangingPunct="1">
      <a:defRPr sz="2400" kern="1200">
        <a:solidFill>
          <a:schemeClr val="tx1"/>
        </a:solidFill>
        <a:latin typeface="Arial" pitchFamily="-108" charset="0"/>
        <a:ea typeface="Arial" pitchFamily="-108" charset="0"/>
        <a:cs typeface="Arial" pitchFamily="-108" charset="0"/>
      </a:defRPr>
    </a:lvl6pPr>
    <a:lvl7pPr marL="2743200" algn="l" defTabSz="457200" rtl="0" eaLnBrk="1" latinLnBrk="0" hangingPunct="1">
      <a:defRPr sz="2400" kern="1200">
        <a:solidFill>
          <a:schemeClr val="tx1"/>
        </a:solidFill>
        <a:latin typeface="Arial" pitchFamily="-108" charset="0"/>
        <a:ea typeface="Arial" pitchFamily="-108" charset="0"/>
        <a:cs typeface="Arial" pitchFamily="-108" charset="0"/>
      </a:defRPr>
    </a:lvl7pPr>
    <a:lvl8pPr marL="3200400" algn="l" defTabSz="457200" rtl="0" eaLnBrk="1" latinLnBrk="0" hangingPunct="1">
      <a:defRPr sz="2400" kern="1200">
        <a:solidFill>
          <a:schemeClr val="tx1"/>
        </a:solidFill>
        <a:latin typeface="Arial" pitchFamily="-108" charset="0"/>
        <a:ea typeface="Arial" pitchFamily="-108" charset="0"/>
        <a:cs typeface="Arial" pitchFamily="-108" charset="0"/>
      </a:defRPr>
    </a:lvl8pPr>
    <a:lvl9pPr marL="3657600" algn="l" defTabSz="457200" rtl="0" eaLnBrk="1" latinLnBrk="0" hangingPunct="1">
      <a:defRPr sz="2400" kern="1200">
        <a:solidFill>
          <a:schemeClr val="tx1"/>
        </a:solidFill>
        <a:latin typeface="Arial" pitchFamily="-108" charset="0"/>
        <a:ea typeface="Arial" pitchFamily="-108" charset="0"/>
        <a:cs typeface="Arial" pitchFamily="-108"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5976">
          <p15:clr>
            <a:srgbClr val="A4A3A4"/>
          </p15:clr>
        </p15:guide>
        <p15:guide id="2" pos="38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7278"/>
    <a:srgbClr val="C39150"/>
    <a:srgbClr val="58662E"/>
    <a:srgbClr val="F7F7F7"/>
    <a:srgbClr val="4473B8"/>
    <a:srgbClr val="85B0DE"/>
    <a:srgbClr val="008B5D"/>
    <a:srgbClr val="0078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03" autoAdjust="0"/>
    <p:restoredTop sz="87574" autoAdjust="0"/>
  </p:normalViewPr>
  <p:slideViewPr>
    <p:cSldViewPr snapToGrid="0">
      <p:cViewPr>
        <p:scale>
          <a:sx n="76" d="100"/>
          <a:sy n="76" d="100"/>
        </p:scale>
        <p:origin x="-1272" y="-28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Lst>
  </p:outlineViewPr>
  <p:notesTextViewPr>
    <p:cViewPr>
      <p:scale>
        <a:sx n="100" d="100"/>
        <a:sy n="100" d="100"/>
      </p:scale>
      <p:origin x="0" y="0"/>
    </p:cViewPr>
  </p:notesTextViewPr>
  <p:sorterViewPr>
    <p:cViewPr>
      <p:scale>
        <a:sx n="93" d="100"/>
        <a:sy n="93" d="100"/>
      </p:scale>
      <p:origin x="0" y="16072"/>
    </p:cViewPr>
  </p:sorterViewPr>
  <p:notesViewPr>
    <p:cSldViewPr snapToGrid="0">
      <p:cViewPr>
        <p:scale>
          <a:sx n="67" d="100"/>
          <a:sy n="67" d="100"/>
        </p:scale>
        <p:origin x="-4032" y="72"/>
      </p:cViewPr>
      <p:guideLst>
        <p:guide orient="horz" pos="5976"/>
        <p:guide pos="3816"/>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notesMaster" Target="notesMasters/notesMaster1.xml"/><Relationship Id="rId93" Type="http://schemas.openxmlformats.org/officeDocument/2006/relationships/handoutMaster" Target="handoutMasters/handoutMaster1.xml"/><Relationship Id="rId94" Type="http://schemas.openxmlformats.org/officeDocument/2006/relationships/printerSettings" Target="printerSettings/printerSettings1.bin"/><Relationship Id="rId95" Type="http://schemas.openxmlformats.org/officeDocument/2006/relationships/tags" Target="tags/tag1.xml"/><Relationship Id="rId96" Type="http://schemas.openxmlformats.org/officeDocument/2006/relationships/presProps" Target="presProps.xml"/><Relationship Id="rId97" Type="http://schemas.openxmlformats.org/officeDocument/2006/relationships/viewProps" Target="viewProps.xml"/><Relationship Id="rId98" Type="http://schemas.openxmlformats.org/officeDocument/2006/relationships/theme" Target="theme/theme1.xml"/><Relationship Id="rId99"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_rels/viewProps.xml.rels><?xml version="1.0" encoding="UTF-8" standalone="yes"?>
<Relationships xmlns="http://schemas.openxmlformats.org/package/2006/relationships"><Relationship Id="rId9" Type="http://schemas.openxmlformats.org/officeDocument/2006/relationships/slide" Target="slides/slide41.xml"/><Relationship Id="rId20" Type="http://schemas.openxmlformats.org/officeDocument/2006/relationships/slide" Target="slides/slide64.xml"/><Relationship Id="rId21" Type="http://schemas.openxmlformats.org/officeDocument/2006/relationships/slide" Target="slides/slide71.xml"/><Relationship Id="rId22" Type="http://schemas.openxmlformats.org/officeDocument/2006/relationships/slide" Target="slides/slide73.xml"/><Relationship Id="rId23" Type="http://schemas.openxmlformats.org/officeDocument/2006/relationships/slide" Target="slides/slide74.xml"/><Relationship Id="rId24" Type="http://schemas.openxmlformats.org/officeDocument/2006/relationships/slide" Target="slides/slide79.xml"/><Relationship Id="rId10" Type="http://schemas.openxmlformats.org/officeDocument/2006/relationships/slide" Target="slides/slide44.xml"/><Relationship Id="rId11" Type="http://schemas.openxmlformats.org/officeDocument/2006/relationships/slide" Target="slides/slide47.xml"/><Relationship Id="rId12" Type="http://schemas.openxmlformats.org/officeDocument/2006/relationships/slide" Target="slides/slide52.xml"/><Relationship Id="rId13" Type="http://schemas.openxmlformats.org/officeDocument/2006/relationships/slide" Target="slides/slide53.xml"/><Relationship Id="rId14" Type="http://schemas.openxmlformats.org/officeDocument/2006/relationships/slide" Target="slides/slide57.xml"/><Relationship Id="rId15" Type="http://schemas.openxmlformats.org/officeDocument/2006/relationships/slide" Target="slides/slide58.xml"/><Relationship Id="rId16" Type="http://schemas.openxmlformats.org/officeDocument/2006/relationships/slide" Target="slides/slide59.xml"/><Relationship Id="rId17" Type="http://schemas.openxmlformats.org/officeDocument/2006/relationships/slide" Target="slides/slide60.xml"/><Relationship Id="rId18" Type="http://schemas.openxmlformats.org/officeDocument/2006/relationships/slide" Target="slides/slide61.xml"/><Relationship Id="rId19" Type="http://schemas.openxmlformats.org/officeDocument/2006/relationships/slide" Target="slides/slide63.xml"/><Relationship Id="rId1" Type="http://schemas.openxmlformats.org/officeDocument/2006/relationships/slide" Target="slides/slide25.xml"/><Relationship Id="rId2" Type="http://schemas.openxmlformats.org/officeDocument/2006/relationships/slide" Target="slides/slide29.xml"/><Relationship Id="rId3" Type="http://schemas.openxmlformats.org/officeDocument/2006/relationships/slide" Target="slides/slide30.xml"/><Relationship Id="rId4" Type="http://schemas.openxmlformats.org/officeDocument/2006/relationships/slide" Target="slides/slide31.xml"/><Relationship Id="rId5" Type="http://schemas.openxmlformats.org/officeDocument/2006/relationships/slide" Target="slides/slide34.xml"/><Relationship Id="rId6" Type="http://schemas.openxmlformats.org/officeDocument/2006/relationships/slide" Target="slides/slide35.xml"/><Relationship Id="rId7" Type="http://schemas.openxmlformats.org/officeDocument/2006/relationships/slide" Target="slides/slide36.xml"/><Relationship Id="rId8"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2850" name="Rectangle 2"/>
          <p:cNvSpPr>
            <a:spLocks noGrp="1" noChangeArrowheads="1"/>
          </p:cNvSpPr>
          <p:nvPr>
            <p:ph type="hdr" sz="quarter"/>
          </p:nvPr>
        </p:nvSpPr>
        <p:spPr bwMode="auto">
          <a:xfrm>
            <a:off x="0" y="0"/>
            <a:ext cx="5249863" cy="947738"/>
          </a:xfrm>
          <a:prstGeom prst="rect">
            <a:avLst/>
          </a:prstGeom>
          <a:noFill/>
          <a:ln w="9525">
            <a:noFill/>
            <a:miter lim="800000"/>
            <a:headEnd/>
            <a:tailEnd/>
          </a:ln>
          <a:effectLst/>
        </p:spPr>
        <p:txBody>
          <a:bodyPr vert="horz" wrap="square" lIns="152808" tIns="76403" rIns="152808" bIns="76403" numCol="1" anchor="t" anchorCtr="0" compatLnSpc="1">
            <a:prstTxWarp prst="textNoShape">
              <a:avLst/>
            </a:prstTxWarp>
          </a:bodyPr>
          <a:lstStyle>
            <a:lvl1pPr algn="l" defTabSz="1528763" eaLnBrk="0" hangingPunct="0">
              <a:defRPr sz="2000">
                <a:latin typeface="Times New Roman" charset="0"/>
                <a:ea typeface="+mn-ea"/>
                <a:cs typeface="+mn-cs"/>
              </a:defRPr>
            </a:lvl1pPr>
          </a:lstStyle>
          <a:p>
            <a:pPr>
              <a:defRPr/>
            </a:pPr>
            <a:endParaRPr lang="en-US" dirty="0"/>
          </a:p>
        </p:txBody>
      </p:sp>
      <p:sp>
        <p:nvSpPr>
          <p:cNvPr id="462851" name="Rectangle 3"/>
          <p:cNvSpPr>
            <a:spLocks noGrp="1" noChangeArrowheads="1"/>
          </p:cNvSpPr>
          <p:nvPr>
            <p:ph type="dt" sz="quarter" idx="1"/>
          </p:nvPr>
        </p:nvSpPr>
        <p:spPr bwMode="auto">
          <a:xfrm>
            <a:off x="6862763" y="0"/>
            <a:ext cx="5248275" cy="947738"/>
          </a:xfrm>
          <a:prstGeom prst="rect">
            <a:avLst/>
          </a:prstGeom>
          <a:noFill/>
          <a:ln w="9525">
            <a:noFill/>
            <a:miter lim="800000"/>
            <a:headEnd/>
            <a:tailEnd/>
          </a:ln>
          <a:effectLst/>
        </p:spPr>
        <p:txBody>
          <a:bodyPr vert="horz" wrap="square" lIns="152808" tIns="76403" rIns="152808" bIns="76403" numCol="1" anchor="t" anchorCtr="0" compatLnSpc="1">
            <a:prstTxWarp prst="textNoShape">
              <a:avLst/>
            </a:prstTxWarp>
          </a:bodyPr>
          <a:lstStyle>
            <a:lvl1pPr algn="r" defTabSz="1528763" eaLnBrk="0" hangingPunct="0">
              <a:defRPr sz="2000">
                <a:latin typeface="Times New Roman" charset="0"/>
                <a:ea typeface="+mn-ea"/>
                <a:cs typeface="+mn-cs"/>
              </a:defRPr>
            </a:lvl1pPr>
          </a:lstStyle>
          <a:p>
            <a:pPr>
              <a:defRPr/>
            </a:pPr>
            <a:endParaRPr lang="en-US" dirty="0"/>
          </a:p>
        </p:txBody>
      </p:sp>
      <p:sp>
        <p:nvSpPr>
          <p:cNvPr id="462852" name="Rectangle 4"/>
          <p:cNvSpPr>
            <a:spLocks noGrp="1" noChangeArrowheads="1"/>
          </p:cNvSpPr>
          <p:nvPr>
            <p:ph type="ftr" sz="quarter" idx="2"/>
          </p:nvPr>
        </p:nvSpPr>
        <p:spPr bwMode="auto">
          <a:xfrm>
            <a:off x="0" y="18019713"/>
            <a:ext cx="5249863" cy="949325"/>
          </a:xfrm>
          <a:prstGeom prst="rect">
            <a:avLst/>
          </a:prstGeom>
          <a:noFill/>
          <a:ln w="9525">
            <a:noFill/>
            <a:miter lim="800000"/>
            <a:headEnd/>
            <a:tailEnd/>
          </a:ln>
          <a:effectLst/>
        </p:spPr>
        <p:txBody>
          <a:bodyPr vert="horz" wrap="square" lIns="152808" tIns="76403" rIns="152808" bIns="76403" numCol="1" anchor="b" anchorCtr="0" compatLnSpc="1">
            <a:prstTxWarp prst="textNoShape">
              <a:avLst/>
            </a:prstTxWarp>
          </a:bodyPr>
          <a:lstStyle>
            <a:lvl1pPr algn="l" defTabSz="1528763" eaLnBrk="0" hangingPunct="0">
              <a:defRPr sz="2000">
                <a:latin typeface="Times New Roman" charset="0"/>
                <a:ea typeface="+mn-ea"/>
                <a:cs typeface="+mn-cs"/>
              </a:defRPr>
            </a:lvl1pPr>
          </a:lstStyle>
          <a:p>
            <a:pPr>
              <a:defRPr/>
            </a:pPr>
            <a:endParaRPr lang="en-US" dirty="0"/>
          </a:p>
        </p:txBody>
      </p:sp>
      <p:sp>
        <p:nvSpPr>
          <p:cNvPr id="462853" name="Rectangle 5"/>
          <p:cNvSpPr>
            <a:spLocks noGrp="1" noChangeArrowheads="1"/>
          </p:cNvSpPr>
          <p:nvPr>
            <p:ph type="sldNum" sz="quarter" idx="3"/>
          </p:nvPr>
        </p:nvSpPr>
        <p:spPr bwMode="auto">
          <a:xfrm>
            <a:off x="6862763" y="18019713"/>
            <a:ext cx="5248275" cy="949325"/>
          </a:xfrm>
          <a:prstGeom prst="rect">
            <a:avLst/>
          </a:prstGeom>
          <a:noFill/>
          <a:ln w="9525">
            <a:noFill/>
            <a:miter lim="800000"/>
            <a:headEnd/>
            <a:tailEnd/>
          </a:ln>
          <a:effectLst/>
        </p:spPr>
        <p:txBody>
          <a:bodyPr vert="horz" wrap="square" lIns="152808" tIns="76403" rIns="152808" bIns="76403" numCol="1" anchor="b" anchorCtr="0" compatLnSpc="1">
            <a:prstTxWarp prst="textNoShape">
              <a:avLst/>
            </a:prstTxWarp>
          </a:bodyPr>
          <a:lstStyle>
            <a:lvl1pPr algn="r" defTabSz="1528763" eaLnBrk="0" hangingPunct="0">
              <a:defRPr sz="2000">
                <a:latin typeface="Times New Roman" pitchFamily="-108" charset="0"/>
              </a:defRPr>
            </a:lvl1pPr>
          </a:lstStyle>
          <a:p>
            <a:fld id="{1EC65EA1-2EA0-3047-9050-9B4FE9ED3C66}" type="slidenum">
              <a:rPr lang="en-US"/>
              <a:pPr/>
              <a:t>‹#›</a:t>
            </a:fld>
            <a:endParaRPr lang="en-US" dirty="0"/>
          </a:p>
        </p:txBody>
      </p:sp>
    </p:spTree>
    <p:extLst>
      <p:ext uri="{BB962C8B-B14F-4D97-AF65-F5344CB8AC3E}">
        <p14:creationId xmlns:p14="http://schemas.microsoft.com/office/powerpoint/2010/main" val="35330127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1634" name="Rectangle 2"/>
          <p:cNvSpPr>
            <a:spLocks noGrp="1" noChangeArrowheads="1"/>
          </p:cNvSpPr>
          <p:nvPr>
            <p:ph type="hdr" sz="quarter"/>
          </p:nvPr>
        </p:nvSpPr>
        <p:spPr bwMode="auto">
          <a:xfrm>
            <a:off x="0" y="0"/>
            <a:ext cx="5249863" cy="947738"/>
          </a:xfrm>
          <a:prstGeom prst="rect">
            <a:avLst/>
          </a:prstGeom>
          <a:noFill/>
          <a:ln w="9525">
            <a:noFill/>
            <a:miter lim="800000"/>
            <a:headEnd/>
            <a:tailEnd/>
          </a:ln>
          <a:effectLst/>
        </p:spPr>
        <p:txBody>
          <a:bodyPr vert="horz" wrap="square" lIns="152808" tIns="76403" rIns="152808" bIns="76403" numCol="1" anchor="t" anchorCtr="0" compatLnSpc="1">
            <a:prstTxWarp prst="textNoShape">
              <a:avLst/>
            </a:prstTxWarp>
          </a:bodyPr>
          <a:lstStyle>
            <a:lvl1pPr algn="l" defTabSz="1528763" eaLnBrk="0" hangingPunct="0">
              <a:defRPr sz="2000">
                <a:latin typeface="Arial" charset="0"/>
                <a:ea typeface="+mn-ea"/>
                <a:cs typeface="+mn-cs"/>
              </a:defRPr>
            </a:lvl1pPr>
          </a:lstStyle>
          <a:p>
            <a:pPr>
              <a:defRPr/>
            </a:pPr>
            <a:endParaRPr lang="en-US" dirty="0"/>
          </a:p>
        </p:txBody>
      </p:sp>
      <p:sp>
        <p:nvSpPr>
          <p:cNvPr id="581635" name="Rectangle 3"/>
          <p:cNvSpPr>
            <a:spLocks noGrp="1" noChangeArrowheads="1"/>
          </p:cNvSpPr>
          <p:nvPr>
            <p:ph type="dt" idx="1"/>
          </p:nvPr>
        </p:nvSpPr>
        <p:spPr bwMode="auto">
          <a:xfrm>
            <a:off x="6865938" y="0"/>
            <a:ext cx="5249862" cy="947738"/>
          </a:xfrm>
          <a:prstGeom prst="rect">
            <a:avLst/>
          </a:prstGeom>
          <a:noFill/>
          <a:ln w="9525">
            <a:noFill/>
            <a:miter lim="800000"/>
            <a:headEnd/>
            <a:tailEnd/>
          </a:ln>
          <a:effectLst/>
        </p:spPr>
        <p:txBody>
          <a:bodyPr vert="horz" wrap="square" lIns="152808" tIns="76403" rIns="152808" bIns="76403" numCol="1" anchor="t" anchorCtr="0" compatLnSpc="1">
            <a:prstTxWarp prst="textNoShape">
              <a:avLst/>
            </a:prstTxWarp>
          </a:bodyPr>
          <a:lstStyle>
            <a:lvl1pPr algn="r" defTabSz="1528763" eaLnBrk="0" hangingPunct="0">
              <a:defRPr sz="2000">
                <a:latin typeface="Arial" charset="0"/>
                <a:ea typeface="+mn-ea"/>
                <a:cs typeface="+mn-cs"/>
              </a:defRPr>
            </a:lvl1pPr>
          </a:lstStyle>
          <a:p>
            <a:pPr>
              <a:defRPr/>
            </a:pPr>
            <a:endParaRPr lang="en-US" dirty="0"/>
          </a:p>
        </p:txBody>
      </p:sp>
      <p:sp>
        <p:nvSpPr>
          <p:cNvPr id="5124" name="Rectangle 4"/>
          <p:cNvSpPr>
            <a:spLocks noGrp="1" noRot="1" noChangeAspect="1" noChangeArrowheads="1" noTextEdit="1"/>
          </p:cNvSpPr>
          <p:nvPr>
            <p:ph type="sldImg" idx="2"/>
          </p:nvPr>
        </p:nvSpPr>
        <p:spPr bwMode="auto">
          <a:xfrm>
            <a:off x="1314450" y="1423988"/>
            <a:ext cx="9486900" cy="7115175"/>
          </a:xfrm>
          <a:prstGeom prst="rect">
            <a:avLst/>
          </a:prstGeom>
          <a:noFill/>
          <a:ln w="9525">
            <a:solidFill>
              <a:srgbClr val="000000"/>
            </a:solidFill>
            <a:miter lim="800000"/>
            <a:headEnd/>
            <a:tailEnd/>
          </a:ln>
        </p:spPr>
      </p:sp>
      <p:sp>
        <p:nvSpPr>
          <p:cNvPr id="581637" name="Rectangle 5"/>
          <p:cNvSpPr>
            <a:spLocks noGrp="1" noChangeArrowheads="1"/>
          </p:cNvSpPr>
          <p:nvPr>
            <p:ph type="body" sz="quarter" idx="3"/>
          </p:nvPr>
        </p:nvSpPr>
        <p:spPr bwMode="auto">
          <a:xfrm>
            <a:off x="1614488" y="9013825"/>
            <a:ext cx="8886825" cy="8535988"/>
          </a:xfrm>
          <a:prstGeom prst="rect">
            <a:avLst/>
          </a:prstGeom>
          <a:noFill/>
          <a:ln w="9525">
            <a:noFill/>
            <a:miter lim="800000"/>
            <a:headEnd/>
            <a:tailEnd/>
          </a:ln>
          <a:effectLst/>
        </p:spPr>
        <p:txBody>
          <a:bodyPr vert="horz" wrap="square" lIns="152808" tIns="76403" rIns="152808" bIns="7640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81638" name="Rectangle 6"/>
          <p:cNvSpPr>
            <a:spLocks noGrp="1" noChangeArrowheads="1"/>
          </p:cNvSpPr>
          <p:nvPr>
            <p:ph type="ftr" sz="quarter" idx="4"/>
          </p:nvPr>
        </p:nvSpPr>
        <p:spPr bwMode="auto">
          <a:xfrm>
            <a:off x="0" y="18026063"/>
            <a:ext cx="5249863" cy="947737"/>
          </a:xfrm>
          <a:prstGeom prst="rect">
            <a:avLst/>
          </a:prstGeom>
          <a:noFill/>
          <a:ln w="9525">
            <a:noFill/>
            <a:miter lim="800000"/>
            <a:headEnd/>
            <a:tailEnd/>
          </a:ln>
          <a:effectLst/>
        </p:spPr>
        <p:txBody>
          <a:bodyPr vert="horz" wrap="square" lIns="152808" tIns="76403" rIns="152808" bIns="76403" numCol="1" anchor="b" anchorCtr="0" compatLnSpc="1">
            <a:prstTxWarp prst="textNoShape">
              <a:avLst/>
            </a:prstTxWarp>
          </a:bodyPr>
          <a:lstStyle>
            <a:lvl1pPr algn="l" defTabSz="1528763" eaLnBrk="0" hangingPunct="0">
              <a:defRPr sz="2000">
                <a:latin typeface="Arial" charset="0"/>
                <a:ea typeface="+mn-ea"/>
                <a:cs typeface="+mn-cs"/>
              </a:defRPr>
            </a:lvl1pPr>
          </a:lstStyle>
          <a:p>
            <a:pPr>
              <a:defRPr/>
            </a:pPr>
            <a:endParaRPr lang="en-US" dirty="0"/>
          </a:p>
        </p:txBody>
      </p:sp>
      <p:sp>
        <p:nvSpPr>
          <p:cNvPr id="581639" name="Rectangle 7"/>
          <p:cNvSpPr>
            <a:spLocks noGrp="1" noChangeArrowheads="1"/>
          </p:cNvSpPr>
          <p:nvPr>
            <p:ph type="sldNum" sz="quarter" idx="5"/>
          </p:nvPr>
        </p:nvSpPr>
        <p:spPr bwMode="auto">
          <a:xfrm>
            <a:off x="6865938" y="18026063"/>
            <a:ext cx="5249862" cy="947737"/>
          </a:xfrm>
          <a:prstGeom prst="rect">
            <a:avLst/>
          </a:prstGeom>
          <a:noFill/>
          <a:ln w="9525">
            <a:noFill/>
            <a:miter lim="800000"/>
            <a:headEnd/>
            <a:tailEnd/>
          </a:ln>
          <a:effectLst/>
        </p:spPr>
        <p:txBody>
          <a:bodyPr vert="horz" wrap="square" lIns="152808" tIns="76403" rIns="152808" bIns="76403" numCol="1" anchor="b" anchorCtr="0" compatLnSpc="1">
            <a:prstTxWarp prst="textNoShape">
              <a:avLst/>
            </a:prstTxWarp>
          </a:bodyPr>
          <a:lstStyle>
            <a:lvl1pPr algn="r" defTabSz="1528763" eaLnBrk="0" hangingPunct="0">
              <a:defRPr sz="2000"/>
            </a:lvl1pPr>
          </a:lstStyle>
          <a:p>
            <a:fld id="{99822530-7B92-D34B-83C7-648AF506CEAC}" type="slidenum">
              <a:rPr lang="en-US"/>
              <a:pPr/>
              <a:t>‹#›</a:t>
            </a:fld>
            <a:endParaRPr lang="en-US" dirty="0"/>
          </a:p>
        </p:txBody>
      </p:sp>
    </p:spTree>
    <p:extLst>
      <p:ext uri="{BB962C8B-B14F-4D97-AF65-F5344CB8AC3E}">
        <p14:creationId xmlns:p14="http://schemas.microsoft.com/office/powerpoint/2010/main" val="16171582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pitchFamily="-108" charset="-128"/>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17A5C7FB-6EAE-514D-A7D9-B97AD1AD7186}" type="slidenum">
              <a:rPr lang="en-US" sz="2300"/>
              <a:pPr algn="r" defTabSz="1776413" eaLnBrk="0" hangingPunct="0"/>
              <a:t>2</a:t>
            </a:fld>
            <a:endParaRPr lang="en-US" sz="2300" dirty="0"/>
          </a:p>
        </p:txBody>
      </p:sp>
      <p:sp>
        <p:nvSpPr>
          <p:cNvPr id="211971" name="Rectangle 2"/>
          <p:cNvSpPr>
            <a:spLocks noGrp="1" noRot="1" noChangeAspect="1" noChangeArrowheads="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1197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387018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Table 11.1 Cancer in the United States</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19</a:t>
            </a:fld>
            <a:endParaRPr lang="en-US" dirty="0">
              <a:solidFill>
                <a:srgbClr val="000000"/>
              </a:solidFill>
            </a:endParaRPr>
          </a:p>
        </p:txBody>
      </p:sp>
    </p:spTree>
    <p:extLst>
      <p:ext uri="{BB962C8B-B14F-4D97-AF65-F5344CB8AC3E}">
        <p14:creationId xmlns:p14="http://schemas.microsoft.com/office/powerpoint/2010/main" val="2448968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6E116114-EAE5-E645-8F07-24EDCBF1544C}" type="slidenum">
              <a:rPr lang="en-US" sz="2300"/>
              <a:pPr algn="r" defTabSz="1776413" eaLnBrk="0" hangingPunct="0"/>
              <a:t>20</a:t>
            </a:fld>
            <a:endParaRPr lang="en-US" sz="2300" dirty="0"/>
          </a:p>
        </p:txBody>
      </p:sp>
      <p:sp>
        <p:nvSpPr>
          <p:cNvPr id="26317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6317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typically have little background knowledge of cancer at the cellular level. Consider creating your own pretest to inquire about your students’ entering knowledge of cancer. For example, ask students if all cancers are genetic (yes, all cancers are based on genetic errors and are the main subject of this chapter). In addition, ask students if exposure to a virus can lead to cancer (yes, as noted in the text).</a:t>
            </a:r>
          </a:p>
          <a:p>
            <a:r>
              <a:rPr lang="en-US" dirty="0"/>
              <a:t>2. Students often conclude falsely that most breast cancer is associated with known mutations in the breast cancer genes </a:t>
            </a:r>
            <a:r>
              <a:rPr lang="en-US" i="1" dirty="0"/>
              <a:t>BRCA1</a:t>
            </a:r>
            <a:r>
              <a:rPr lang="en-US" dirty="0"/>
              <a:t> and </a:t>
            </a:r>
            <a:r>
              <a:rPr lang="en-US" i="1" dirty="0"/>
              <a:t>BRCA2</a:t>
            </a:r>
            <a:r>
              <a:rPr lang="en-US" dirty="0"/>
              <a:t>. However, the vast majority of breast cancer has no known inherited association.</a:t>
            </a:r>
          </a:p>
          <a:p>
            <a:r>
              <a:rPr lang="en-US" dirty="0"/>
              <a:t>3. Many students do not appreciate the increased risk of skin cancer and premature aging associated with the use of tanning beds.</a:t>
            </a:r>
          </a:p>
          <a:p>
            <a:r>
              <a:rPr lang="en-US" b="1" dirty="0"/>
              <a:t>Teaching Tips</a:t>
            </a:r>
            <a:endParaRPr lang="en-US" dirty="0"/>
          </a:p>
          <a:p>
            <a:r>
              <a:rPr lang="en-US" dirty="0"/>
              <a:t>1. Tumor-suppressor genes function like the repressor in the </a:t>
            </a:r>
            <a:r>
              <a:rPr lang="en-US" i="1" dirty="0"/>
              <a:t>E. coli</a:t>
            </a:r>
            <a:r>
              <a:rPr lang="en-US" dirty="0"/>
              <a:t> lactose operon. The </a:t>
            </a:r>
            <a:r>
              <a:rPr lang="en-US" i="1" dirty="0"/>
              <a:t>lac</a:t>
            </a:r>
            <a:r>
              <a:rPr lang="en-US" dirty="0"/>
              <a:t> operon is expressed and cancers appear when their respective repressors do not function.</a:t>
            </a:r>
          </a:p>
          <a:p>
            <a:r>
              <a:rPr lang="en-US" dirty="0"/>
              <a:t>2. The production of a vaccine (Gardasil) against a virus known to contribute to cervical cancer has helped students become aware of the risks of HPV exposure. The following website of the National Cancer Institute describes the risks of HPV infection (</a:t>
            </a:r>
            <a:r>
              <a:rPr lang="en-US" dirty="0" err="1"/>
              <a:t>www.cancer.gov</a:t>
            </a:r>
            <a:r>
              <a:rPr lang="en-US" dirty="0"/>
              <a:t>/</a:t>
            </a:r>
            <a:r>
              <a:rPr lang="en-US" dirty="0" err="1"/>
              <a:t>cancertopics</a:t>
            </a:r>
            <a:r>
              <a:rPr lang="en-US" dirty="0"/>
              <a:t>/factsheet/Risk/HPV).</a:t>
            </a:r>
          </a:p>
          <a:p>
            <a:r>
              <a:rPr lang="en-US" dirty="0"/>
              <a:t>3. Students who have had a leg, hip, or back X-rayed may recall that a lead apron was placed over their abdominal and pelvic region. The lead apron is to prevent the irradiation of the patient’s gonads, which could cause mutations that would be inherited.</a:t>
            </a:r>
          </a:p>
          <a:p>
            <a:r>
              <a:rPr lang="en-US" dirty="0"/>
              <a:t>4. Exposure to carcinogens early in life generally carries greater risks than the same exposure later in life. This is because damage in early life has more time to accumulate additional mutations, potentially leading to disease.</a:t>
            </a:r>
          </a:p>
          <a:p>
            <a:r>
              <a:rPr lang="en-US" dirty="0"/>
              <a:t>5. Nearly one in five deaths in the United States results from the use of tobacco. Additional information on the risks of tobacco can be found at the website of the American Cancer Society (</a:t>
            </a:r>
            <a:r>
              <a:rPr lang="en-US" dirty="0" err="1"/>
              <a:t>www.cancer.org</a:t>
            </a:r>
            <a:r>
              <a:rPr lang="en-US" dirty="0"/>
              <a:t>/cancer/</a:t>
            </a:r>
            <a:r>
              <a:rPr lang="en-US" dirty="0" err="1"/>
              <a:t>cancercauses</a:t>
            </a:r>
            <a:r>
              <a:rPr lang="en-US" dirty="0"/>
              <a:t>/</a:t>
            </a:r>
            <a:r>
              <a:rPr lang="en-US" dirty="0" err="1"/>
              <a:t>tobaccocancer</a:t>
            </a:r>
            <a:r>
              <a:rPr lang="en-US" dirty="0"/>
              <a:t>/index).</a:t>
            </a:r>
          </a:p>
          <a:p>
            <a:r>
              <a:rPr lang="en-US" b="1" dirty="0"/>
              <a:t>Active Lecture Tips</a:t>
            </a:r>
            <a:endParaRPr lang="en-US" dirty="0"/>
          </a:p>
          <a:p>
            <a:r>
              <a:rPr lang="en-US" dirty="0"/>
              <a:t>1. See the </a:t>
            </a:r>
            <a:r>
              <a:rPr lang="en-US" i="1" dirty="0"/>
              <a:t>Media Review: “Losing Control of a Car Relates to Unregulated Cell Division”</a:t>
            </a:r>
            <a:r>
              <a:rPr lang="en-US" dirty="0"/>
              <a:t> on the Instructor Exchange. Visit the Instructor Exchange in the </a:t>
            </a:r>
            <a:r>
              <a:rPr lang="en-US" dirty="0" err="1"/>
              <a:t>MasteringBiology</a:t>
            </a:r>
            <a:r>
              <a:rPr lang="en-US" dirty="0"/>
              <a:t> instructor resource area for a description of this activity</a:t>
            </a:r>
            <a:r>
              <a:rPr lang="en-US" dirty="0" smtClean="0"/>
              <a:t>.</a:t>
            </a:r>
            <a:endParaRPr lang="en-US" dirty="0"/>
          </a:p>
        </p:txBody>
      </p:sp>
    </p:spTree>
    <p:extLst>
      <p:ext uri="{BB962C8B-B14F-4D97-AF65-F5344CB8AC3E}">
        <p14:creationId xmlns:p14="http://schemas.microsoft.com/office/powerpoint/2010/main" val="3192806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93AD63A6-61B6-6742-9DAB-CF33073D1193}" type="slidenum">
              <a:rPr lang="en-US" sz="2300"/>
              <a:pPr algn="r" defTabSz="1776413" eaLnBrk="0" hangingPunct="0"/>
              <a:t>23</a:t>
            </a:fld>
            <a:endParaRPr lang="en-US" sz="2300" dirty="0"/>
          </a:p>
        </p:txBody>
      </p:sp>
      <p:sp>
        <p:nvSpPr>
          <p:cNvPr id="2765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7652" name="Rectangle 3"/>
          <p:cNvSpPr>
            <a:spLocks noGrp="1" noChangeArrowheads="1"/>
          </p:cNvSpPr>
          <p:nvPr>
            <p:ph type="body" idx="1"/>
          </p:nvPr>
        </p:nvSpPr>
        <p:spPr bwMode="auto">
          <a:xfrm>
            <a:off x="1616075" y="89868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r>
              <a:rPr lang="en-US" dirty="0" smtClean="0">
                <a:latin typeface="Times New Roman" pitchFamily="-108" charset="0"/>
              </a:rPr>
              <a:t>There is archaeological evidence of date cultivation in Arabia from the 6th millennium BCE. </a:t>
            </a:r>
            <a:endParaRPr lang="en-US" dirty="0">
              <a:latin typeface="Times New Roman" pitchFamily="-108" charset="0"/>
            </a:endParaRPr>
          </a:p>
        </p:txBody>
      </p:sp>
    </p:spTree>
    <p:extLst>
      <p:ext uri="{BB962C8B-B14F-4D97-AF65-F5344CB8AC3E}">
        <p14:creationId xmlns:p14="http://schemas.microsoft.com/office/powerpoint/2010/main" val="152013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93AD63A6-61B6-6742-9DAB-CF33073D1193}" type="slidenum">
              <a:rPr lang="en-US" sz="2300"/>
              <a:pPr algn="r" defTabSz="1776413" eaLnBrk="0" hangingPunct="0"/>
              <a:t>24</a:t>
            </a:fld>
            <a:endParaRPr lang="en-US" sz="2300" dirty="0"/>
          </a:p>
        </p:txBody>
      </p:sp>
      <p:sp>
        <p:nvSpPr>
          <p:cNvPr id="2765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7652" name="Rectangle 3"/>
          <p:cNvSpPr>
            <a:spLocks noGrp="1" noChangeArrowheads="1"/>
          </p:cNvSpPr>
          <p:nvPr>
            <p:ph type="body" idx="1"/>
          </p:nvPr>
        </p:nvSpPr>
        <p:spPr bwMode="auto">
          <a:xfrm>
            <a:off x="1616075" y="89868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418396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25</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smtClean="0">
              <a:latin typeface="Arial" pitchFamily="34" charset="0"/>
              <a:cs typeface="Arial" pitchFamily="34" charset="0"/>
            </a:endParaRPr>
          </a:p>
        </p:txBody>
      </p:sp>
    </p:spTree>
    <p:extLst>
      <p:ext uri="{BB962C8B-B14F-4D97-AF65-F5344CB8AC3E}">
        <p14:creationId xmlns:p14="http://schemas.microsoft.com/office/powerpoint/2010/main" val="954915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news.nationalgeographic.com</a:t>
            </a:r>
            <a:r>
              <a:rPr lang="en-US" smtClean="0"/>
              <a:t>/news/2012/04/120423-fish-glowing-pollution-bpa-environment-science/</a:t>
            </a:r>
            <a:endParaRPr lang="en-US"/>
          </a:p>
        </p:txBody>
      </p:sp>
      <p:sp>
        <p:nvSpPr>
          <p:cNvPr id="4" name="Slide Number Placeholder 3"/>
          <p:cNvSpPr>
            <a:spLocks noGrp="1"/>
          </p:cNvSpPr>
          <p:nvPr>
            <p:ph type="sldNum" sz="quarter" idx="10"/>
          </p:nvPr>
        </p:nvSpPr>
        <p:spPr/>
        <p:txBody>
          <a:bodyPr/>
          <a:lstStyle/>
          <a:p>
            <a:fld id="{E36CEDEE-7AAD-424A-9B6E-34E6F7C1D77C}" type="slidenum">
              <a:rPr lang="en-US" smtClean="0"/>
              <a:pPr/>
              <a:t>26</a:t>
            </a:fld>
            <a:endParaRPr lang="en-US" dirty="0"/>
          </a:p>
        </p:txBody>
      </p:sp>
    </p:spTree>
    <p:extLst>
      <p:ext uri="{BB962C8B-B14F-4D97-AF65-F5344CB8AC3E}">
        <p14:creationId xmlns:p14="http://schemas.microsoft.com/office/powerpoint/2010/main" val="220479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05F0806B-44B8-394D-826D-32FA4C31C2ED}" type="slidenum">
              <a:rPr lang="en-US" sz="2300"/>
              <a:pPr algn="r" defTabSz="1776413" eaLnBrk="0" hangingPunct="0"/>
              <a:t>28</a:t>
            </a:fld>
            <a:endParaRPr lang="en-US" sz="2300" dirty="0"/>
          </a:p>
        </p:txBody>
      </p:sp>
      <p:sp>
        <p:nvSpPr>
          <p:cNvPr id="6041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6042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597668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29</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12.2 Bacterial plasmids</a:t>
            </a:r>
            <a:endParaRPr lang="en-US" dirty="0">
              <a:latin typeface="Arial" pitchFamily="34" charset="0"/>
              <a:cs typeface="Arial" pitchFamily="34" charset="0"/>
            </a:endParaRPr>
          </a:p>
        </p:txBody>
      </p:sp>
    </p:spTree>
    <p:extLst>
      <p:ext uri="{BB962C8B-B14F-4D97-AF65-F5344CB8AC3E}">
        <p14:creationId xmlns:p14="http://schemas.microsoft.com/office/powerpoint/2010/main" val="4016631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30</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12.3-1 Using recombinant DNA technology to produce useful products (part 1: recombinant bacterium)</a:t>
            </a:r>
          </a:p>
          <a:p>
            <a:pPr eaLnBrk="1" hangingPunct="1"/>
            <a:r>
              <a:rPr lang="en-US" sz="1200" dirty="0" smtClean="0">
                <a:latin typeface="Arial" charset="0"/>
                <a:cs typeface="Arial" pitchFamily="34" charset="0"/>
              </a:rPr>
              <a:t>Insulin</a:t>
            </a:r>
            <a:r>
              <a:rPr lang="en-US" sz="1200" baseline="0" dirty="0" smtClean="0">
                <a:latin typeface="Arial" charset="0"/>
                <a:cs typeface="Arial" pitchFamily="34" charset="0"/>
              </a:rPr>
              <a:t> as the example</a:t>
            </a:r>
            <a:endParaRPr lang="en-US" dirty="0">
              <a:latin typeface="Arial" pitchFamily="34" charset="0"/>
              <a:cs typeface="Arial" pitchFamily="34" charset="0"/>
            </a:endParaRPr>
          </a:p>
        </p:txBody>
      </p:sp>
    </p:spTree>
    <p:extLst>
      <p:ext uri="{BB962C8B-B14F-4D97-AF65-F5344CB8AC3E}">
        <p14:creationId xmlns:p14="http://schemas.microsoft.com/office/powerpoint/2010/main" val="2526841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31</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12.3-2 Using recombinant DNA technology to produce useful products (part 2: useful products)</a:t>
            </a:r>
            <a:endParaRPr lang="en-US" dirty="0">
              <a:latin typeface="Arial" pitchFamily="34" charset="0"/>
              <a:cs typeface="Arial" pitchFamily="34" charset="0"/>
            </a:endParaRPr>
          </a:p>
        </p:txBody>
      </p:sp>
    </p:spTree>
    <p:extLst>
      <p:ext uri="{BB962C8B-B14F-4D97-AF65-F5344CB8AC3E}">
        <p14:creationId xmlns:p14="http://schemas.microsoft.com/office/powerpoint/2010/main" val="2871289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Proto-oncogene - Activates cell division </a:t>
            </a:r>
          </a:p>
          <a:p>
            <a:r>
              <a:rPr lang="en-US" sz="1200" kern="1200" dirty="0" smtClean="0">
                <a:solidFill>
                  <a:schemeClr val="tx1"/>
                </a:solidFill>
                <a:effectLst/>
                <a:latin typeface="Arial" pitchFamily="34" charset="0"/>
                <a:ea typeface="ＭＳ Ｐゴシック" charset="0"/>
                <a:cs typeface="Arial" pitchFamily="34" charset="0"/>
              </a:rPr>
              <a:t>oncogene</a:t>
            </a:r>
            <a:r>
              <a:rPr lang="en-US" sz="1200" kern="1200" baseline="0" dirty="0" smtClean="0">
                <a:solidFill>
                  <a:schemeClr val="tx1"/>
                </a:solidFill>
                <a:effectLst/>
                <a:latin typeface="Arial" pitchFamily="34" charset="0"/>
                <a:ea typeface="ＭＳ Ｐゴシック" charset="0"/>
                <a:cs typeface="Arial" pitchFamily="34" charset="0"/>
              </a:rPr>
              <a:t> </a:t>
            </a:r>
            <a:r>
              <a:rPr lang="mr-IN" sz="1200" kern="1200" baseline="0" dirty="0" smtClean="0">
                <a:solidFill>
                  <a:schemeClr val="tx1"/>
                </a:solidFill>
                <a:effectLst/>
                <a:latin typeface="Arial" pitchFamily="34" charset="0"/>
                <a:ea typeface="ＭＳ Ｐゴシック" charset="0"/>
                <a:cs typeface="Arial" pitchFamily="34" charset="0"/>
              </a:rPr>
              <a:t>–</a:t>
            </a:r>
            <a:r>
              <a:rPr lang="en-US" sz="1200" kern="1200" baseline="0" dirty="0" smtClean="0">
                <a:solidFill>
                  <a:schemeClr val="tx1"/>
                </a:solidFill>
                <a:effectLst/>
                <a:latin typeface="Arial" pitchFamily="34" charset="0"/>
                <a:ea typeface="ＭＳ Ｐゴシック" charset="0"/>
                <a:cs typeface="Arial" pitchFamily="34" charset="0"/>
              </a:rPr>
              <a:t> activates cell division too much</a:t>
            </a:r>
          </a:p>
          <a:p>
            <a:endParaRPr lang="en-US" sz="1200" kern="1200" dirty="0" smtClean="0">
              <a:solidFill>
                <a:schemeClr val="tx1"/>
              </a:solidFill>
              <a:effectLst/>
              <a:latin typeface="Arial" pitchFamily="34" charset="0"/>
              <a:ea typeface="ＭＳ Ｐゴシック" charset="0"/>
              <a:cs typeface="Arial" pitchFamily="34" charset="0"/>
            </a:endParaRPr>
          </a:p>
          <a:p>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4</a:t>
            </a:fld>
            <a:endParaRPr lang="en-US" dirty="0">
              <a:solidFill>
                <a:srgbClr val="000000"/>
              </a:solidFill>
            </a:endParaRPr>
          </a:p>
        </p:txBody>
      </p:sp>
    </p:spTree>
    <p:extLst>
      <p:ext uri="{BB962C8B-B14F-4D97-AF65-F5344CB8AC3E}">
        <p14:creationId xmlns:p14="http://schemas.microsoft.com/office/powerpoint/2010/main" val="3903797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0A666633-6A86-AA41-BB4E-1C2D07B98F4B}" type="slidenum">
              <a:rPr lang="en-US" sz="2300"/>
              <a:pPr algn="r" defTabSz="1776413" eaLnBrk="0" hangingPunct="0"/>
              <a:t>32</a:t>
            </a:fld>
            <a:endParaRPr lang="en-US" sz="2300" dirty="0"/>
          </a:p>
        </p:txBody>
      </p:sp>
      <p:sp>
        <p:nvSpPr>
          <p:cNvPr id="8499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84996"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633822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34</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12.4-s1 Cutting and pasting DNA (step 1)</a:t>
            </a:r>
            <a:endParaRPr lang="en-US" dirty="0">
              <a:latin typeface="Arial" pitchFamily="34" charset="0"/>
              <a:cs typeface="Arial" pitchFamily="34" charset="0"/>
            </a:endParaRPr>
          </a:p>
        </p:txBody>
      </p:sp>
    </p:spTree>
    <p:extLst>
      <p:ext uri="{BB962C8B-B14F-4D97-AF65-F5344CB8AC3E}">
        <p14:creationId xmlns:p14="http://schemas.microsoft.com/office/powerpoint/2010/main" val="1187887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35</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12.4-s2 Cutting and pasting DNA (step 2)</a:t>
            </a:r>
            <a:endParaRPr lang="en-US" dirty="0">
              <a:latin typeface="Arial" pitchFamily="34" charset="0"/>
              <a:cs typeface="Arial" pitchFamily="34" charset="0"/>
            </a:endParaRPr>
          </a:p>
        </p:txBody>
      </p:sp>
    </p:spTree>
    <p:extLst>
      <p:ext uri="{BB962C8B-B14F-4D97-AF65-F5344CB8AC3E}">
        <p14:creationId xmlns:p14="http://schemas.microsoft.com/office/powerpoint/2010/main" val="3087946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36</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12.4-s3 Cutting and pasting DNA (step 3)</a:t>
            </a:r>
            <a:endParaRPr lang="en-US" dirty="0">
              <a:latin typeface="Arial" pitchFamily="34" charset="0"/>
              <a:cs typeface="Arial" pitchFamily="34" charset="0"/>
            </a:endParaRPr>
          </a:p>
        </p:txBody>
      </p:sp>
    </p:spTree>
    <p:extLst>
      <p:ext uri="{BB962C8B-B14F-4D97-AF65-F5344CB8AC3E}">
        <p14:creationId xmlns:p14="http://schemas.microsoft.com/office/powerpoint/2010/main" val="443819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40</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12.7 A factory that produces genetically engineered insulin</a:t>
            </a:r>
            <a:endParaRPr lang="en-US" dirty="0">
              <a:latin typeface="Arial" pitchFamily="34" charset="0"/>
              <a:cs typeface="Arial" pitchFamily="34" charset="0"/>
            </a:endParaRPr>
          </a:p>
        </p:txBody>
      </p:sp>
    </p:spTree>
    <p:extLst>
      <p:ext uri="{BB962C8B-B14F-4D97-AF65-F5344CB8AC3E}">
        <p14:creationId xmlns:p14="http://schemas.microsoft.com/office/powerpoint/2010/main" val="3904696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41</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12.6 </a:t>
            </a:r>
            <a:r>
              <a:rPr lang="en-US" sz="1200" dirty="0" err="1" smtClean="0">
                <a:latin typeface="Arial" charset="0"/>
              </a:rPr>
              <a:t>Humulin</a:t>
            </a:r>
            <a:r>
              <a:rPr lang="en-US" sz="1200" dirty="0" smtClean="0">
                <a:latin typeface="Arial" charset="0"/>
              </a:rPr>
              <a:t>, human insulin produced by genetically modified bacteria</a:t>
            </a:r>
            <a:endParaRPr lang="en-US" dirty="0">
              <a:latin typeface="Arial" pitchFamily="34" charset="0"/>
              <a:cs typeface="Arial" pitchFamily="34" charset="0"/>
            </a:endParaRPr>
          </a:p>
        </p:txBody>
      </p:sp>
    </p:spTree>
    <p:extLst>
      <p:ext uri="{BB962C8B-B14F-4D97-AF65-F5344CB8AC3E}">
        <p14:creationId xmlns:p14="http://schemas.microsoft.com/office/powerpoint/2010/main" val="1961298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5DDB7320-59C2-D448-B8F7-5E8C0FA26A71}" type="slidenum">
              <a:rPr lang="en-US" sz="2300"/>
              <a:pPr algn="r" defTabSz="1776413" eaLnBrk="0" hangingPunct="0"/>
              <a:t>42</a:t>
            </a:fld>
            <a:endParaRPr lang="en-US" sz="2300" dirty="0"/>
          </a:p>
        </p:txBody>
      </p:sp>
      <p:sp>
        <p:nvSpPr>
          <p:cNvPr id="3789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3789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496105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5DDB7320-59C2-D448-B8F7-5E8C0FA26A71}" type="slidenum">
              <a:rPr lang="en-US" sz="2300"/>
              <a:pPr algn="r" defTabSz="1776413" eaLnBrk="0" hangingPunct="0"/>
              <a:t>43</a:t>
            </a:fld>
            <a:endParaRPr lang="en-US" sz="2300" dirty="0"/>
          </a:p>
        </p:txBody>
      </p:sp>
      <p:sp>
        <p:nvSpPr>
          <p:cNvPr id="3789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3789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792268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44</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12.8 A genetically modified goat - </a:t>
            </a:r>
            <a:endParaRPr lang="en-US" dirty="0">
              <a:latin typeface="Arial" pitchFamily="34" charset="0"/>
              <a:cs typeface="Arial" pitchFamily="34" charset="0"/>
            </a:endParaRPr>
          </a:p>
        </p:txBody>
      </p:sp>
    </p:spTree>
    <p:extLst>
      <p:ext uri="{BB962C8B-B14F-4D97-AF65-F5344CB8AC3E}">
        <p14:creationId xmlns:p14="http://schemas.microsoft.com/office/powerpoint/2010/main" val="3840969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BC13DF1-474C-5A44-B0B1-FD78D7319BC4}" type="slidenum">
              <a:rPr lang="en-US" sz="2300"/>
              <a:pPr algn="r" defTabSz="1776413" eaLnBrk="0" hangingPunct="0"/>
              <a:t>45</a:t>
            </a:fld>
            <a:endParaRPr lang="en-US" sz="2300" dirty="0"/>
          </a:p>
        </p:txBody>
      </p:sp>
      <p:sp>
        <p:nvSpPr>
          <p:cNvPr id="4608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4608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592154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11.17 Tumor-suppressor genes</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5</a:t>
            </a:fld>
            <a:endParaRPr lang="en-US" dirty="0">
              <a:solidFill>
                <a:srgbClr val="000000"/>
              </a:solidFill>
            </a:endParaRPr>
          </a:p>
        </p:txBody>
      </p:sp>
    </p:spTree>
    <p:extLst>
      <p:ext uri="{BB962C8B-B14F-4D97-AF65-F5344CB8AC3E}">
        <p14:creationId xmlns:p14="http://schemas.microsoft.com/office/powerpoint/2010/main" val="10363124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BC13DF1-474C-5A44-B0B1-FD78D7319BC4}" type="slidenum">
              <a:rPr lang="en-US" sz="2300"/>
              <a:pPr algn="r" defTabSz="1776413" eaLnBrk="0" hangingPunct="0"/>
              <a:t>46</a:t>
            </a:fld>
            <a:endParaRPr lang="en-US" sz="2300" dirty="0"/>
          </a:p>
        </p:txBody>
      </p:sp>
      <p:sp>
        <p:nvSpPr>
          <p:cNvPr id="4608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4608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654232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47</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12.9 Genetically modified corn</a:t>
            </a:r>
            <a:endParaRPr lang="en-US" dirty="0">
              <a:latin typeface="Arial" pitchFamily="34" charset="0"/>
              <a:cs typeface="Arial" pitchFamily="34" charset="0"/>
            </a:endParaRPr>
          </a:p>
        </p:txBody>
      </p:sp>
    </p:spTree>
    <p:extLst>
      <p:ext uri="{BB962C8B-B14F-4D97-AF65-F5344CB8AC3E}">
        <p14:creationId xmlns:p14="http://schemas.microsoft.com/office/powerpoint/2010/main" val="40455404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BC13DF1-474C-5A44-B0B1-FD78D7319BC4}" type="slidenum">
              <a:rPr lang="en-US" sz="2300"/>
              <a:pPr algn="r" defTabSz="1776413" eaLnBrk="0" hangingPunct="0"/>
              <a:t>48</a:t>
            </a:fld>
            <a:endParaRPr lang="en-US" sz="2300" dirty="0"/>
          </a:p>
        </p:txBody>
      </p:sp>
      <p:sp>
        <p:nvSpPr>
          <p:cNvPr id="4608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4608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5410909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BC13DF1-474C-5A44-B0B1-FD78D7319BC4}" type="slidenum">
              <a:rPr lang="en-US" sz="2300"/>
              <a:pPr algn="r" defTabSz="1776413" eaLnBrk="0" hangingPunct="0"/>
              <a:t>49</a:t>
            </a:fld>
            <a:endParaRPr lang="en-US" sz="2300" dirty="0"/>
          </a:p>
        </p:txBody>
      </p:sp>
      <p:sp>
        <p:nvSpPr>
          <p:cNvPr id="4608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4608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2079131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52</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12.11-1 One approach to human gene therapy (part 1: virus with inserted human RNA)</a:t>
            </a:r>
            <a:endParaRPr lang="en-US" dirty="0">
              <a:latin typeface="Arial" pitchFamily="34" charset="0"/>
              <a:cs typeface="Arial" pitchFamily="34" charset="0"/>
            </a:endParaRPr>
          </a:p>
        </p:txBody>
      </p:sp>
    </p:spTree>
    <p:extLst>
      <p:ext uri="{BB962C8B-B14F-4D97-AF65-F5344CB8AC3E}">
        <p14:creationId xmlns:p14="http://schemas.microsoft.com/office/powerpoint/2010/main" val="10475717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53</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12.11-2 One approach to human gene therapy (part 2: engineered bone marrow cells)</a:t>
            </a:r>
            <a:endParaRPr lang="en-US" dirty="0">
              <a:latin typeface="Arial" pitchFamily="34" charset="0"/>
              <a:cs typeface="Arial" pitchFamily="34" charset="0"/>
            </a:endParaRPr>
          </a:p>
        </p:txBody>
      </p:sp>
    </p:spTree>
    <p:extLst>
      <p:ext uri="{BB962C8B-B14F-4D97-AF65-F5344CB8AC3E}">
        <p14:creationId xmlns:p14="http://schemas.microsoft.com/office/powerpoint/2010/main" val="2011784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A7A823F-2136-D940-9E4A-6D3D031946F3}" type="slidenum">
              <a:rPr lang="en-US" sz="2300"/>
              <a:pPr algn="r" defTabSz="1776413" eaLnBrk="0" hangingPunct="0"/>
              <a:t>54</a:t>
            </a:fld>
            <a:endParaRPr lang="en-US" sz="2300" dirty="0"/>
          </a:p>
        </p:txBody>
      </p:sp>
      <p:sp>
        <p:nvSpPr>
          <p:cNvPr id="21197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1197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0022741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A7A823F-2136-D940-9E4A-6D3D031946F3}" type="slidenum">
              <a:rPr lang="en-US" sz="2300"/>
              <a:pPr algn="r" defTabSz="1776413" eaLnBrk="0" hangingPunct="0"/>
              <a:t>55</a:t>
            </a:fld>
            <a:endParaRPr lang="en-US" sz="2300" dirty="0"/>
          </a:p>
        </p:txBody>
      </p:sp>
      <p:sp>
        <p:nvSpPr>
          <p:cNvPr id="21197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1197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2263108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57</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12.12 Overview of DNA profiling</a:t>
            </a:r>
            <a:endParaRPr lang="en-US" dirty="0">
              <a:latin typeface="Arial" pitchFamily="34" charset="0"/>
              <a:cs typeface="Arial" pitchFamily="34" charset="0"/>
            </a:endParaRPr>
          </a:p>
        </p:txBody>
      </p:sp>
    </p:spTree>
    <p:extLst>
      <p:ext uri="{BB962C8B-B14F-4D97-AF65-F5344CB8AC3E}">
        <p14:creationId xmlns:p14="http://schemas.microsoft.com/office/powerpoint/2010/main" val="10294165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58</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12.13 DNA amplification by PCR</a:t>
            </a:r>
            <a:endParaRPr lang="en-US" dirty="0">
              <a:latin typeface="Arial" pitchFamily="34" charset="0"/>
              <a:cs typeface="Arial" pitchFamily="34" charset="0"/>
            </a:endParaRPr>
          </a:p>
        </p:txBody>
      </p:sp>
    </p:spTree>
    <p:extLst>
      <p:ext uri="{BB962C8B-B14F-4D97-AF65-F5344CB8AC3E}">
        <p14:creationId xmlns:p14="http://schemas.microsoft.com/office/powerpoint/2010/main" val="1929953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9B387F21-D8ED-F244-9700-C7A6D77A537C}" type="slidenum">
              <a:rPr lang="en-US" sz="2300"/>
              <a:pPr algn="r" defTabSz="1776413" eaLnBrk="0" hangingPunct="0"/>
              <a:t>9</a:t>
            </a:fld>
            <a:endParaRPr lang="en-US" sz="2300" dirty="0"/>
          </a:p>
        </p:txBody>
      </p:sp>
      <p:sp>
        <p:nvSpPr>
          <p:cNvPr id="23654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36548"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endParaRPr lang="en-US" dirty="0"/>
          </a:p>
        </p:txBody>
      </p:sp>
    </p:spTree>
    <p:extLst>
      <p:ext uri="{BB962C8B-B14F-4D97-AF65-F5344CB8AC3E}">
        <p14:creationId xmlns:p14="http://schemas.microsoft.com/office/powerpoint/2010/main" val="19353383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59</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12.5-s1 Gel electrophoresis of DNA molecules (step 1)</a:t>
            </a:r>
            <a:endParaRPr lang="en-US" dirty="0">
              <a:latin typeface="Arial" pitchFamily="34" charset="0"/>
              <a:cs typeface="Arial" pitchFamily="34" charset="0"/>
            </a:endParaRPr>
          </a:p>
        </p:txBody>
      </p:sp>
    </p:spTree>
    <p:extLst>
      <p:ext uri="{BB962C8B-B14F-4D97-AF65-F5344CB8AC3E}">
        <p14:creationId xmlns:p14="http://schemas.microsoft.com/office/powerpoint/2010/main" val="6669873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60</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12.5-s2 Gel electrophoresis of DNA molecules (step 2)</a:t>
            </a:r>
            <a:endParaRPr lang="en-US" dirty="0">
              <a:latin typeface="Arial" pitchFamily="34" charset="0"/>
              <a:cs typeface="Arial" pitchFamily="34" charset="0"/>
            </a:endParaRPr>
          </a:p>
        </p:txBody>
      </p:sp>
    </p:spTree>
    <p:extLst>
      <p:ext uri="{BB962C8B-B14F-4D97-AF65-F5344CB8AC3E}">
        <p14:creationId xmlns:p14="http://schemas.microsoft.com/office/powerpoint/2010/main" val="14006779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61</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12.5-s3 Gel electrophoresis of DNA molecules (step 3)</a:t>
            </a:r>
            <a:endParaRPr lang="en-US" dirty="0">
              <a:latin typeface="Arial" pitchFamily="34" charset="0"/>
              <a:cs typeface="Arial" pitchFamily="34" charset="0"/>
            </a:endParaRPr>
          </a:p>
        </p:txBody>
      </p:sp>
    </p:spTree>
    <p:extLst>
      <p:ext uri="{BB962C8B-B14F-4D97-AF65-F5344CB8AC3E}">
        <p14:creationId xmlns:p14="http://schemas.microsoft.com/office/powerpoint/2010/main" val="29444161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59859A9-56D7-5D4E-834A-410DDA1E6C91}" type="slidenum">
              <a:rPr lang="en-US" sz="2300"/>
              <a:pPr algn="r" defTabSz="1776413" eaLnBrk="0" hangingPunct="0"/>
              <a:t>62</a:t>
            </a:fld>
            <a:endParaRPr lang="en-US" sz="2300" dirty="0"/>
          </a:p>
        </p:txBody>
      </p:sp>
      <p:sp>
        <p:nvSpPr>
          <p:cNvPr id="14233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234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Television programs might lead some students to expect that DNA profiling is quick and easy. Ask students to consider why DNA profiling actually takes many days or weeks to complete.</a:t>
            </a:r>
          </a:p>
          <a:p>
            <a:r>
              <a:rPr lang="en-US" sz="1200" kern="1200" dirty="0" smtClean="0">
                <a:solidFill>
                  <a:schemeClr val="tx1"/>
                </a:solidFill>
                <a:latin typeface="Times New Roman" charset="0"/>
                <a:ea typeface="+mn-ea"/>
                <a:cs typeface="+mn-cs"/>
              </a:rPr>
              <a:t>2. Students might expect DNA profiling for criminal investigations to involve an analysis of the entire human genome. Consider explaining why such an analysis is unrealistic and unnecessary.</a:t>
            </a:r>
          </a:p>
          <a:p>
            <a:r>
              <a:rPr lang="en-US" sz="1200" kern="1200" dirty="0" smtClean="0">
                <a:solidFill>
                  <a:schemeClr val="tx1"/>
                </a:solidFill>
                <a:latin typeface="Times New Roman" charset="0"/>
                <a:ea typeface="+mn-ea"/>
                <a:cs typeface="+mn-cs"/>
              </a:rPr>
              <a:t>3. The many forms of DNA technology discussed in this chapter provide powerful evidence of evolution. Although not addressed regularly in this chapter, consider reminding students that these techniques continue to reinforce and inform our understandings of the common descent of life on Earth.</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Although the statistical odds of a DNA-profiling match can exceed one in 10 billion, the odds of a mistake in the collecting and testing procedures can be much greater. This is an important distinction. An error as simple as mislabeling a sample can confuse the results. Unfortunately, the odds of human error will vary and are difficult to determine.</a:t>
            </a:r>
          </a:p>
          <a:p>
            <a:r>
              <a:rPr lang="en-US" sz="1200" kern="1200" dirty="0" smtClean="0">
                <a:solidFill>
                  <a:schemeClr val="tx1"/>
                </a:solidFill>
                <a:latin typeface="Times New Roman" charset="0"/>
                <a:ea typeface="+mn-ea"/>
                <a:cs typeface="+mn-cs"/>
              </a:rPr>
              <a:t>2. In PCR, the product becomes another master copy. Imagine that while you are photocopying, every copy is used as a master at another copy machine. (This would require many copy machines.)</a:t>
            </a:r>
          </a:p>
          <a:p>
            <a:r>
              <a:rPr lang="en-US" sz="1200" kern="1200" dirty="0" smtClean="0">
                <a:solidFill>
                  <a:schemeClr val="tx1"/>
                </a:solidFill>
                <a:latin typeface="Times New Roman" charset="0"/>
                <a:ea typeface="+mn-ea"/>
                <a:cs typeface="+mn-cs"/>
              </a:rPr>
              <a:t>3. Students might need a little more practice understanding the products of restriction enzymes. Consider the two words, equilibrium and equalibrium. Imagine that a mutation produced the spelling error </a:t>
            </a:r>
            <a:r>
              <a:rPr lang="en-US" dirty="0" smtClean="0"/>
              <a:t>in</a:t>
            </a:r>
            <a:r>
              <a:rPr lang="en-US" sz="1200" kern="1200" dirty="0" smtClean="0">
                <a:solidFill>
                  <a:schemeClr val="tx1"/>
                </a:solidFill>
                <a:latin typeface="Times New Roman" charset="0"/>
                <a:ea typeface="+mn-ea"/>
                <a:cs typeface="+mn-cs"/>
              </a:rPr>
              <a:t> the second word. If we used a “restriction enzyme” that splits these words between “u” and “i,” how will the fragments compare in size and number?</a:t>
            </a:r>
          </a:p>
          <a:p>
            <a:r>
              <a:rPr lang="en-US" sz="1200" kern="1200" dirty="0" smtClean="0">
                <a:solidFill>
                  <a:schemeClr val="tx1"/>
                </a:solidFill>
                <a:latin typeface="Times New Roman" charset="0"/>
                <a:ea typeface="+mn-ea"/>
                <a:cs typeface="+mn-cs"/>
              </a:rPr>
              <a:t>	equilibrium = equ ilibri um (three fragments of three, six, and two letters)</a:t>
            </a:r>
          </a:p>
          <a:p>
            <a:r>
              <a:rPr lang="en-US" sz="1200" kern="1200" dirty="0" smtClean="0">
                <a:solidFill>
                  <a:schemeClr val="tx1"/>
                </a:solidFill>
                <a:latin typeface="Times New Roman" charset="0"/>
                <a:ea typeface="+mn-ea"/>
                <a:cs typeface="+mn-cs"/>
              </a:rPr>
              <a:t>	equalibrium = equalibri um (two fragments of nine and two letters)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In most legal cases, the probability of two people having identical DNA profiles can be one in 10 billion or more. However, eyewitness testimony has been a standard part of the justice system. If you want to make the point about the unreliability of eyewitnesses in a trial, compared to techniques such as genetic profiling, consider this exercise. Arrange for a person who is not well known to the class to run into your classroom, take something you have placed near you (perhaps a bag, stack of papers, box), and leave quickly. You need to take care that no one in the class is so alarmed as to do something dangerous. Once the “thief” is gone, tell the class that this was planned but not to speak. Have them each write a description of the person, including height, hair color, clothing, facial hair, behavior, and so on. Many students will be accurate, but some will likely get details wrong. This is also an effective exercise to demonstrate the need for large sample sizes and accurate recording devices for good scientific technique.</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8842770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63</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12.14 Short tandem repeat (STR) sites</a:t>
            </a:r>
            <a:endParaRPr lang="en-US" dirty="0">
              <a:latin typeface="Arial" pitchFamily="34" charset="0"/>
              <a:cs typeface="Arial" pitchFamily="34" charset="0"/>
            </a:endParaRPr>
          </a:p>
        </p:txBody>
      </p:sp>
    </p:spTree>
    <p:extLst>
      <p:ext uri="{BB962C8B-B14F-4D97-AF65-F5344CB8AC3E}">
        <p14:creationId xmlns:p14="http://schemas.microsoft.com/office/powerpoint/2010/main" val="10857055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64</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12.15 Visualizing STR fragment patterns</a:t>
            </a:r>
            <a:endParaRPr lang="en-US" dirty="0">
              <a:latin typeface="Arial" pitchFamily="34" charset="0"/>
              <a:cs typeface="Arial" pitchFamily="34" charset="0"/>
            </a:endParaRPr>
          </a:p>
        </p:txBody>
      </p:sp>
    </p:spTree>
    <p:extLst>
      <p:ext uri="{BB962C8B-B14F-4D97-AF65-F5344CB8AC3E}">
        <p14:creationId xmlns:p14="http://schemas.microsoft.com/office/powerpoint/2010/main" val="23495828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59859A9-56D7-5D4E-834A-410DDA1E6C91}" type="slidenum">
              <a:rPr lang="en-US" sz="2300"/>
              <a:pPr algn="r" defTabSz="1776413" eaLnBrk="0" hangingPunct="0"/>
              <a:t>65</a:t>
            </a:fld>
            <a:endParaRPr lang="en-US" sz="2300" dirty="0"/>
          </a:p>
        </p:txBody>
      </p:sp>
      <p:sp>
        <p:nvSpPr>
          <p:cNvPr id="14233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234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556344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59859A9-56D7-5D4E-834A-410DDA1E6C91}" type="slidenum">
              <a:rPr lang="en-US" sz="2300"/>
              <a:pPr algn="r" defTabSz="1776413" eaLnBrk="0" hangingPunct="0"/>
              <a:t>66</a:t>
            </a:fld>
            <a:endParaRPr lang="en-US" sz="2300" dirty="0"/>
          </a:p>
        </p:txBody>
      </p:sp>
      <p:sp>
        <p:nvSpPr>
          <p:cNvPr id="14233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234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3776962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59859A9-56D7-5D4E-834A-410DDA1E6C91}" type="slidenum">
              <a:rPr lang="en-US" sz="2300"/>
              <a:pPr algn="r" defTabSz="1776413" eaLnBrk="0" hangingPunct="0"/>
              <a:t>67</a:t>
            </a:fld>
            <a:endParaRPr lang="en-US" sz="2300" dirty="0"/>
          </a:p>
        </p:txBody>
      </p:sp>
      <p:sp>
        <p:nvSpPr>
          <p:cNvPr id="14233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234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3251096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70</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265501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11.19 Stepwise development of colon cancer</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10</a:t>
            </a:fld>
            <a:endParaRPr lang="en-US" dirty="0">
              <a:solidFill>
                <a:srgbClr val="000000"/>
              </a:solidFill>
            </a:endParaRPr>
          </a:p>
        </p:txBody>
      </p:sp>
    </p:spTree>
    <p:extLst>
      <p:ext uri="{BB962C8B-B14F-4D97-AF65-F5344CB8AC3E}">
        <p14:creationId xmlns:p14="http://schemas.microsoft.com/office/powerpoint/2010/main" val="21583582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71</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12.18 A DNA sequencer</a:t>
            </a:r>
            <a:endParaRPr lang="en-US" dirty="0">
              <a:latin typeface="Arial" pitchFamily="34" charset="0"/>
              <a:cs typeface="Arial" pitchFamily="34" charset="0"/>
            </a:endParaRPr>
          </a:p>
        </p:txBody>
      </p:sp>
    </p:spTree>
    <p:extLst>
      <p:ext uri="{BB962C8B-B14F-4D97-AF65-F5344CB8AC3E}">
        <p14:creationId xmlns:p14="http://schemas.microsoft.com/office/powerpoint/2010/main" val="30810209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72</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1828225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73</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Table 12.1-1 Some important sequenced genomes (part 1)</a:t>
            </a:r>
            <a:endParaRPr lang="en-US" dirty="0">
              <a:latin typeface="Arial" pitchFamily="34" charset="0"/>
              <a:cs typeface="Arial" pitchFamily="34" charset="0"/>
            </a:endParaRPr>
          </a:p>
        </p:txBody>
      </p:sp>
    </p:spTree>
    <p:extLst>
      <p:ext uri="{BB962C8B-B14F-4D97-AF65-F5344CB8AC3E}">
        <p14:creationId xmlns:p14="http://schemas.microsoft.com/office/powerpoint/2010/main" val="26361237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74</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Table 12.1-2 Some important sequenced genomes (part 2)</a:t>
            </a:r>
            <a:endParaRPr lang="en-US" dirty="0">
              <a:latin typeface="Arial" pitchFamily="34" charset="0"/>
              <a:cs typeface="Arial" pitchFamily="34" charset="0"/>
            </a:endParaRPr>
          </a:p>
        </p:txBody>
      </p:sp>
    </p:spTree>
    <p:extLst>
      <p:ext uri="{BB962C8B-B14F-4D97-AF65-F5344CB8AC3E}">
        <p14:creationId xmlns:p14="http://schemas.microsoft.com/office/powerpoint/2010/main" val="9460755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75</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6030110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76</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0803100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CA5360A7-518B-EE43-A2C3-B6A9551F4503}" type="slidenum">
              <a:rPr lang="en-US" sz="2300"/>
              <a:pPr algn="r" defTabSz="1776413" eaLnBrk="0" hangingPunct="0"/>
              <a:t>78</a:t>
            </a:fld>
            <a:endParaRPr lang="en-US" sz="2300" dirty="0"/>
          </a:p>
        </p:txBody>
      </p:sp>
      <p:sp>
        <p:nvSpPr>
          <p:cNvPr id="22425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42787"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6875229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79</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12.24 Maximum-security laboratory</a:t>
            </a:r>
            <a:endParaRPr lang="en-US" dirty="0">
              <a:latin typeface="Arial" pitchFamily="34" charset="0"/>
              <a:cs typeface="Arial" pitchFamily="34" charset="0"/>
            </a:endParaRPr>
          </a:p>
        </p:txBody>
      </p:sp>
    </p:spTree>
    <p:extLst>
      <p:ext uri="{BB962C8B-B14F-4D97-AF65-F5344CB8AC3E}">
        <p14:creationId xmlns:p14="http://schemas.microsoft.com/office/powerpoint/2010/main" val="11737600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0A46562A-A72B-D94E-96EB-8595057740ED}" type="slidenum">
              <a:rPr lang="en-US" sz="2300"/>
              <a:pPr algn="r" defTabSz="1776413" eaLnBrk="0" hangingPunct="0"/>
              <a:t>80</a:t>
            </a:fld>
            <a:endParaRPr lang="en-US" sz="2300" dirty="0"/>
          </a:p>
        </p:txBody>
      </p:sp>
      <p:sp>
        <p:nvSpPr>
          <p:cNvPr id="23040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48931"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437284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9B387F21-D8ED-F244-9700-C7A6D77A537C}" type="slidenum">
              <a:rPr lang="en-US" sz="2300"/>
              <a:pPr algn="r" defTabSz="1776413" eaLnBrk="0" hangingPunct="0"/>
              <a:t>11</a:t>
            </a:fld>
            <a:endParaRPr lang="en-US" sz="2300" dirty="0"/>
          </a:p>
        </p:txBody>
      </p:sp>
      <p:sp>
        <p:nvSpPr>
          <p:cNvPr id="23654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36548"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typically have little background knowledge of cancer at the cellular level. Consider creating your own pretest to inquire about your students’ entering knowledge of cancer. For example, ask students if all cancers are genetic (yes, all cancers are based on genetic errors and are the main subject of this chapter). In addition, ask students if exposure to a virus can lead to cancer (yes, as noted in the text).</a:t>
            </a:r>
          </a:p>
          <a:p>
            <a:r>
              <a:rPr lang="en-US" dirty="0"/>
              <a:t>2. Students often conclude falsely that most breast cancer is associated with known mutations in the breast cancer genes </a:t>
            </a:r>
            <a:r>
              <a:rPr lang="en-US" i="1" dirty="0"/>
              <a:t>BRCA1</a:t>
            </a:r>
            <a:r>
              <a:rPr lang="en-US" dirty="0"/>
              <a:t> and </a:t>
            </a:r>
            <a:r>
              <a:rPr lang="en-US" i="1" dirty="0"/>
              <a:t>BRCA2</a:t>
            </a:r>
            <a:r>
              <a:rPr lang="en-US" dirty="0"/>
              <a:t>. However, the vast majority of breast cancer has no known inherited association.</a:t>
            </a:r>
          </a:p>
          <a:p>
            <a:r>
              <a:rPr lang="en-US" dirty="0"/>
              <a:t>3. Many students do not appreciate the increased risk of skin cancer and premature aging associated with the use of tanning beds.</a:t>
            </a:r>
          </a:p>
          <a:p>
            <a:r>
              <a:rPr lang="en-US" b="1" dirty="0"/>
              <a:t>Teaching Tips</a:t>
            </a:r>
            <a:endParaRPr lang="en-US" dirty="0"/>
          </a:p>
          <a:p>
            <a:r>
              <a:rPr lang="en-US" dirty="0"/>
              <a:t>1. Tumor-suppressor genes function like the repressor in the </a:t>
            </a:r>
            <a:r>
              <a:rPr lang="en-US" i="1" dirty="0"/>
              <a:t>E. coli</a:t>
            </a:r>
            <a:r>
              <a:rPr lang="en-US" dirty="0"/>
              <a:t> lactose operon. The </a:t>
            </a:r>
            <a:r>
              <a:rPr lang="en-US" i="1" dirty="0"/>
              <a:t>lac</a:t>
            </a:r>
            <a:r>
              <a:rPr lang="en-US" dirty="0"/>
              <a:t> operon is expressed and cancers appear when their respective repressors do not function.</a:t>
            </a:r>
          </a:p>
          <a:p>
            <a:r>
              <a:rPr lang="en-US" dirty="0"/>
              <a:t>2. The production of a vaccine (Gardasil) against a virus known to contribute to cervical cancer has helped students become aware of the risks of HPV exposure. The following website of the National Cancer Institute describes the risks of HPV infection (</a:t>
            </a:r>
            <a:r>
              <a:rPr lang="en-US" dirty="0" err="1"/>
              <a:t>www.cancer.gov</a:t>
            </a:r>
            <a:r>
              <a:rPr lang="en-US" dirty="0"/>
              <a:t>/</a:t>
            </a:r>
            <a:r>
              <a:rPr lang="en-US" dirty="0" err="1"/>
              <a:t>cancertopics</a:t>
            </a:r>
            <a:r>
              <a:rPr lang="en-US" dirty="0"/>
              <a:t>/factsheet/Risk/HPV).</a:t>
            </a:r>
          </a:p>
          <a:p>
            <a:r>
              <a:rPr lang="en-US" dirty="0"/>
              <a:t>3. Students who have had a leg, hip, or back X-rayed may recall that a lead apron was placed over their abdominal and pelvic region. The lead apron is to prevent the irradiation of the patient’s gonads, which could cause mutations that would be inherited.</a:t>
            </a:r>
          </a:p>
          <a:p>
            <a:r>
              <a:rPr lang="en-US" dirty="0"/>
              <a:t>4. Exposure to carcinogens early in life generally carries greater risks than the same exposure later in life. This is because damage in early life has more time to accumulate additional mutations, potentially leading to disease.</a:t>
            </a:r>
          </a:p>
          <a:p>
            <a:r>
              <a:rPr lang="en-US" dirty="0"/>
              <a:t>5. Nearly one in five deaths in the United States results from the use of tobacco. Additional information on the risks of tobacco can be found at the website of the American Cancer Society (</a:t>
            </a:r>
            <a:r>
              <a:rPr lang="en-US" dirty="0" err="1"/>
              <a:t>www.cancer.org</a:t>
            </a:r>
            <a:r>
              <a:rPr lang="en-US" dirty="0"/>
              <a:t>/cancer/</a:t>
            </a:r>
            <a:r>
              <a:rPr lang="en-US" dirty="0" err="1"/>
              <a:t>cancercauses</a:t>
            </a:r>
            <a:r>
              <a:rPr lang="en-US" dirty="0"/>
              <a:t>/</a:t>
            </a:r>
            <a:r>
              <a:rPr lang="en-US" dirty="0" err="1"/>
              <a:t>tobaccocancer</a:t>
            </a:r>
            <a:r>
              <a:rPr lang="en-US" dirty="0"/>
              <a:t>/index).</a:t>
            </a:r>
          </a:p>
          <a:p>
            <a:r>
              <a:rPr lang="en-US" b="1" dirty="0"/>
              <a:t>Active Lecture Tips</a:t>
            </a:r>
            <a:endParaRPr lang="en-US" dirty="0"/>
          </a:p>
          <a:p>
            <a:r>
              <a:rPr lang="en-US" dirty="0"/>
              <a:t>1. See the </a:t>
            </a:r>
            <a:r>
              <a:rPr lang="en-US" i="1" dirty="0"/>
              <a:t>Media Review: “Losing Control of a Car Relates to Unregulated Cell Division”</a:t>
            </a:r>
            <a:r>
              <a:rPr lang="en-US" dirty="0"/>
              <a:t> on the Instructor Exchange. Visit the Instructor Exchange in the </a:t>
            </a:r>
            <a:r>
              <a:rPr lang="en-US" dirty="0" err="1"/>
              <a:t>MasteringBiology</a:t>
            </a:r>
            <a:r>
              <a:rPr lang="en-US" dirty="0"/>
              <a:t> instructor resource area for a description of this activity</a:t>
            </a:r>
            <a:r>
              <a:rPr lang="en-US" dirty="0" smtClean="0"/>
              <a:t>.</a:t>
            </a:r>
            <a:endParaRPr lang="en-US" dirty="0"/>
          </a:p>
        </p:txBody>
      </p:sp>
    </p:spTree>
    <p:extLst>
      <p:ext uri="{BB962C8B-B14F-4D97-AF65-F5344CB8AC3E}">
        <p14:creationId xmlns:p14="http://schemas.microsoft.com/office/powerpoint/2010/main" val="1828189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t>Figure 2.9  The cell cycle consists of interphase and M phase.</a:t>
            </a:r>
          </a:p>
        </p:txBody>
      </p:sp>
      <p:sp>
        <p:nvSpPr>
          <p:cNvPr id="135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1443403" indent="-555155">
              <a:defRPr>
                <a:solidFill>
                  <a:schemeClr val="tx1"/>
                </a:solidFill>
                <a:latin typeface="Arial" charset="0"/>
                <a:ea typeface="ＭＳ Ｐゴシック" charset="0"/>
              </a:defRPr>
            </a:lvl2pPr>
            <a:lvl3pPr marL="2220620" indent="-444124">
              <a:defRPr>
                <a:solidFill>
                  <a:schemeClr val="tx1"/>
                </a:solidFill>
                <a:latin typeface="Arial" charset="0"/>
                <a:ea typeface="ＭＳ Ｐゴシック" charset="0"/>
              </a:defRPr>
            </a:lvl3pPr>
            <a:lvl4pPr marL="3108869" indent="-444124">
              <a:defRPr>
                <a:solidFill>
                  <a:schemeClr val="tx1"/>
                </a:solidFill>
                <a:latin typeface="Arial" charset="0"/>
                <a:ea typeface="ＭＳ Ｐゴシック" charset="0"/>
              </a:defRPr>
            </a:lvl4pPr>
            <a:lvl5pPr marL="3997117" indent="-444124">
              <a:defRPr>
                <a:solidFill>
                  <a:schemeClr val="tx1"/>
                </a:solidFill>
                <a:latin typeface="Arial" charset="0"/>
                <a:ea typeface="ＭＳ Ｐゴシック" charset="0"/>
              </a:defRPr>
            </a:lvl5pPr>
            <a:lvl6pPr marL="4885365" indent="-444124" eaLnBrk="0" fontAlgn="base" hangingPunct="0">
              <a:spcBef>
                <a:spcPct val="0"/>
              </a:spcBef>
              <a:spcAft>
                <a:spcPct val="0"/>
              </a:spcAft>
              <a:defRPr>
                <a:solidFill>
                  <a:schemeClr val="tx1"/>
                </a:solidFill>
                <a:latin typeface="Arial" charset="0"/>
                <a:ea typeface="ＭＳ Ｐゴシック" charset="0"/>
              </a:defRPr>
            </a:lvl6pPr>
            <a:lvl7pPr marL="5773613" indent="-444124" eaLnBrk="0" fontAlgn="base" hangingPunct="0">
              <a:spcBef>
                <a:spcPct val="0"/>
              </a:spcBef>
              <a:spcAft>
                <a:spcPct val="0"/>
              </a:spcAft>
              <a:defRPr>
                <a:solidFill>
                  <a:schemeClr val="tx1"/>
                </a:solidFill>
                <a:latin typeface="Arial" charset="0"/>
                <a:ea typeface="ＭＳ Ｐゴシック" charset="0"/>
              </a:defRPr>
            </a:lvl7pPr>
            <a:lvl8pPr marL="6661861" indent="-444124" eaLnBrk="0" fontAlgn="base" hangingPunct="0">
              <a:spcBef>
                <a:spcPct val="0"/>
              </a:spcBef>
              <a:spcAft>
                <a:spcPct val="0"/>
              </a:spcAft>
              <a:defRPr>
                <a:solidFill>
                  <a:schemeClr val="tx1"/>
                </a:solidFill>
                <a:latin typeface="Arial" charset="0"/>
                <a:ea typeface="ＭＳ Ｐゴシック" charset="0"/>
              </a:defRPr>
            </a:lvl8pPr>
            <a:lvl9pPr marL="7550109" indent="-444124" eaLnBrk="0" fontAlgn="base" hangingPunct="0">
              <a:spcBef>
                <a:spcPct val="0"/>
              </a:spcBef>
              <a:spcAft>
                <a:spcPct val="0"/>
              </a:spcAft>
              <a:defRPr>
                <a:solidFill>
                  <a:schemeClr val="tx1"/>
                </a:solidFill>
                <a:latin typeface="Arial" charset="0"/>
                <a:ea typeface="ＭＳ Ｐゴシック" charset="0"/>
              </a:defRPr>
            </a:lvl9pPr>
          </a:lstStyle>
          <a:p>
            <a:fld id="{EC50F577-8FD1-4B4F-BEA1-292DAD92F131}" type="slidenum">
              <a:rPr lang="en-US"/>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1289F60B-B7F5-804A-AFC8-35C06E5F2A7A}" type="slidenum">
              <a:rPr lang="en-US" sz="2300"/>
              <a:pPr algn="r" defTabSz="1776413" eaLnBrk="0" hangingPunct="0"/>
              <a:t>17</a:t>
            </a:fld>
            <a:endParaRPr lang="en-US" sz="2300" dirty="0"/>
          </a:p>
        </p:txBody>
      </p:sp>
      <p:sp>
        <p:nvSpPr>
          <p:cNvPr id="25702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57028"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endParaRPr lang="en-US" dirty="0"/>
          </a:p>
        </p:txBody>
      </p:sp>
    </p:spTree>
    <p:extLst>
      <p:ext uri="{BB962C8B-B14F-4D97-AF65-F5344CB8AC3E}">
        <p14:creationId xmlns:p14="http://schemas.microsoft.com/office/powerpoint/2010/main" val="3258650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1289F60B-B7F5-804A-AFC8-35C06E5F2A7A}" type="slidenum">
              <a:rPr lang="en-US" sz="2300"/>
              <a:pPr algn="r" defTabSz="1776413" eaLnBrk="0" hangingPunct="0"/>
              <a:t>18</a:t>
            </a:fld>
            <a:endParaRPr lang="en-US" sz="2300" dirty="0"/>
          </a:p>
        </p:txBody>
      </p:sp>
      <p:sp>
        <p:nvSpPr>
          <p:cNvPr id="25702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57028"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typically have little background knowledge of cancer at the cellular level. Consider creating your own pretest to inquire about your students’ entering knowledge of cancer. For example, ask students if all cancers are genetic (yes, all cancers are based on genetic errors and are the main subject of this chapter). In addition, ask students if exposure to a virus can lead to cancer (yes, as noted in the text).</a:t>
            </a:r>
          </a:p>
          <a:p>
            <a:r>
              <a:rPr lang="en-US" dirty="0"/>
              <a:t>2. Students often conclude falsely that most breast cancer is associated with known mutations in the breast cancer genes </a:t>
            </a:r>
            <a:r>
              <a:rPr lang="en-US" i="1" dirty="0"/>
              <a:t>BRCA1</a:t>
            </a:r>
            <a:r>
              <a:rPr lang="en-US" dirty="0"/>
              <a:t> and </a:t>
            </a:r>
            <a:r>
              <a:rPr lang="en-US" i="1" dirty="0"/>
              <a:t>BRCA2</a:t>
            </a:r>
            <a:r>
              <a:rPr lang="en-US" dirty="0"/>
              <a:t>. However, the vast majority of breast cancer has no known inherited association.</a:t>
            </a:r>
          </a:p>
          <a:p>
            <a:r>
              <a:rPr lang="en-US" dirty="0"/>
              <a:t>3. Many students do not appreciate the increased risk of skin cancer and premature aging associated with the use of tanning beds.</a:t>
            </a:r>
          </a:p>
          <a:p>
            <a:r>
              <a:rPr lang="en-US" b="1" dirty="0"/>
              <a:t>Teaching Tips</a:t>
            </a:r>
            <a:endParaRPr lang="en-US" dirty="0"/>
          </a:p>
          <a:p>
            <a:r>
              <a:rPr lang="en-US" dirty="0"/>
              <a:t>1. Tumor-suppressor genes function like the repressor in the </a:t>
            </a:r>
            <a:r>
              <a:rPr lang="en-US" i="1" dirty="0"/>
              <a:t>E. coli</a:t>
            </a:r>
            <a:r>
              <a:rPr lang="en-US" dirty="0"/>
              <a:t> lactose operon. The </a:t>
            </a:r>
            <a:r>
              <a:rPr lang="en-US" i="1" dirty="0"/>
              <a:t>lac</a:t>
            </a:r>
            <a:r>
              <a:rPr lang="en-US" dirty="0"/>
              <a:t> operon is expressed and cancers appear when their respective repressors do not function.</a:t>
            </a:r>
          </a:p>
          <a:p>
            <a:r>
              <a:rPr lang="en-US" dirty="0"/>
              <a:t>2. The production of a vaccine (Gardasil) against a virus known to contribute to cervical cancer has helped students become aware of the risks of HPV exposure. The following website of the National Cancer Institute describes the risks of HPV infection (</a:t>
            </a:r>
            <a:r>
              <a:rPr lang="en-US" dirty="0" err="1"/>
              <a:t>www.cancer.gov</a:t>
            </a:r>
            <a:r>
              <a:rPr lang="en-US" dirty="0"/>
              <a:t>/</a:t>
            </a:r>
            <a:r>
              <a:rPr lang="en-US" dirty="0" err="1"/>
              <a:t>cancertopics</a:t>
            </a:r>
            <a:r>
              <a:rPr lang="en-US" dirty="0"/>
              <a:t>/factsheet/Risk/HPV).</a:t>
            </a:r>
          </a:p>
          <a:p>
            <a:r>
              <a:rPr lang="en-US" dirty="0"/>
              <a:t>3. Students who have had a leg, hip, or back X-rayed may recall that a lead apron was placed over their abdominal and pelvic region. The lead apron is to prevent the irradiation of the patient’s gonads, which could cause mutations that would be inherited.</a:t>
            </a:r>
          </a:p>
          <a:p>
            <a:r>
              <a:rPr lang="en-US" dirty="0"/>
              <a:t>4. Exposure to carcinogens early in life generally carries greater risks than the same exposure later in life. This is because damage in early life has more time to accumulate additional mutations, potentially leading to disease.</a:t>
            </a:r>
          </a:p>
          <a:p>
            <a:r>
              <a:rPr lang="en-US" dirty="0"/>
              <a:t>5. Nearly one in five deaths in the United States results from the use of tobacco. Additional information on the risks of tobacco can be found at the website of the American Cancer Society (</a:t>
            </a:r>
            <a:r>
              <a:rPr lang="en-US" dirty="0" err="1"/>
              <a:t>www.cancer.org</a:t>
            </a:r>
            <a:r>
              <a:rPr lang="en-US" dirty="0"/>
              <a:t>/cancer/</a:t>
            </a:r>
            <a:r>
              <a:rPr lang="en-US" dirty="0" err="1"/>
              <a:t>cancercauses</a:t>
            </a:r>
            <a:r>
              <a:rPr lang="en-US" dirty="0"/>
              <a:t>/</a:t>
            </a:r>
            <a:r>
              <a:rPr lang="en-US" dirty="0" err="1"/>
              <a:t>tobaccocancer</a:t>
            </a:r>
            <a:r>
              <a:rPr lang="en-US" dirty="0"/>
              <a:t>/index).</a:t>
            </a:r>
          </a:p>
          <a:p>
            <a:r>
              <a:rPr lang="en-US" b="1" dirty="0"/>
              <a:t>Active Lecture Tips</a:t>
            </a:r>
            <a:endParaRPr lang="en-US" dirty="0"/>
          </a:p>
          <a:p>
            <a:r>
              <a:rPr lang="en-US" dirty="0"/>
              <a:t>1. See the </a:t>
            </a:r>
            <a:r>
              <a:rPr lang="en-US" i="1" dirty="0"/>
              <a:t>Media Review: “Losing Control of a Car Relates to Unregulated Cell Division”</a:t>
            </a:r>
            <a:r>
              <a:rPr lang="en-US" dirty="0"/>
              <a:t> on the Instructor Exchange. Visit the Instructor Exchange in the </a:t>
            </a:r>
            <a:r>
              <a:rPr lang="en-US" dirty="0" err="1"/>
              <a:t>MasteringBiology</a:t>
            </a:r>
            <a:r>
              <a:rPr lang="en-US" dirty="0"/>
              <a:t> instructor resource area for a description of this activity.</a:t>
            </a:r>
          </a:p>
        </p:txBody>
      </p:sp>
    </p:spTree>
    <p:extLst>
      <p:ext uri="{BB962C8B-B14F-4D97-AF65-F5344CB8AC3E}">
        <p14:creationId xmlns:p14="http://schemas.microsoft.com/office/powerpoint/2010/main" val="3912409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5A8552-F522-4042-B53E-8D8317BBD756}" type="datetimeFigureOut">
              <a:rPr lang="en-US" smtClean="0"/>
              <a:t>12/11/18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E9FCA5-7303-F549-B19C-3D4E2555D29C}" type="slidenum">
              <a:rPr lang="en-US" smtClean="0"/>
              <a:t>‹#›</a:t>
            </a:fld>
            <a:endParaRPr lang="en-US"/>
          </a:p>
        </p:txBody>
      </p:sp>
    </p:spTree>
    <p:extLst>
      <p:ext uri="{BB962C8B-B14F-4D97-AF65-F5344CB8AC3E}">
        <p14:creationId xmlns:p14="http://schemas.microsoft.com/office/powerpoint/2010/main" val="210819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5A8552-F522-4042-B53E-8D8317BBD756}" type="datetimeFigureOut">
              <a:rPr lang="en-US" smtClean="0"/>
              <a:t>12/11/18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E9FCA5-7303-F549-B19C-3D4E2555D29C}" type="slidenum">
              <a:rPr lang="en-US" smtClean="0"/>
              <a:t>‹#›</a:t>
            </a:fld>
            <a:endParaRPr lang="en-US"/>
          </a:p>
        </p:txBody>
      </p:sp>
    </p:spTree>
    <p:extLst>
      <p:ext uri="{BB962C8B-B14F-4D97-AF65-F5344CB8AC3E}">
        <p14:creationId xmlns:p14="http://schemas.microsoft.com/office/powerpoint/2010/main" val="2648061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5A8552-F522-4042-B53E-8D8317BBD756}" type="datetimeFigureOut">
              <a:rPr lang="en-US" smtClean="0"/>
              <a:t>12/11/18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E9FCA5-7303-F549-B19C-3D4E2555D29C}" type="slidenum">
              <a:rPr lang="en-US" smtClean="0"/>
              <a:t>‹#›</a:t>
            </a:fld>
            <a:endParaRPr lang="en-US"/>
          </a:p>
        </p:txBody>
      </p:sp>
    </p:spTree>
    <p:extLst>
      <p:ext uri="{BB962C8B-B14F-4D97-AF65-F5344CB8AC3E}">
        <p14:creationId xmlns:p14="http://schemas.microsoft.com/office/powerpoint/2010/main" val="9059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5A8552-F522-4042-B53E-8D8317BBD756}" type="datetimeFigureOut">
              <a:rPr lang="en-US" smtClean="0"/>
              <a:t>12/11/18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E9FCA5-7303-F549-B19C-3D4E2555D29C}" type="slidenum">
              <a:rPr lang="en-US" smtClean="0"/>
              <a:t>‹#›</a:t>
            </a:fld>
            <a:endParaRPr lang="en-US"/>
          </a:p>
        </p:txBody>
      </p:sp>
    </p:spTree>
    <p:extLst>
      <p:ext uri="{BB962C8B-B14F-4D97-AF65-F5344CB8AC3E}">
        <p14:creationId xmlns:p14="http://schemas.microsoft.com/office/powerpoint/2010/main" val="1885867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8FC8A1-64FC-C443-A968-EE3080BF8E13}" type="datetimeFigureOut">
              <a:rPr lang="en-US" smtClean="0"/>
              <a:t>12/11/18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39662-FFC1-C949-A5FB-F9E83DF1E7C1}" type="slidenum">
              <a:rPr lang="en-US" smtClean="0"/>
              <a:t>‹#›</a:t>
            </a:fld>
            <a:endParaRPr lang="en-US"/>
          </a:p>
        </p:txBody>
      </p:sp>
    </p:spTree>
    <p:extLst>
      <p:ext uri="{BB962C8B-B14F-4D97-AF65-F5344CB8AC3E}">
        <p14:creationId xmlns:p14="http://schemas.microsoft.com/office/powerpoint/2010/main" val="1202872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8FC8A1-64FC-C443-A968-EE3080BF8E13}" type="datetimeFigureOut">
              <a:rPr lang="en-US" smtClean="0"/>
              <a:t>12/11/18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39662-FFC1-C949-A5FB-F9E83DF1E7C1}" type="slidenum">
              <a:rPr lang="en-US" smtClean="0"/>
              <a:t>‹#›</a:t>
            </a:fld>
            <a:endParaRPr lang="en-US"/>
          </a:p>
        </p:txBody>
      </p:sp>
    </p:spTree>
    <p:extLst>
      <p:ext uri="{BB962C8B-B14F-4D97-AF65-F5344CB8AC3E}">
        <p14:creationId xmlns:p14="http://schemas.microsoft.com/office/powerpoint/2010/main" val="250462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8FC8A1-64FC-C443-A968-EE3080BF8E13}" type="datetimeFigureOut">
              <a:rPr lang="en-US" smtClean="0"/>
              <a:t>12/11/18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39662-FFC1-C949-A5FB-F9E83DF1E7C1}" type="slidenum">
              <a:rPr lang="en-US" smtClean="0"/>
              <a:t>‹#›</a:t>
            </a:fld>
            <a:endParaRPr lang="en-US"/>
          </a:p>
        </p:txBody>
      </p:sp>
    </p:spTree>
    <p:extLst>
      <p:ext uri="{BB962C8B-B14F-4D97-AF65-F5344CB8AC3E}">
        <p14:creationId xmlns:p14="http://schemas.microsoft.com/office/powerpoint/2010/main" val="4194558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8FC8A1-64FC-C443-A968-EE3080BF8E13}" type="datetimeFigureOut">
              <a:rPr lang="en-US" smtClean="0"/>
              <a:t>12/11/18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439662-FFC1-C949-A5FB-F9E83DF1E7C1}" type="slidenum">
              <a:rPr lang="en-US" smtClean="0"/>
              <a:t>‹#›</a:t>
            </a:fld>
            <a:endParaRPr lang="en-US"/>
          </a:p>
        </p:txBody>
      </p:sp>
    </p:spTree>
    <p:extLst>
      <p:ext uri="{BB962C8B-B14F-4D97-AF65-F5344CB8AC3E}">
        <p14:creationId xmlns:p14="http://schemas.microsoft.com/office/powerpoint/2010/main" val="2377153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8FC8A1-64FC-C443-A968-EE3080BF8E13}" type="datetimeFigureOut">
              <a:rPr lang="en-US" smtClean="0"/>
              <a:t>12/11/18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439662-FFC1-C949-A5FB-F9E83DF1E7C1}" type="slidenum">
              <a:rPr lang="en-US" smtClean="0"/>
              <a:t>‹#›</a:t>
            </a:fld>
            <a:endParaRPr lang="en-US"/>
          </a:p>
        </p:txBody>
      </p:sp>
    </p:spTree>
    <p:extLst>
      <p:ext uri="{BB962C8B-B14F-4D97-AF65-F5344CB8AC3E}">
        <p14:creationId xmlns:p14="http://schemas.microsoft.com/office/powerpoint/2010/main" val="4166171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8FC8A1-64FC-C443-A968-EE3080BF8E13}" type="datetimeFigureOut">
              <a:rPr lang="en-US" smtClean="0"/>
              <a:t>12/11/18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439662-FFC1-C949-A5FB-F9E83DF1E7C1}" type="slidenum">
              <a:rPr lang="en-US" smtClean="0"/>
              <a:t>‹#›</a:t>
            </a:fld>
            <a:endParaRPr lang="en-US"/>
          </a:p>
        </p:txBody>
      </p:sp>
    </p:spTree>
    <p:extLst>
      <p:ext uri="{BB962C8B-B14F-4D97-AF65-F5344CB8AC3E}">
        <p14:creationId xmlns:p14="http://schemas.microsoft.com/office/powerpoint/2010/main" val="3300507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8FC8A1-64FC-C443-A968-EE3080BF8E13}" type="datetimeFigureOut">
              <a:rPr lang="en-US" smtClean="0"/>
              <a:t>12/11/18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439662-FFC1-C949-A5FB-F9E83DF1E7C1}" type="slidenum">
              <a:rPr lang="en-US" smtClean="0"/>
              <a:t>‹#›</a:t>
            </a:fld>
            <a:endParaRPr lang="en-US"/>
          </a:p>
        </p:txBody>
      </p:sp>
    </p:spTree>
    <p:extLst>
      <p:ext uri="{BB962C8B-B14F-4D97-AF65-F5344CB8AC3E}">
        <p14:creationId xmlns:p14="http://schemas.microsoft.com/office/powerpoint/2010/main" val="2784225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5A8552-F522-4042-B53E-8D8317BBD756}" type="datetimeFigureOut">
              <a:rPr lang="en-US" smtClean="0"/>
              <a:t>12/11/18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E9FCA5-7303-F549-B19C-3D4E2555D29C}" type="slidenum">
              <a:rPr lang="en-US" smtClean="0"/>
              <a:t>‹#›</a:t>
            </a:fld>
            <a:endParaRPr lang="en-US"/>
          </a:p>
        </p:txBody>
      </p:sp>
    </p:spTree>
    <p:extLst>
      <p:ext uri="{BB962C8B-B14F-4D97-AF65-F5344CB8AC3E}">
        <p14:creationId xmlns:p14="http://schemas.microsoft.com/office/powerpoint/2010/main" val="16650489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8FC8A1-64FC-C443-A968-EE3080BF8E13}" type="datetimeFigureOut">
              <a:rPr lang="en-US" smtClean="0"/>
              <a:t>12/11/18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439662-FFC1-C949-A5FB-F9E83DF1E7C1}" type="slidenum">
              <a:rPr lang="en-US" smtClean="0"/>
              <a:t>‹#›</a:t>
            </a:fld>
            <a:endParaRPr lang="en-US"/>
          </a:p>
        </p:txBody>
      </p:sp>
    </p:spTree>
    <p:extLst>
      <p:ext uri="{BB962C8B-B14F-4D97-AF65-F5344CB8AC3E}">
        <p14:creationId xmlns:p14="http://schemas.microsoft.com/office/powerpoint/2010/main" val="126838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8FC8A1-64FC-C443-A968-EE3080BF8E13}" type="datetimeFigureOut">
              <a:rPr lang="en-US" smtClean="0"/>
              <a:t>12/11/18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439662-FFC1-C949-A5FB-F9E83DF1E7C1}" type="slidenum">
              <a:rPr lang="en-US" smtClean="0"/>
              <a:t>‹#›</a:t>
            </a:fld>
            <a:endParaRPr lang="en-US"/>
          </a:p>
        </p:txBody>
      </p:sp>
    </p:spTree>
    <p:extLst>
      <p:ext uri="{BB962C8B-B14F-4D97-AF65-F5344CB8AC3E}">
        <p14:creationId xmlns:p14="http://schemas.microsoft.com/office/powerpoint/2010/main" val="31230792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8FC8A1-64FC-C443-A968-EE3080BF8E13}" type="datetimeFigureOut">
              <a:rPr lang="en-US" smtClean="0"/>
              <a:t>12/11/18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39662-FFC1-C949-A5FB-F9E83DF1E7C1}" type="slidenum">
              <a:rPr lang="en-US" smtClean="0"/>
              <a:t>‹#›</a:t>
            </a:fld>
            <a:endParaRPr lang="en-US"/>
          </a:p>
        </p:txBody>
      </p:sp>
    </p:spTree>
    <p:extLst>
      <p:ext uri="{BB962C8B-B14F-4D97-AF65-F5344CB8AC3E}">
        <p14:creationId xmlns:p14="http://schemas.microsoft.com/office/powerpoint/2010/main" val="2758144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8FC8A1-64FC-C443-A968-EE3080BF8E13}" type="datetimeFigureOut">
              <a:rPr lang="en-US" smtClean="0"/>
              <a:t>12/11/18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39662-FFC1-C949-A5FB-F9E83DF1E7C1}" type="slidenum">
              <a:rPr lang="en-US" smtClean="0"/>
              <a:t>‹#›</a:t>
            </a:fld>
            <a:endParaRPr lang="en-US"/>
          </a:p>
        </p:txBody>
      </p:sp>
    </p:spTree>
    <p:extLst>
      <p:ext uri="{BB962C8B-B14F-4D97-AF65-F5344CB8AC3E}">
        <p14:creationId xmlns:p14="http://schemas.microsoft.com/office/powerpoint/2010/main" val="2029307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5A8552-F522-4042-B53E-8D8317BBD756}" type="datetimeFigureOut">
              <a:rPr lang="en-US" smtClean="0"/>
              <a:t>12/11/18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E9FCA5-7303-F549-B19C-3D4E2555D29C}" type="slidenum">
              <a:rPr lang="en-US" smtClean="0"/>
              <a:t>‹#›</a:t>
            </a:fld>
            <a:endParaRPr lang="en-US"/>
          </a:p>
        </p:txBody>
      </p:sp>
    </p:spTree>
    <p:extLst>
      <p:ext uri="{BB962C8B-B14F-4D97-AF65-F5344CB8AC3E}">
        <p14:creationId xmlns:p14="http://schemas.microsoft.com/office/powerpoint/2010/main" val="2710649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5A8552-F522-4042-B53E-8D8317BBD756}" type="datetimeFigureOut">
              <a:rPr lang="en-US" smtClean="0"/>
              <a:t>12/11/18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E9FCA5-7303-F549-B19C-3D4E2555D29C}" type="slidenum">
              <a:rPr lang="en-US" smtClean="0"/>
              <a:t>‹#›</a:t>
            </a:fld>
            <a:endParaRPr lang="en-US"/>
          </a:p>
        </p:txBody>
      </p:sp>
    </p:spTree>
    <p:extLst>
      <p:ext uri="{BB962C8B-B14F-4D97-AF65-F5344CB8AC3E}">
        <p14:creationId xmlns:p14="http://schemas.microsoft.com/office/powerpoint/2010/main" val="856616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5A8552-F522-4042-B53E-8D8317BBD756}" type="datetimeFigureOut">
              <a:rPr lang="en-US" smtClean="0"/>
              <a:t>12/11/18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E9FCA5-7303-F549-B19C-3D4E2555D29C}" type="slidenum">
              <a:rPr lang="en-US" smtClean="0"/>
              <a:t>‹#›</a:t>
            </a:fld>
            <a:endParaRPr lang="en-US"/>
          </a:p>
        </p:txBody>
      </p:sp>
    </p:spTree>
    <p:extLst>
      <p:ext uri="{BB962C8B-B14F-4D97-AF65-F5344CB8AC3E}">
        <p14:creationId xmlns:p14="http://schemas.microsoft.com/office/powerpoint/2010/main" val="1362149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5A8552-F522-4042-B53E-8D8317BBD756}" type="datetimeFigureOut">
              <a:rPr lang="en-US" smtClean="0"/>
              <a:t>12/11/18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E9FCA5-7303-F549-B19C-3D4E2555D29C}" type="slidenum">
              <a:rPr lang="en-US" smtClean="0"/>
              <a:t>‹#›</a:t>
            </a:fld>
            <a:endParaRPr lang="en-US"/>
          </a:p>
        </p:txBody>
      </p:sp>
    </p:spTree>
    <p:extLst>
      <p:ext uri="{BB962C8B-B14F-4D97-AF65-F5344CB8AC3E}">
        <p14:creationId xmlns:p14="http://schemas.microsoft.com/office/powerpoint/2010/main" val="2424916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5A8552-F522-4042-B53E-8D8317BBD756}" type="datetimeFigureOut">
              <a:rPr lang="en-US" smtClean="0"/>
              <a:t>12/11/18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E9FCA5-7303-F549-B19C-3D4E2555D29C}" type="slidenum">
              <a:rPr lang="en-US" smtClean="0"/>
              <a:t>‹#›</a:t>
            </a:fld>
            <a:endParaRPr lang="en-US"/>
          </a:p>
        </p:txBody>
      </p:sp>
    </p:spTree>
    <p:extLst>
      <p:ext uri="{BB962C8B-B14F-4D97-AF65-F5344CB8AC3E}">
        <p14:creationId xmlns:p14="http://schemas.microsoft.com/office/powerpoint/2010/main" val="3270122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5A8552-F522-4042-B53E-8D8317BBD756}" type="datetimeFigureOut">
              <a:rPr lang="en-US" smtClean="0"/>
              <a:t>12/11/18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E9FCA5-7303-F549-B19C-3D4E2555D29C}" type="slidenum">
              <a:rPr lang="en-US" smtClean="0"/>
              <a:t>‹#›</a:t>
            </a:fld>
            <a:endParaRPr lang="en-US"/>
          </a:p>
        </p:txBody>
      </p:sp>
    </p:spTree>
    <p:extLst>
      <p:ext uri="{BB962C8B-B14F-4D97-AF65-F5344CB8AC3E}">
        <p14:creationId xmlns:p14="http://schemas.microsoft.com/office/powerpoint/2010/main" val="1257652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5A8552-F522-4042-B53E-8D8317BBD756}" type="datetimeFigureOut">
              <a:rPr lang="en-US" smtClean="0"/>
              <a:t>12/11/18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E9FCA5-7303-F549-B19C-3D4E2555D29C}" type="slidenum">
              <a:rPr lang="en-US" smtClean="0"/>
              <a:t>‹#›</a:t>
            </a:fld>
            <a:endParaRPr lang="en-US"/>
          </a:p>
        </p:txBody>
      </p:sp>
    </p:spTree>
    <p:extLst>
      <p:ext uri="{BB962C8B-B14F-4D97-AF65-F5344CB8AC3E}">
        <p14:creationId xmlns:p14="http://schemas.microsoft.com/office/powerpoint/2010/main" val="197242498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5A8552-F522-4042-B53E-8D8317BBD756}" type="datetimeFigureOut">
              <a:rPr lang="en-US" smtClean="0"/>
              <a:t>12/11/18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E9FCA5-7303-F549-B19C-3D4E2555D29C}" type="slidenum">
              <a:rPr lang="en-US" smtClean="0"/>
              <a:t>‹#›</a:t>
            </a:fld>
            <a:endParaRPr lang="en-US"/>
          </a:p>
        </p:txBody>
      </p:sp>
    </p:spTree>
    <p:extLst>
      <p:ext uri="{BB962C8B-B14F-4D97-AF65-F5344CB8AC3E}">
        <p14:creationId xmlns:p14="http://schemas.microsoft.com/office/powerpoint/2010/main" val="600769231"/>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FC8A1-64FC-C443-A968-EE3080BF8E13}" type="datetimeFigureOut">
              <a:rPr lang="en-US" smtClean="0"/>
              <a:t>12/11/18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439662-FFC1-C949-A5FB-F9E83DF1E7C1}" type="slidenum">
              <a:rPr lang="en-US" smtClean="0"/>
              <a:t>‹#›</a:t>
            </a:fld>
            <a:endParaRPr lang="en-US"/>
          </a:p>
        </p:txBody>
      </p:sp>
    </p:spTree>
    <p:extLst>
      <p:ext uri="{BB962C8B-B14F-4D97-AF65-F5344CB8AC3E}">
        <p14:creationId xmlns:p14="http://schemas.microsoft.com/office/powerpoint/2010/main" val="2159768315"/>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5.png"/><Relationship Id="rId1" Type="http://schemas.microsoft.com/office/2007/relationships/media" Target="../media/media1.mp4"/><Relationship Id="rId2" Type="http://schemas.openxmlformats.org/officeDocument/2006/relationships/video" Target="../media/media1.mp4"/></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2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2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2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2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2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3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3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3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3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35.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36.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37.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3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 Id="rId3" Type="http://schemas.openxmlformats.org/officeDocument/2006/relationships/image" Target="../media/image4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Biol-</a:t>
            </a:r>
            <a:r>
              <a:rPr lang="en-US" dirty="0" smtClean="0"/>
              <a:t>12 </a:t>
            </a:r>
            <a:r>
              <a:rPr lang="en-US" dirty="0" smtClean="0"/>
              <a:t>Exam4 Review PPT</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a:t>The last exam will cover new material from pdf Chapter 11 on Cancer, pdf Chapter 12 on Biotechnology and Ch4 Beyond Mendel  (75%). The exam will also have review material from other units (25%). The exam will be worth 75 points max. You can write notes on both sides of a 3x5 card and use it on the exam. The exam will be held on Thursday, Dec 13</a:t>
            </a:r>
            <a:r>
              <a:rPr lang="en-US" baseline="30000" dirty="0"/>
              <a:t>th</a:t>
            </a:r>
            <a:r>
              <a:rPr lang="en-US" dirty="0"/>
              <a:t>, starting at regular class time, 3:30 pm. You have until 5:30 to finish the exam. If you need more time, we can walk over to ZH-127</a:t>
            </a:r>
            <a:r>
              <a:rPr lang="en-US" dirty="0" smtClean="0"/>
              <a:t>.</a:t>
            </a:r>
            <a:endParaRPr lang="en-US" dirty="0"/>
          </a:p>
        </p:txBody>
      </p:sp>
    </p:spTree>
    <p:extLst>
      <p:ext uri="{BB962C8B-B14F-4D97-AF65-F5344CB8AC3E}">
        <p14:creationId xmlns:p14="http://schemas.microsoft.com/office/powerpoint/2010/main" val="119236182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801624"/>
            <a:ext cx="8546592" cy="5254752"/>
          </a:xfrm>
          <a:prstGeom prst="rect">
            <a:avLst/>
          </a:prstGeom>
        </p:spPr>
      </p:pic>
      <p:sp>
        <p:nvSpPr>
          <p:cNvPr id="2" name="Title 1"/>
          <p:cNvSpPr>
            <a:spLocks noGrp="1"/>
          </p:cNvSpPr>
          <p:nvPr>
            <p:ph type="title" idx="4294967295"/>
          </p:nvPr>
        </p:nvSpPr>
        <p:spPr>
          <a:xfrm>
            <a:off x="0" y="0"/>
            <a:ext cx="8229600" cy="301625"/>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11.19</a:t>
            </a:r>
            <a:endParaRPr lang="en-US" dirty="0"/>
          </a:p>
        </p:txBody>
      </p:sp>
      <p:sp>
        <p:nvSpPr>
          <p:cNvPr id="4" name="TextBox 17"/>
          <p:cNvSpPr txBox="1">
            <a:spLocks noChangeArrowheads="1"/>
          </p:cNvSpPr>
          <p:nvPr/>
        </p:nvSpPr>
        <p:spPr bwMode="auto">
          <a:xfrm>
            <a:off x="2751746" y="4958555"/>
            <a:ext cx="1022716"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1600"/>
              </a:lnSpc>
            </a:pPr>
            <a:r>
              <a:rPr lang="en-US" sz="1400" b="1" dirty="0" smtClean="0">
                <a:solidFill>
                  <a:srgbClr val="000000"/>
                </a:solidFill>
                <a:latin typeface="Arial"/>
                <a:ea typeface="ＭＳ Ｐゴシック" charset="0"/>
              </a:rPr>
              <a:t>Increased</a:t>
            </a:r>
          </a:p>
          <a:p>
            <a:pPr algn="ctr" eaLnBrk="0" hangingPunct="0">
              <a:lnSpc>
                <a:spcPts val="1600"/>
              </a:lnSpc>
            </a:pPr>
            <a:r>
              <a:rPr lang="en-US" sz="1400" b="1" dirty="0" smtClean="0">
                <a:solidFill>
                  <a:srgbClr val="000000"/>
                </a:solidFill>
                <a:latin typeface="Arial"/>
                <a:ea typeface="ＭＳ Ｐゴシック" charset="0"/>
              </a:rPr>
              <a:t>cell division</a:t>
            </a:r>
            <a:endParaRPr lang="en-US" sz="1400" b="1" dirty="0">
              <a:solidFill>
                <a:srgbClr val="000000"/>
              </a:solidFill>
              <a:latin typeface="Arial"/>
              <a:ea typeface="ＭＳ Ｐゴシック" charset="0"/>
            </a:endParaRPr>
          </a:p>
        </p:txBody>
      </p:sp>
      <p:sp>
        <p:nvSpPr>
          <p:cNvPr id="5" name="TextBox 2"/>
          <p:cNvSpPr txBox="1">
            <a:spLocks noChangeArrowheads="1"/>
          </p:cNvSpPr>
          <p:nvPr/>
        </p:nvSpPr>
        <p:spPr bwMode="auto">
          <a:xfrm>
            <a:off x="4516871" y="3195697"/>
            <a:ext cx="894476"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1600"/>
              </a:lnSpc>
            </a:pPr>
            <a:r>
              <a:rPr lang="en-US" sz="1400" b="1" dirty="0">
                <a:solidFill>
                  <a:srgbClr val="000000"/>
                </a:solidFill>
                <a:latin typeface="Arial"/>
                <a:ea typeface="ＭＳ Ｐゴシック" charset="0"/>
              </a:rPr>
              <a:t>Colon wall</a:t>
            </a:r>
          </a:p>
        </p:txBody>
      </p:sp>
      <p:sp>
        <p:nvSpPr>
          <p:cNvPr id="6" name="TextBox 3"/>
          <p:cNvSpPr txBox="1">
            <a:spLocks noChangeArrowheads="1"/>
          </p:cNvSpPr>
          <p:nvPr/>
        </p:nvSpPr>
        <p:spPr bwMode="auto">
          <a:xfrm>
            <a:off x="548121" y="4205347"/>
            <a:ext cx="894476"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1600"/>
              </a:lnSpc>
            </a:pPr>
            <a:r>
              <a:rPr lang="en-US" sz="1400" b="1">
                <a:solidFill>
                  <a:srgbClr val="000000"/>
                </a:solidFill>
                <a:latin typeface="Arial"/>
                <a:ea typeface="ＭＳ Ｐゴシック" charset="0"/>
              </a:rPr>
              <a:t>Colon wall</a:t>
            </a:r>
          </a:p>
        </p:txBody>
      </p:sp>
      <p:sp>
        <p:nvSpPr>
          <p:cNvPr id="7" name="TextBox 6"/>
          <p:cNvSpPr txBox="1"/>
          <p:nvPr/>
        </p:nvSpPr>
        <p:spPr>
          <a:xfrm>
            <a:off x="3249853" y="4619684"/>
            <a:ext cx="113814" cy="205184"/>
          </a:xfrm>
          <a:prstGeom prst="rect">
            <a:avLst/>
          </a:prstGeom>
          <a:noFill/>
        </p:spPr>
        <p:txBody>
          <a:bodyPr wrap="none" lIns="0" tIns="0" rIns="0" bIns="0">
            <a:spAutoFit/>
          </a:bodyPr>
          <a:lstStyle/>
          <a:p>
            <a:pPr algn="ctr" eaLnBrk="0" fontAlgn="auto" hangingPunct="0">
              <a:lnSpc>
                <a:spcPts val="1600"/>
              </a:lnSpc>
              <a:spcBef>
                <a:spcPts val="0"/>
              </a:spcBef>
              <a:spcAft>
                <a:spcPts val="0"/>
              </a:spcAft>
              <a:defRPr/>
            </a:pPr>
            <a:r>
              <a:rPr lang="en-US" sz="1587" b="1">
                <a:solidFill>
                  <a:srgbClr val="FFFFFF"/>
                </a:solidFill>
                <a:latin typeface="Arial"/>
                <a:ea typeface="ＭＳ Ｐゴシック" charset="0"/>
              </a:rPr>
              <a:t>1</a:t>
            </a:r>
          </a:p>
        </p:txBody>
      </p:sp>
      <p:sp>
        <p:nvSpPr>
          <p:cNvPr id="8" name="TextBox 5"/>
          <p:cNvSpPr txBox="1">
            <a:spLocks noChangeArrowheads="1"/>
          </p:cNvSpPr>
          <p:nvPr/>
        </p:nvSpPr>
        <p:spPr bwMode="auto">
          <a:xfrm>
            <a:off x="329339" y="4957822"/>
            <a:ext cx="1490793"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1600"/>
              </a:lnSpc>
            </a:pPr>
            <a:r>
              <a:rPr lang="en-US" sz="1400" b="1" dirty="0">
                <a:solidFill>
                  <a:srgbClr val="000000"/>
                </a:solidFill>
                <a:latin typeface="Arial"/>
                <a:ea typeface="ＭＳ Ｐゴシック" charset="0"/>
              </a:rPr>
              <a:t>Cellular changes:</a:t>
            </a:r>
          </a:p>
        </p:txBody>
      </p:sp>
      <p:sp>
        <p:nvSpPr>
          <p:cNvPr id="9" name="TextBox 8"/>
          <p:cNvSpPr txBox="1"/>
          <p:nvPr/>
        </p:nvSpPr>
        <p:spPr>
          <a:xfrm>
            <a:off x="5253278" y="4619684"/>
            <a:ext cx="113814" cy="205184"/>
          </a:xfrm>
          <a:prstGeom prst="rect">
            <a:avLst/>
          </a:prstGeom>
          <a:noFill/>
        </p:spPr>
        <p:txBody>
          <a:bodyPr wrap="none" lIns="0" tIns="0" rIns="0" bIns="0">
            <a:spAutoFit/>
          </a:bodyPr>
          <a:lstStyle/>
          <a:p>
            <a:pPr algn="ctr" eaLnBrk="0" fontAlgn="auto" hangingPunct="0">
              <a:lnSpc>
                <a:spcPts val="1600"/>
              </a:lnSpc>
              <a:spcBef>
                <a:spcPts val="0"/>
              </a:spcBef>
              <a:spcAft>
                <a:spcPts val="0"/>
              </a:spcAft>
              <a:defRPr/>
            </a:pPr>
            <a:r>
              <a:rPr lang="en-US" sz="1587" b="1">
                <a:solidFill>
                  <a:srgbClr val="FFFFFF"/>
                </a:solidFill>
                <a:latin typeface="Arial"/>
                <a:ea typeface="ＭＳ Ｐゴシック" charset="0"/>
              </a:rPr>
              <a:t>2</a:t>
            </a:r>
          </a:p>
        </p:txBody>
      </p:sp>
      <p:sp>
        <p:nvSpPr>
          <p:cNvPr id="10" name="TextBox 7"/>
          <p:cNvSpPr txBox="1">
            <a:spLocks noChangeArrowheads="1"/>
          </p:cNvSpPr>
          <p:nvPr/>
        </p:nvSpPr>
        <p:spPr bwMode="auto">
          <a:xfrm>
            <a:off x="4768878" y="4960997"/>
            <a:ext cx="1142941"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1600"/>
              </a:lnSpc>
            </a:pPr>
            <a:r>
              <a:rPr lang="en-US" sz="1400" b="1" dirty="0" smtClean="0">
                <a:solidFill>
                  <a:srgbClr val="000000"/>
                </a:solidFill>
                <a:latin typeface="Arial"/>
                <a:ea typeface="ＭＳ Ｐゴシック" charset="0"/>
              </a:rPr>
              <a:t>Growth of</a:t>
            </a:r>
          </a:p>
          <a:p>
            <a:pPr algn="ctr" eaLnBrk="0" hangingPunct="0">
              <a:lnSpc>
                <a:spcPts val="1600"/>
              </a:lnSpc>
            </a:pPr>
            <a:r>
              <a:rPr lang="en-US" sz="1400" b="1" dirty="0" smtClean="0">
                <a:solidFill>
                  <a:srgbClr val="000000"/>
                </a:solidFill>
                <a:latin typeface="Arial"/>
                <a:ea typeface="ＭＳ Ｐゴシック" charset="0"/>
              </a:rPr>
              <a:t>benign tumor</a:t>
            </a:r>
            <a:endParaRPr lang="en-US" sz="1400" b="1" dirty="0">
              <a:solidFill>
                <a:srgbClr val="000000"/>
              </a:solidFill>
              <a:latin typeface="Arial"/>
              <a:ea typeface="ＭＳ Ｐゴシック" charset="0"/>
            </a:endParaRPr>
          </a:p>
        </p:txBody>
      </p:sp>
      <p:sp>
        <p:nvSpPr>
          <p:cNvPr id="11" name="TextBox 9"/>
          <p:cNvSpPr txBox="1">
            <a:spLocks noChangeArrowheads="1"/>
          </p:cNvSpPr>
          <p:nvPr/>
        </p:nvSpPr>
        <p:spPr bwMode="auto">
          <a:xfrm>
            <a:off x="4540014" y="5588059"/>
            <a:ext cx="1578445"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1600"/>
              </a:lnSpc>
            </a:pPr>
            <a:r>
              <a:rPr lang="en-US" sz="1400" b="1" dirty="0" smtClean="0">
                <a:solidFill>
                  <a:srgbClr val="000000"/>
                </a:solidFill>
                <a:latin typeface="Arial"/>
                <a:ea typeface="ＭＳ Ｐゴシック" charset="0"/>
              </a:rPr>
              <a:t>Tumor-suppressor</a:t>
            </a:r>
          </a:p>
          <a:p>
            <a:pPr algn="ctr" eaLnBrk="0" hangingPunct="0">
              <a:lnSpc>
                <a:spcPts val="1600"/>
              </a:lnSpc>
            </a:pPr>
            <a:r>
              <a:rPr lang="en-US" sz="1400" b="1" dirty="0" smtClean="0">
                <a:solidFill>
                  <a:srgbClr val="000000"/>
                </a:solidFill>
                <a:latin typeface="Arial"/>
                <a:ea typeface="ＭＳ Ｐゴシック" charset="0"/>
              </a:rPr>
              <a:t>gene inactivated</a:t>
            </a:r>
            <a:endParaRPr lang="en-US" sz="1400" b="1" dirty="0">
              <a:solidFill>
                <a:srgbClr val="000000"/>
              </a:solidFill>
              <a:latin typeface="Arial"/>
              <a:ea typeface="ＭＳ Ｐゴシック" charset="0"/>
            </a:endParaRPr>
          </a:p>
        </p:txBody>
      </p:sp>
      <p:sp>
        <p:nvSpPr>
          <p:cNvPr id="12" name="TextBox 11"/>
          <p:cNvSpPr txBox="1"/>
          <p:nvPr/>
        </p:nvSpPr>
        <p:spPr>
          <a:xfrm>
            <a:off x="7716284" y="4622859"/>
            <a:ext cx="113814" cy="205184"/>
          </a:xfrm>
          <a:prstGeom prst="rect">
            <a:avLst/>
          </a:prstGeom>
          <a:noFill/>
        </p:spPr>
        <p:txBody>
          <a:bodyPr wrap="none" lIns="0" tIns="0" rIns="0" bIns="0">
            <a:spAutoFit/>
          </a:bodyPr>
          <a:lstStyle/>
          <a:p>
            <a:pPr algn="ctr" eaLnBrk="0" fontAlgn="auto" hangingPunct="0">
              <a:lnSpc>
                <a:spcPts val="1600"/>
              </a:lnSpc>
              <a:spcBef>
                <a:spcPts val="0"/>
              </a:spcBef>
              <a:spcAft>
                <a:spcPts val="0"/>
              </a:spcAft>
              <a:defRPr/>
            </a:pPr>
            <a:r>
              <a:rPr lang="en-US" sz="1587" b="1" dirty="0">
                <a:solidFill>
                  <a:srgbClr val="FFFFFF"/>
                </a:solidFill>
                <a:latin typeface="Arial"/>
                <a:ea typeface="ＭＳ Ｐゴシック" charset="0"/>
              </a:rPr>
              <a:t>3</a:t>
            </a:r>
          </a:p>
        </p:txBody>
      </p:sp>
      <p:sp>
        <p:nvSpPr>
          <p:cNvPr id="13" name="TextBox 12"/>
          <p:cNvSpPr txBox="1">
            <a:spLocks noChangeArrowheads="1"/>
          </p:cNvSpPr>
          <p:nvPr/>
        </p:nvSpPr>
        <p:spPr bwMode="auto">
          <a:xfrm>
            <a:off x="6977060" y="4960203"/>
            <a:ext cx="1498237"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1600"/>
              </a:lnSpc>
            </a:pPr>
            <a:r>
              <a:rPr lang="en-US" sz="1400" b="1" dirty="0" smtClean="0">
                <a:solidFill>
                  <a:srgbClr val="000000"/>
                </a:solidFill>
                <a:latin typeface="Arial"/>
                <a:ea typeface="ＭＳ Ｐゴシック" charset="0"/>
              </a:rPr>
              <a:t> Growth of</a:t>
            </a:r>
          </a:p>
          <a:p>
            <a:pPr algn="ctr" eaLnBrk="0" hangingPunct="0">
              <a:lnSpc>
                <a:spcPts val="1600"/>
              </a:lnSpc>
            </a:pPr>
            <a:r>
              <a:rPr lang="en-US" sz="1400" b="1" dirty="0" smtClean="0">
                <a:solidFill>
                  <a:srgbClr val="000000"/>
                </a:solidFill>
                <a:latin typeface="Arial"/>
                <a:ea typeface="ＭＳ Ｐゴシック" charset="0"/>
              </a:rPr>
              <a:t>malignant tumor</a:t>
            </a:r>
            <a:endParaRPr lang="en-US" sz="1400" b="1" dirty="0">
              <a:solidFill>
                <a:srgbClr val="000000"/>
              </a:solidFill>
              <a:latin typeface="Arial"/>
              <a:ea typeface="ＭＳ Ｐゴシック" charset="0"/>
            </a:endParaRPr>
          </a:p>
        </p:txBody>
      </p:sp>
      <p:sp>
        <p:nvSpPr>
          <p:cNvPr id="14" name="TextBox 14"/>
          <p:cNvSpPr txBox="1">
            <a:spLocks noChangeArrowheads="1"/>
          </p:cNvSpPr>
          <p:nvPr/>
        </p:nvSpPr>
        <p:spPr bwMode="auto">
          <a:xfrm>
            <a:off x="6577301" y="5588059"/>
            <a:ext cx="2237792"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1600"/>
              </a:lnSpc>
            </a:pPr>
            <a:r>
              <a:rPr lang="en-US" sz="1400" b="1" dirty="0" smtClean="0">
                <a:solidFill>
                  <a:srgbClr val="000000"/>
                </a:solidFill>
                <a:latin typeface="Arial"/>
                <a:ea typeface="ＭＳ Ｐゴシック" charset="0"/>
              </a:rPr>
              <a:t>Second tumor-suppressor</a:t>
            </a:r>
          </a:p>
          <a:p>
            <a:pPr algn="ctr" eaLnBrk="0" hangingPunct="0">
              <a:lnSpc>
                <a:spcPts val="1600"/>
              </a:lnSpc>
            </a:pPr>
            <a:r>
              <a:rPr lang="en-US" sz="1400" b="1" dirty="0" smtClean="0">
                <a:solidFill>
                  <a:srgbClr val="000000"/>
                </a:solidFill>
                <a:latin typeface="Arial"/>
                <a:ea typeface="ＭＳ Ｐゴシック" charset="0"/>
              </a:rPr>
              <a:t>gene inactivated</a:t>
            </a:r>
            <a:endParaRPr lang="en-US" sz="1400" b="1" dirty="0">
              <a:solidFill>
                <a:srgbClr val="000000"/>
              </a:solidFill>
              <a:latin typeface="Arial"/>
              <a:ea typeface="ＭＳ Ｐゴシック" charset="0"/>
            </a:endParaRPr>
          </a:p>
        </p:txBody>
      </p:sp>
      <p:sp>
        <p:nvSpPr>
          <p:cNvPr id="15" name="TextBox 19"/>
          <p:cNvSpPr txBox="1">
            <a:spLocks noChangeArrowheads="1"/>
          </p:cNvSpPr>
          <p:nvPr/>
        </p:nvSpPr>
        <p:spPr bwMode="auto">
          <a:xfrm>
            <a:off x="2414313" y="5588059"/>
            <a:ext cx="1697580"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1600"/>
              </a:lnSpc>
            </a:pPr>
            <a:r>
              <a:rPr lang="en-US" sz="1400" b="1">
                <a:solidFill>
                  <a:srgbClr val="000000"/>
                </a:solidFill>
                <a:latin typeface="Arial"/>
                <a:ea typeface="ＭＳ Ｐゴシック" charset="0"/>
              </a:rPr>
              <a:t>Oncogene activated</a:t>
            </a:r>
          </a:p>
        </p:txBody>
      </p:sp>
      <p:sp>
        <p:nvSpPr>
          <p:cNvPr id="16" name="TextBox 20"/>
          <p:cNvSpPr txBox="1">
            <a:spLocks noChangeArrowheads="1"/>
          </p:cNvSpPr>
          <p:nvPr/>
        </p:nvSpPr>
        <p:spPr bwMode="auto">
          <a:xfrm>
            <a:off x="333174" y="5588059"/>
            <a:ext cx="1216422"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1600"/>
              </a:lnSpc>
            </a:pPr>
            <a:r>
              <a:rPr lang="en-US" sz="1400" b="1">
                <a:solidFill>
                  <a:srgbClr val="000000"/>
                </a:solidFill>
                <a:latin typeface="Arial"/>
                <a:ea typeface="ＭＳ Ｐゴシック" charset="0"/>
              </a:rPr>
              <a:t>DNA changes:</a:t>
            </a:r>
          </a:p>
        </p:txBody>
      </p:sp>
      <p:sp>
        <p:nvSpPr>
          <p:cNvPr id="18" name="Freeform 17"/>
          <p:cNvSpPr/>
          <p:nvPr/>
        </p:nvSpPr>
        <p:spPr>
          <a:xfrm>
            <a:off x="994878" y="3836195"/>
            <a:ext cx="0" cy="392905"/>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9" name="Freeform 18"/>
          <p:cNvSpPr/>
          <p:nvPr/>
        </p:nvSpPr>
        <p:spPr>
          <a:xfrm flipH="1" flipV="1">
            <a:off x="4576281" y="3405643"/>
            <a:ext cx="0" cy="266244"/>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nvGrpSpPr>
          <p:cNvPr id="20" name="Group 19"/>
          <p:cNvGrpSpPr/>
          <p:nvPr/>
        </p:nvGrpSpPr>
        <p:grpSpPr>
          <a:xfrm>
            <a:off x="3163450" y="4569586"/>
            <a:ext cx="283464" cy="278039"/>
            <a:chOff x="5736750" y="566159"/>
            <a:chExt cx="253283" cy="244041"/>
          </a:xfrm>
        </p:grpSpPr>
        <p:sp>
          <p:nvSpPr>
            <p:cNvPr id="21" name="Oval 20"/>
            <p:cNvSpPr/>
            <p:nvPr/>
          </p:nvSpPr>
          <p:spPr>
            <a:xfrm>
              <a:off x="5736750" y="566159"/>
              <a:ext cx="253283" cy="244041"/>
            </a:xfrm>
            <a:prstGeom prst="ellipse">
              <a:avLst/>
            </a:prstGeom>
            <a:solidFill>
              <a:srgbClr val="58595B"/>
            </a:solidFill>
            <a:ln w="12700">
              <a:solidFill>
                <a:srgbClr val="58595B"/>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2" name="TextBox 21"/>
            <p:cNvSpPr txBox="1"/>
            <p:nvPr/>
          </p:nvSpPr>
          <p:spPr>
            <a:xfrm>
              <a:off x="5811990" y="582293"/>
              <a:ext cx="101696" cy="214201"/>
            </a:xfrm>
            <a:prstGeom prst="rect">
              <a:avLst/>
            </a:prstGeom>
            <a:noFill/>
          </p:spPr>
          <p:txBody>
            <a:bodyPr wrap="none" lIns="0" tIns="0" rIns="0" bIns="0">
              <a:spAutoFit/>
            </a:bodyPr>
            <a:lstStyle/>
            <a:p>
              <a:pPr eaLnBrk="0" fontAlgn="auto" hangingPunct="0">
                <a:spcBef>
                  <a:spcPts val="0"/>
                </a:spcBef>
                <a:spcAft>
                  <a:spcPts val="0"/>
                </a:spcAft>
                <a:defRPr/>
              </a:pPr>
              <a:r>
                <a:rPr lang="en-US" sz="1586" b="1" dirty="0" smtClean="0">
                  <a:solidFill>
                    <a:srgbClr val="FFFFFF"/>
                  </a:solidFill>
                  <a:latin typeface="Arial"/>
                  <a:ea typeface="ＭＳ Ｐゴシック" charset="0"/>
                </a:rPr>
                <a:t>1</a:t>
              </a:r>
              <a:endParaRPr lang="en-US" sz="1586" b="1" dirty="0">
                <a:solidFill>
                  <a:srgbClr val="FFFFFF"/>
                </a:solidFill>
                <a:latin typeface="Arial"/>
                <a:ea typeface="ＭＳ Ｐゴシック" charset="0"/>
              </a:endParaRPr>
            </a:p>
          </p:txBody>
        </p:sp>
      </p:grpSp>
      <p:grpSp>
        <p:nvGrpSpPr>
          <p:cNvPr id="23" name="Group 22"/>
          <p:cNvGrpSpPr/>
          <p:nvPr/>
        </p:nvGrpSpPr>
        <p:grpSpPr>
          <a:xfrm>
            <a:off x="5167227" y="4573019"/>
            <a:ext cx="283464" cy="278039"/>
            <a:chOff x="5736750" y="566159"/>
            <a:chExt cx="253283" cy="244041"/>
          </a:xfrm>
        </p:grpSpPr>
        <p:sp>
          <p:nvSpPr>
            <p:cNvPr id="24" name="Oval 23"/>
            <p:cNvSpPr/>
            <p:nvPr/>
          </p:nvSpPr>
          <p:spPr>
            <a:xfrm>
              <a:off x="5736750" y="566159"/>
              <a:ext cx="253283" cy="244041"/>
            </a:xfrm>
            <a:prstGeom prst="ellipse">
              <a:avLst/>
            </a:prstGeom>
            <a:solidFill>
              <a:srgbClr val="58595B"/>
            </a:solidFill>
            <a:ln w="12700">
              <a:solidFill>
                <a:srgbClr val="58595B"/>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5" name="TextBox 24"/>
            <p:cNvSpPr txBox="1"/>
            <p:nvPr/>
          </p:nvSpPr>
          <p:spPr>
            <a:xfrm>
              <a:off x="5811990" y="582293"/>
              <a:ext cx="101696" cy="214201"/>
            </a:xfrm>
            <a:prstGeom prst="rect">
              <a:avLst/>
            </a:prstGeom>
            <a:noFill/>
          </p:spPr>
          <p:txBody>
            <a:bodyPr wrap="none" lIns="0" tIns="0" rIns="0" bIns="0">
              <a:spAutoFit/>
            </a:bodyPr>
            <a:lstStyle/>
            <a:p>
              <a:pPr eaLnBrk="0" fontAlgn="auto" hangingPunct="0">
                <a:spcBef>
                  <a:spcPts val="0"/>
                </a:spcBef>
                <a:spcAft>
                  <a:spcPts val="0"/>
                </a:spcAft>
                <a:defRPr/>
              </a:pPr>
              <a:r>
                <a:rPr lang="en-US" sz="1586" b="1" dirty="0" smtClean="0">
                  <a:solidFill>
                    <a:srgbClr val="FFFFFF"/>
                  </a:solidFill>
                  <a:latin typeface="Arial"/>
                  <a:ea typeface="ＭＳ Ｐゴシック" charset="0"/>
                </a:rPr>
                <a:t>2</a:t>
              </a:r>
              <a:endParaRPr lang="en-US" sz="1586" b="1" dirty="0">
                <a:solidFill>
                  <a:srgbClr val="FFFFFF"/>
                </a:solidFill>
                <a:latin typeface="Arial"/>
                <a:ea typeface="ＭＳ Ｐゴシック" charset="0"/>
              </a:endParaRPr>
            </a:p>
          </p:txBody>
        </p:sp>
      </p:grpSp>
      <p:grpSp>
        <p:nvGrpSpPr>
          <p:cNvPr id="26" name="Group 25"/>
          <p:cNvGrpSpPr/>
          <p:nvPr/>
        </p:nvGrpSpPr>
        <p:grpSpPr>
          <a:xfrm>
            <a:off x="7631459" y="4574071"/>
            <a:ext cx="283464" cy="278039"/>
            <a:chOff x="5736750" y="566159"/>
            <a:chExt cx="253283" cy="244041"/>
          </a:xfrm>
        </p:grpSpPr>
        <p:sp>
          <p:nvSpPr>
            <p:cNvPr id="27" name="Oval 26"/>
            <p:cNvSpPr/>
            <p:nvPr/>
          </p:nvSpPr>
          <p:spPr>
            <a:xfrm>
              <a:off x="5736750" y="566159"/>
              <a:ext cx="253283" cy="244041"/>
            </a:xfrm>
            <a:prstGeom prst="ellipse">
              <a:avLst/>
            </a:prstGeom>
            <a:solidFill>
              <a:srgbClr val="58595B"/>
            </a:solidFill>
            <a:ln w="12700">
              <a:solidFill>
                <a:srgbClr val="58595B"/>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8" name="TextBox 27"/>
            <p:cNvSpPr txBox="1"/>
            <p:nvPr/>
          </p:nvSpPr>
          <p:spPr>
            <a:xfrm>
              <a:off x="5811990" y="582293"/>
              <a:ext cx="101696" cy="214201"/>
            </a:xfrm>
            <a:prstGeom prst="rect">
              <a:avLst/>
            </a:prstGeom>
            <a:noFill/>
          </p:spPr>
          <p:txBody>
            <a:bodyPr wrap="none" lIns="0" tIns="0" rIns="0" bIns="0">
              <a:spAutoFit/>
            </a:bodyPr>
            <a:lstStyle/>
            <a:p>
              <a:pPr eaLnBrk="0" fontAlgn="auto" hangingPunct="0">
                <a:spcBef>
                  <a:spcPts val="0"/>
                </a:spcBef>
                <a:spcAft>
                  <a:spcPts val="0"/>
                </a:spcAft>
                <a:defRPr/>
              </a:pPr>
              <a:r>
                <a:rPr lang="en-US" sz="1586" b="1" smtClean="0">
                  <a:solidFill>
                    <a:srgbClr val="FFFFFF"/>
                  </a:solidFill>
                  <a:latin typeface="Arial"/>
                  <a:ea typeface="ＭＳ Ｐゴシック" charset="0"/>
                </a:rPr>
                <a:t>3</a:t>
              </a:r>
              <a:endParaRPr lang="en-US" sz="1586" b="1" dirty="0">
                <a:solidFill>
                  <a:srgbClr val="FFFFFF"/>
                </a:solidFill>
                <a:latin typeface="Arial"/>
                <a:ea typeface="ＭＳ Ｐゴシック" charset="0"/>
              </a:endParaRPr>
            </a:p>
          </p:txBody>
        </p:sp>
      </p:grpSp>
    </p:spTree>
    <p:extLst>
      <p:ext uri="{BB962C8B-B14F-4D97-AF65-F5344CB8AC3E}">
        <p14:creationId xmlns:p14="http://schemas.microsoft.com/office/powerpoint/2010/main" val="1357232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en-US" smtClean="0"/>
              <a:t>The Progression of a Cancer</a:t>
            </a:r>
            <a:endParaRPr lang="en-US" dirty="0"/>
          </a:p>
        </p:txBody>
      </p:sp>
      <p:sp>
        <p:nvSpPr>
          <p:cNvPr id="235523" name="Rectangle 3"/>
          <p:cNvSpPr>
            <a:spLocks noGrp="1" noChangeArrowheads="1"/>
          </p:cNvSpPr>
          <p:nvPr>
            <p:ph idx="1"/>
          </p:nvPr>
        </p:nvSpPr>
        <p:spPr/>
        <p:txBody>
          <a:bodyPr/>
          <a:lstStyle/>
          <a:p>
            <a:r>
              <a:rPr lang="en-US" dirty="0" smtClean="0"/>
              <a:t>The development of a malignant tumor is accompanied by a gradual accumulation of mutations that</a:t>
            </a:r>
          </a:p>
          <a:p>
            <a:pPr lvl="1"/>
            <a:r>
              <a:rPr lang="en-US" dirty="0" smtClean="0"/>
              <a:t>convert proto-oncogenes to oncogenes and </a:t>
            </a:r>
          </a:p>
          <a:p>
            <a:pPr lvl="1"/>
            <a:r>
              <a:rPr lang="en-US" dirty="0" smtClean="0"/>
              <a:t>knock out tumor-suppressor genes.</a:t>
            </a:r>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extLst>
      <p:ext uri="{BB962C8B-B14F-4D97-AF65-F5344CB8AC3E}">
        <p14:creationId xmlns:p14="http://schemas.microsoft.com/office/powerpoint/2010/main" val="418113977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l"/>
            <a:r>
              <a:rPr lang="en-US" i="1" dirty="0"/>
              <a:t>Please read the paragraph below to answer the following questions</a:t>
            </a:r>
            <a:r>
              <a:rPr lang="en-US" i="1" dirty="0" smtClean="0"/>
              <a:t>.</a:t>
            </a:r>
            <a:endParaRPr lang="en-US" i="1" dirty="0"/>
          </a:p>
        </p:txBody>
      </p:sp>
      <p:sp>
        <p:nvSpPr>
          <p:cNvPr id="4" name="Content Placeholder 3"/>
          <p:cNvSpPr>
            <a:spLocks noGrp="1"/>
          </p:cNvSpPr>
          <p:nvPr>
            <p:ph idx="1"/>
          </p:nvPr>
        </p:nvSpPr>
        <p:spPr/>
        <p:txBody>
          <a:bodyPr>
            <a:normAutofit lnSpcReduction="10000"/>
          </a:bodyPr>
          <a:lstStyle/>
          <a:p>
            <a:pPr marL="0" indent="0">
              <a:buNone/>
            </a:pPr>
            <a:r>
              <a:rPr lang="en-US" dirty="0" smtClean="0"/>
              <a:t>Jim </a:t>
            </a:r>
            <a:r>
              <a:rPr lang="en-US" dirty="0"/>
              <a:t>has become particularly interested in the genetic basis of cancer and has spent considerable time reading published papers about oncogenes. He learned that as early as 1972 researchers suggested that mutations in proto-oncogenes caused by carcinogens can </a:t>
            </a:r>
            <a:r>
              <a:rPr lang="en-US" b="1" dirty="0"/>
              <a:t>convert the proto-oncogenes to oncogenes</a:t>
            </a:r>
            <a:r>
              <a:rPr lang="en-US" dirty="0"/>
              <a:t>. He asked you to answer a couple of questions about this because he did not have a sufficient biology background. </a:t>
            </a:r>
          </a:p>
          <a:p>
            <a:endParaRPr lang="en-US" dirty="0"/>
          </a:p>
        </p:txBody>
      </p:sp>
    </p:spTree>
    <p:extLst>
      <p:ext uri="{BB962C8B-B14F-4D97-AF65-F5344CB8AC3E}">
        <p14:creationId xmlns:p14="http://schemas.microsoft.com/office/powerpoint/2010/main" val="314013928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Jim </a:t>
            </a:r>
            <a:r>
              <a:rPr lang="en-US" sz="2800" dirty="0"/>
              <a:t>learned that viruses can sometimes cause cancer and wants to know why. You tell him that ________. </a:t>
            </a:r>
            <a:br>
              <a:rPr lang="en-US" sz="2800" dirty="0"/>
            </a:br>
            <a:endParaRPr lang="en-US" sz="2800" dirty="0"/>
          </a:p>
        </p:txBody>
      </p:sp>
      <p:sp>
        <p:nvSpPr>
          <p:cNvPr id="3" name="Content Placeholder 2"/>
          <p:cNvSpPr>
            <a:spLocks noGrp="1"/>
          </p:cNvSpPr>
          <p:nvPr>
            <p:ph idx="1"/>
          </p:nvPr>
        </p:nvSpPr>
        <p:spPr/>
        <p:txBody>
          <a:bodyPr/>
          <a:lstStyle/>
          <a:p>
            <a:r>
              <a:rPr lang="en-US" dirty="0"/>
              <a:t>A) a human cell can acquire an oncogene from a virus </a:t>
            </a:r>
          </a:p>
          <a:p>
            <a:r>
              <a:rPr lang="en-US" dirty="0"/>
              <a:t>B) a human cell can acquire a carcinogen from a virus </a:t>
            </a:r>
            <a:endParaRPr lang="en-US" dirty="0" smtClean="0"/>
          </a:p>
          <a:p>
            <a:r>
              <a:rPr lang="en-US" dirty="0" smtClean="0"/>
              <a:t>C</a:t>
            </a:r>
            <a:r>
              <a:rPr lang="en-US" dirty="0"/>
              <a:t>) a prion can cause cancer </a:t>
            </a:r>
          </a:p>
          <a:p>
            <a:r>
              <a:rPr lang="en-US" dirty="0"/>
              <a:t>D) a human cell can acquire a proto-oncogene from a virus </a:t>
            </a:r>
          </a:p>
          <a:p>
            <a:pPr marL="0" indent="0">
              <a:buNone/>
            </a:pPr>
            <a:endParaRPr lang="en-US" dirty="0"/>
          </a:p>
        </p:txBody>
      </p:sp>
    </p:spTree>
    <p:extLst>
      <p:ext uri="{BB962C8B-B14F-4D97-AF65-F5344CB8AC3E}">
        <p14:creationId xmlns:p14="http://schemas.microsoft.com/office/powerpoint/2010/main" val="2681975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1438"/>
            <a:ext cx="8229600" cy="1143000"/>
          </a:xfrm>
        </p:spPr>
        <p:txBody>
          <a:bodyPr>
            <a:noAutofit/>
          </a:bodyPr>
          <a:lstStyle/>
          <a:p>
            <a:pPr algn="l"/>
            <a:r>
              <a:rPr lang="en-US" sz="2400" dirty="0"/>
              <a:t>Jim came across an advertisement for an herbal supplement that claimed to cure lung cancer by targeting precancerous cells in the lungs. If this claim were true, which of the following is a possible mechanism by which it may act? </a:t>
            </a:r>
            <a:br>
              <a:rPr lang="en-US" sz="2400" dirty="0"/>
            </a:br>
            <a:endParaRPr lang="en-US" sz="2400" dirty="0"/>
          </a:p>
        </p:txBody>
      </p:sp>
      <p:sp>
        <p:nvSpPr>
          <p:cNvPr id="3" name="Content Placeholder 2"/>
          <p:cNvSpPr>
            <a:spLocks noGrp="1"/>
          </p:cNvSpPr>
          <p:nvPr>
            <p:ph idx="1"/>
          </p:nvPr>
        </p:nvSpPr>
        <p:spPr>
          <a:xfrm>
            <a:off x="457200" y="1872360"/>
            <a:ext cx="8229600" cy="4525963"/>
          </a:xfrm>
        </p:spPr>
        <p:txBody>
          <a:bodyPr/>
          <a:lstStyle/>
          <a:p>
            <a:r>
              <a:rPr lang="en-US" dirty="0"/>
              <a:t>A) The supplement would stimulate translation of growth factors</a:t>
            </a:r>
          </a:p>
          <a:p>
            <a:r>
              <a:rPr lang="en-US" dirty="0"/>
              <a:t>B) The supplement would increase mutation rates in proto-oncogenes.</a:t>
            </a:r>
          </a:p>
          <a:p>
            <a:r>
              <a:rPr lang="en-US" dirty="0"/>
              <a:t>C) The supplement would restrict the transcription of oncogenes.</a:t>
            </a:r>
          </a:p>
          <a:p>
            <a:r>
              <a:rPr lang="en-US" dirty="0"/>
              <a:t>D) The supplement would inhibit the production of tumor suppressor proteins.</a:t>
            </a:r>
          </a:p>
        </p:txBody>
      </p:sp>
    </p:spTree>
    <p:extLst>
      <p:ext uri="{BB962C8B-B14F-4D97-AF65-F5344CB8AC3E}">
        <p14:creationId xmlns:p14="http://schemas.microsoft.com/office/powerpoint/2010/main" val="37603292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8658"/>
            <a:ext cx="8229600" cy="1143000"/>
          </a:xfrm>
        </p:spPr>
        <p:txBody>
          <a:bodyPr>
            <a:noAutofit/>
          </a:bodyPr>
          <a:lstStyle/>
          <a:p>
            <a:pPr algn="l"/>
            <a:r>
              <a:rPr lang="en-US" sz="2800" dirty="0"/>
              <a:t>Jim learned that some cancer cells produce more growth-stimulating proteins than others. What would you give him as a plausible explanation? </a:t>
            </a:r>
            <a:br>
              <a:rPr lang="en-US" sz="2800" dirty="0"/>
            </a:br>
            <a:endParaRPr lang="en-US" sz="2800" dirty="0"/>
          </a:p>
        </p:txBody>
      </p:sp>
      <p:sp>
        <p:nvSpPr>
          <p:cNvPr id="3" name="Content Placeholder 2"/>
          <p:cNvSpPr>
            <a:spLocks noGrp="1"/>
          </p:cNvSpPr>
          <p:nvPr>
            <p:ph idx="1"/>
          </p:nvPr>
        </p:nvSpPr>
        <p:spPr/>
        <p:txBody>
          <a:bodyPr>
            <a:normAutofit/>
          </a:bodyPr>
          <a:lstStyle/>
          <a:p>
            <a:pPr marL="514350" indent="-514350">
              <a:buFont typeface="+mj-lt"/>
              <a:buAutoNum type="alphaUcPeriod"/>
            </a:pPr>
            <a:r>
              <a:rPr lang="en-US" dirty="0" smtClean="0"/>
              <a:t>Proto</a:t>
            </a:r>
            <a:r>
              <a:rPr lang="en-US" dirty="0"/>
              <a:t>-oncogenes may have mutated to become oncogenes in these cells. </a:t>
            </a:r>
            <a:endParaRPr lang="en-US" dirty="0" smtClean="0"/>
          </a:p>
          <a:p>
            <a:pPr marL="514350" indent="-514350">
              <a:buFont typeface="+mj-lt"/>
              <a:buAutoNum type="alphaUcPeriod"/>
            </a:pPr>
            <a:r>
              <a:rPr lang="en-US" dirty="0" smtClean="0"/>
              <a:t>This </a:t>
            </a:r>
            <a:r>
              <a:rPr lang="en-US" dirty="0"/>
              <a:t>may result from vitamin C and vitamin E deficiencies. </a:t>
            </a:r>
          </a:p>
          <a:p>
            <a:pPr marL="514350" indent="-514350">
              <a:buFont typeface="+mj-lt"/>
              <a:buAutoNum type="alphaUcPeriod"/>
            </a:pPr>
            <a:r>
              <a:rPr lang="en-US" dirty="0" smtClean="0"/>
              <a:t>Tumor </a:t>
            </a:r>
            <a:r>
              <a:rPr lang="en-US" dirty="0"/>
              <a:t>suppressor genes may have been activated in these cells. </a:t>
            </a:r>
            <a:endParaRPr lang="en-US" dirty="0" smtClean="0"/>
          </a:p>
          <a:p>
            <a:pPr marL="514350" indent="-514350">
              <a:buFont typeface="+mj-lt"/>
              <a:buAutoNum type="alphaUcPeriod"/>
            </a:pPr>
            <a:r>
              <a:rPr lang="en-US" dirty="0" smtClean="0"/>
              <a:t>Mutations </a:t>
            </a:r>
            <a:r>
              <a:rPr lang="en-US" dirty="0"/>
              <a:t>in homeotic genes may be responsible. </a:t>
            </a:r>
          </a:p>
          <a:p>
            <a:endParaRPr lang="en-US" dirty="0"/>
          </a:p>
        </p:txBody>
      </p:sp>
    </p:spTree>
    <p:extLst>
      <p:ext uri="{BB962C8B-B14F-4D97-AF65-F5344CB8AC3E}">
        <p14:creationId xmlns:p14="http://schemas.microsoft.com/office/powerpoint/2010/main" val="1048853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52463"/>
            <a:ext cx="85344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197193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en-US" smtClean="0"/>
              <a:t>Inherited Cancer</a:t>
            </a:r>
            <a:endParaRPr lang="en-US" dirty="0"/>
          </a:p>
        </p:txBody>
      </p:sp>
      <p:sp>
        <p:nvSpPr>
          <p:cNvPr id="256003" name="Rectangle 3"/>
          <p:cNvSpPr>
            <a:spLocks noGrp="1" noChangeArrowheads="1"/>
          </p:cNvSpPr>
          <p:nvPr>
            <p:ph idx="1"/>
          </p:nvPr>
        </p:nvSpPr>
        <p:spPr/>
        <p:txBody>
          <a:bodyPr>
            <a:normAutofit fontScale="92500" lnSpcReduction="10000"/>
          </a:bodyPr>
          <a:lstStyle/>
          <a:p>
            <a:r>
              <a:rPr lang="en-US" dirty="0" smtClean="0"/>
              <a:t>Multiple genetic changes are required to produce a cancer cell.</a:t>
            </a:r>
          </a:p>
          <a:p>
            <a:pPr lvl="1"/>
            <a:r>
              <a:rPr lang="en-US" dirty="0" smtClean="0"/>
              <a:t>This helps explain the observation that cancers can run in families.</a:t>
            </a:r>
          </a:p>
          <a:p>
            <a:pPr lvl="1"/>
            <a:r>
              <a:rPr lang="en-US" dirty="0" smtClean="0"/>
              <a:t>An individual inheriting an oncogene or a mutant version of a tumor-suppressor gene is one step closer to accumulating the necessary mutations for cancer.</a:t>
            </a:r>
          </a:p>
          <a:p>
            <a:pPr lvl="1"/>
            <a:r>
              <a:rPr lang="en-US" dirty="0" smtClean="0"/>
              <a:t>Geneticists are therefore devoting much effort to identifying inherited cancer mutations so that predisposition to certain cancers can be detected early in life. </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en-US" smtClean="0"/>
              <a:t>Inherited Cancer</a:t>
            </a:r>
            <a:endParaRPr lang="en-US" dirty="0"/>
          </a:p>
        </p:txBody>
      </p:sp>
      <p:sp>
        <p:nvSpPr>
          <p:cNvPr id="256003" name="Rectangle 3"/>
          <p:cNvSpPr>
            <a:spLocks noGrp="1" noChangeArrowheads="1"/>
          </p:cNvSpPr>
          <p:nvPr>
            <p:ph idx="1"/>
          </p:nvPr>
        </p:nvSpPr>
        <p:spPr/>
        <p:txBody>
          <a:bodyPr/>
          <a:lstStyle/>
          <a:p>
            <a:r>
              <a:rPr lang="en-US" dirty="0" smtClean="0"/>
              <a:t>About 15% of colorectal cancers involve inherited mutations. </a:t>
            </a:r>
          </a:p>
          <a:p>
            <a:r>
              <a:rPr lang="en-US" dirty="0" smtClean="0"/>
              <a:t>There is also evidence that inheritance plays a role in 5–10% of patients with breast cancer, a disease that strikes one out of every eight American women.</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8229600" cy="301625"/>
          </a:xfrm>
          <a:prstGeom prst="rect">
            <a:avLst/>
          </a:prstGeom>
        </p:spPr>
        <p:txBody>
          <a:bodyPr/>
          <a:lstStyle/>
          <a:p>
            <a:pPr algn="l" eaLnBrk="1" hangingPunct="1"/>
            <a:r>
              <a:rPr lang="en-US" sz="1200" kern="1200" dirty="0" smtClean="0">
                <a:solidFill>
                  <a:srgbClr val="000000"/>
                </a:solidFill>
                <a:latin typeface="Arial"/>
                <a:ea typeface="ＭＳ Ｐゴシック"/>
                <a:cs typeface="Arial"/>
              </a:rPr>
              <a:t>Table 11.1</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429768"/>
            <a:ext cx="8546592" cy="5998464"/>
          </a:xfrm>
          <a:prstGeom prst="rect">
            <a:avLst/>
          </a:prstGeom>
        </p:spPr>
      </p:pic>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smtClean="0"/>
              <a:t>The Genetic Basis of Cancer</a:t>
            </a:r>
            <a:endParaRPr lang="en-US" dirty="0" smtClean="0"/>
          </a:p>
        </p:txBody>
      </p:sp>
      <p:sp>
        <p:nvSpPr>
          <p:cNvPr id="210947" name="Rectangle 3"/>
          <p:cNvSpPr>
            <a:spLocks noGrp="1" noChangeArrowheads="1"/>
          </p:cNvSpPr>
          <p:nvPr>
            <p:ph idx="1"/>
          </p:nvPr>
        </p:nvSpPr>
        <p:spPr/>
        <p:txBody>
          <a:bodyPr/>
          <a:lstStyle/>
          <a:p>
            <a:r>
              <a:rPr lang="en-US" dirty="0" smtClean="0"/>
              <a:t>What is cancer? </a:t>
            </a:r>
          </a:p>
          <a:p>
            <a:r>
              <a:rPr lang="en-US" dirty="0" smtClean="0"/>
              <a:t>Cancer includes a variety of diseases </a:t>
            </a:r>
            <a:endParaRPr lang="en-US" dirty="0"/>
          </a:p>
          <a:p>
            <a:pPr marL="914400" lvl="1" indent="-514350">
              <a:buFont typeface="+mj-lt"/>
              <a:buAutoNum type="arabicParenR"/>
            </a:pPr>
            <a:r>
              <a:rPr lang="en-US" dirty="0" smtClean="0"/>
              <a:t>normal gene regulation fails</a:t>
            </a:r>
          </a:p>
          <a:p>
            <a:pPr marL="914400" lvl="1" indent="-514350">
              <a:buFont typeface="+mj-lt"/>
              <a:buAutoNum type="arabicParenR"/>
            </a:pPr>
            <a:r>
              <a:rPr lang="en-US" dirty="0" smtClean="0"/>
              <a:t>cells escape control of the cell cycle</a:t>
            </a:r>
          </a:p>
          <a:p>
            <a:pPr marL="914400" lvl="1" indent="-514350">
              <a:buFont typeface="+mj-lt"/>
              <a:buAutoNum type="arabicParenR"/>
            </a:pPr>
            <a:r>
              <a:rPr lang="en-US" dirty="0" smtClean="0"/>
              <a:t>mitosis becomes uncontrolled </a:t>
            </a:r>
          </a:p>
          <a:p>
            <a:pPr marL="914400" lvl="1" indent="-514350">
              <a:buFont typeface="+mj-lt"/>
              <a:buAutoNum type="arabicParenR"/>
            </a:pPr>
            <a:r>
              <a:rPr lang="en-US" dirty="0" smtClean="0"/>
              <a:t>mutations accumulate in somatic cells </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extLst>
      <p:ext uri="{BB962C8B-B14F-4D97-AF65-F5344CB8AC3E}">
        <p14:creationId xmlns:p14="http://schemas.microsoft.com/office/powerpoint/2010/main" val="807260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094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094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094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09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en-US" smtClean="0"/>
              <a:t>Cancer Risk and Prevention</a:t>
            </a:r>
            <a:endParaRPr lang="en-US" dirty="0"/>
          </a:p>
        </p:txBody>
      </p:sp>
      <p:sp>
        <p:nvSpPr>
          <p:cNvPr id="262147" name="Rectangle 3"/>
          <p:cNvSpPr>
            <a:spLocks noGrp="1" noChangeArrowheads="1"/>
          </p:cNvSpPr>
          <p:nvPr>
            <p:ph idx="1"/>
          </p:nvPr>
        </p:nvSpPr>
        <p:spPr/>
        <p:txBody>
          <a:bodyPr/>
          <a:lstStyle/>
          <a:p>
            <a:r>
              <a:rPr lang="en-US" dirty="0" smtClean="0"/>
              <a:t>Some food choices significantly reduce a person’s cancer risk, including eating</a:t>
            </a:r>
          </a:p>
          <a:p>
            <a:pPr lvl="1"/>
            <a:r>
              <a:rPr lang="en-US" dirty="0" smtClean="0"/>
              <a:t>20–30 g of plant fiber daily,</a:t>
            </a:r>
          </a:p>
          <a:p>
            <a:pPr lvl="1"/>
            <a:r>
              <a:rPr lang="en-US" dirty="0" smtClean="0"/>
              <a:t>less animal fat, and</a:t>
            </a:r>
          </a:p>
          <a:p>
            <a:pPr lvl="1"/>
            <a:r>
              <a:rPr lang="en-US" dirty="0" smtClean="0"/>
              <a:t>cabbage and its relatives, such as broccoli and cauliflower.</a:t>
            </a:r>
          </a:p>
          <a:p>
            <a:pPr marL="228600" lvl="1"/>
            <a:r>
              <a:rPr lang="en-US" sz="2800" dirty="0" smtClean="0"/>
              <a:t>Determining how diet influences cancer has become an important focus of nutrition research</a:t>
            </a:r>
            <a:r>
              <a:rPr lang="en-US" dirty="0" smtClean="0"/>
              <a:t>. </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2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2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21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21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2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7"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838" y="259295"/>
            <a:ext cx="4338076" cy="2852737"/>
          </a:xfrm>
        </p:spPr>
        <p:txBody>
          <a:bodyPr/>
          <a:lstStyle/>
          <a:p>
            <a:r>
              <a:rPr lang="en-US" dirty="0" smtClean="0"/>
              <a:t>Ch12 DNA Technology</a:t>
            </a:r>
            <a:endParaRPr lang="en-US" dirty="0"/>
          </a:p>
        </p:txBody>
      </p:sp>
      <p:sp>
        <p:nvSpPr>
          <p:cNvPr id="3" name="Text Placeholder 2"/>
          <p:cNvSpPr>
            <a:spLocks noGrp="1"/>
          </p:cNvSpPr>
          <p:nvPr>
            <p:ph type="body" idx="4294967295"/>
          </p:nvPr>
        </p:nvSpPr>
        <p:spPr>
          <a:xfrm>
            <a:off x="0" y="3802063"/>
            <a:ext cx="4416767" cy="1500187"/>
          </a:xfrm>
        </p:spPr>
        <p:txBody>
          <a:bodyPr>
            <a:normAutofit fontScale="92500" lnSpcReduction="20000"/>
          </a:bodyPr>
          <a:lstStyle/>
          <a:p>
            <a:pPr marL="0" indent="0" algn="ctr">
              <a:buNone/>
            </a:pPr>
            <a:r>
              <a:rPr lang="en-US" dirty="0" smtClean="0"/>
              <a:t>Biol10</a:t>
            </a:r>
          </a:p>
          <a:p>
            <a:pPr marL="0" indent="0" algn="ctr">
              <a:buNone/>
            </a:pPr>
            <a:r>
              <a:rPr lang="en-US" dirty="0" smtClean="0"/>
              <a:t>11.20.18</a:t>
            </a:r>
          </a:p>
          <a:p>
            <a:pPr marL="0" indent="0" algn="ctr">
              <a:buNone/>
            </a:pPr>
            <a:r>
              <a:rPr lang="en-US" dirty="0" smtClean="0"/>
              <a:t>See pdf Ch12</a:t>
            </a:r>
            <a:endParaRPr lang="en-US" dirty="0"/>
          </a:p>
        </p:txBody>
      </p:sp>
      <p:pic>
        <p:nvPicPr>
          <p:cNvPr id="5" name="Picture 2" descr="C:\Documents and Settings\sathish.m\Desktop\OUT\12_00bDNAProfiling-U.jpg"/>
          <p:cNvPicPr>
            <a:picLocks noChangeAspect="1" noChangeArrowheads="1"/>
          </p:cNvPicPr>
          <p:nvPr/>
        </p:nvPicPr>
        <p:blipFill rotWithShape="1">
          <a:blip r:embed="rId2">
            <a:extLst>
              <a:ext uri="{28A0092B-C50C-407E-A947-70E740481C1C}">
                <a14:useLocalDpi xmlns:a14="http://schemas.microsoft.com/office/drawing/2010/main" val="0"/>
              </a:ext>
            </a:extLst>
          </a:blip>
          <a:srcRect b="8032"/>
          <a:stretch/>
        </p:blipFill>
        <p:spPr bwMode="auto">
          <a:xfrm>
            <a:off x="4595812" y="248946"/>
            <a:ext cx="4548188" cy="5931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09537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What is recombinant DNA? </a:t>
            </a:r>
          </a:p>
          <a:p>
            <a:r>
              <a:rPr lang="en-US" dirty="0" smtClean="0"/>
              <a:t>a DNA molecule made by combining two different DNA molecules</a:t>
            </a:r>
          </a:p>
          <a:p>
            <a:r>
              <a:rPr lang="en-US" dirty="0" smtClean="0"/>
              <a:t>What is a GMO? </a:t>
            </a:r>
          </a:p>
          <a:p>
            <a:r>
              <a:rPr lang="en-US" dirty="0" smtClean="0"/>
              <a:t>an </a:t>
            </a:r>
            <a:r>
              <a:rPr lang="en-US" dirty="0"/>
              <a:t>organism carrying a gene that was acquired by artificial means </a:t>
            </a:r>
            <a:endParaRPr lang="en-US" dirty="0" smtClean="0"/>
          </a:p>
          <a:p>
            <a:r>
              <a:rPr lang="en-US" dirty="0"/>
              <a:t>D</a:t>
            </a:r>
            <a:r>
              <a:rPr lang="en-US" dirty="0" smtClean="0"/>
              <a:t>efines </a:t>
            </a:r>
            <a:r>
              <a:rPr lang="en-US" dirty="0"/>
              <a:t>the term "transgenic </a:t>
            </a:r>
            <a:r>
              <a:rPr lang="en-US" dirty="0" smtClean="0"/>
              <a:t>organism”</a:t>
            </a:r>
          </a:p>
          <a:p>
            <a:r>
              <a:rPr lang="en-US" dirty="0"/>
              <a:t>an organism containing a gene from another species </a:t>
            </a:r>
          </a:p>
          <a:p>
            <a:endParaRPr lang="en-US" dirty="0"/>
          </a:p>
          <a:p>
            <a:endParaRPr lang="en-US" dirty="0"/>
          </a:p>
          <a:p>
            <a:pPr lvl="1"/>
            <a:endParaRPr lang="en-US" dirty="0"/>
          </a:p>
        </p:txBody>
      </p:sp>
    </p:spTree>
    <p:extLst>
      <p:ext uri="{BB962C8B-B14F-4D97-AF65-F5344CB8AC3E}">
        <p14:creationId xmlns:p14="http://schemas.microsoft.com/office/powerpoint/2010/main" val="29808455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0" y="131763"/>
            <a:ext cx="8543925" cy="958850"/>
          </a:xfrm>
        </p:spPr>
        <p:txBody>
          <a:bodyPr/>
          <a:lstStyle/>
          <a:p>
            <a:r>
              <a:rPr lang="en-US" dirty="0" smtClean="0"/>
              <a:t>Early Genetic Manipulation</a:t>
            </a:r>
            <a:endParaRPr lang="en-US" dirty="0"/>
          </a:p>
        </p:txBody>
      </p:sp>
      <p:sp>
        <p:nvSpPr>
          <p:cNvPr id="26627" name="Rectangle 3"/>
          <p:cNvSpPr>
            <a:spLocks noGrp="1" noChangeArrowheads="1"/>
          </p:cNvSpPr>
          <p:nvPr>
            <p:ph idx="4294967295"/>
          </p:nvPr>
        </p:nvSpPr>
        <p:spPr>
          <a:xfrm>
            <a:off x="1" y="1227138"/>
            <a:ext cx="4820646" cy="5446211"/>
          </a:xfrm>
        </p:spPr>
        <p:txBody>
          <a:bodyPr>
            <a:normAutofit/>
          </a:bodyPr>
          <a:lstStyle/>
          <a:p>
            <a:pPr lvl="1"/>
            <a:r>
              <a:rPr lang="en-US" dirty="0" smtClean="0"/>
              <a:t>dates back to the dawn of civilization </a:t>
            </a:r>
          </a:p>
          <a:p>
            <a:pPr lvl="2"/>
            <a:r>
              <a:rPr lang="en-US" dirty="0" smtClean="0"/>
              <a:t>yeast to make bread and beer and selectively bred livestock. </a:t>
            </a:r>
          </a:p>
          <a:p>
            <a:pPr lvl="2"/>
            <a:r>
              <a:rPr lang="en-US" dirty="0" smtClean="0"/>
              <a:t>Date palms - one of the oldest domesticated plants</a:t>
            </a:r>
          </a:p>
          <a:p>
            <a:pPr lvl="2"/>
            <a:r>
              <a:rPr lang="en-US" dirty="0" smtClean="0"/>
              <a:t>selective breeding 8000 years ago by humans</a:t>
            </a:r>
          </a:p>
        </p:txBody>
      </p:sp>
      <p:sp>
        <p:nvSpPr>
          <p:cNvPr id="2" name="TextBox 1"/>
          <p:cNvSpPr txBox="1"/>
          <p:nvPr/>
        </p:nvSpPr>
        <p:spPr>
          <a:xfrm>
            <a:off x="4885436" y="3351516"/>
            <a:ext cx="3475711" cy="369332"/>
          </a:xfrm>
          <a:prstGeom prst="rect">
            <a:avLst/>
          </a:prstGeom>
          <a:noFill/>
        </p:spPr>
        <p:txBody>
          <a:bodyPr wrap="square" rtlCol="0">
            <a:spAutoFit/>
          </a:bodyPr>
          <a:lstStyle/>
          <a:p>
            <a:r>
              <a:rPr lang="en-US" sz="1800" i="1" dirty="0"/>
              <a:t>Saccharomyces </a:t>
            </a:r>
            <a:r>
              <a:rPr lang="en-US" sz="1800" i="1" dirty="0" err="1"/>
              <a:t>cerevisiae</a:t>
            </a:r>
            <a:endParaRPr lang="en-US" sz="1800" i="1" dirty="0"/>
          </a:p>
        </p:txBody>
      </p:sp>
      <p:pic>
        <p:nvPicPr>
          <p:cNvPr id="5" name="Picture 4"/>
          <p:cNvPicPr>
            <a:picLocks noChangeAspect="1"/>
          </p:cNvPicPr>
          <p:nvPr/>
        </p:nvPicPr>
        <p:blipFill>
          <a:blip r:embed="rId3"/>
          <a:stretch>
            <a:fillRect/>
          </a:stretch>
        </p:blipFill>
        <p:spPr>
          <a:xfrm>
            <a:off x="4898395" y="984805"/>
            <a:ext cx="3437698" cy="2456359"/>
          </a:xfrm>
          <a:prstGeom prst="rect">
            <a:avLst/>
          </a:prstGeom>
        </p:spPr>
      </p:pic>
      <p:pic>
        <p:nvPicPr>
          <p:cNvPr id="9" name="Picture 8"/>
          <p:cNvPicPr>
            <a:picLocks noChangeAspect="1"/>
          </p:cNvPicPr>
          <p:nvPr/>
        </p:nvPicPr>
        <p:blipFill>
          <a:blip r:embed="rId4"/>
          <a:stretch>
            <a:fillRect/>
          </a:stretch>
        </p:blipFill>
        <p:spPr>
          <a:xfrm>
            <a:off x="5377871" y="3872061"/>
            <a:ext cx="2682455" cy="2682455"/>
          </a:xfrm>
          <a:prstGeom prst="rect">
            <a:avLst/>
          </a:prstGeom>
        </p:spPr>
      </p:pic>
    </p:spTree>
    <p:extLst>
      <p:ext uri="{BB962C8B-B14F-4D97-AF65-F5344CB8AC3E}">
        <p14:creationId xmlns:p14="http://schemas.microsoft.com/office/powerpoint/2010/main" val="23403438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0" y="131763"/>
            <a:ext cx="8543925" cy="958850"/>
          </a:xfrm>
        </p:spPr>
        <p:txBody>
          <a:bodyPr/>
          <a:lstStyle/>
          <a:p>
            <a:r>
              <a:rPr lang="en-US" smtClean="0"/>
              <a:t>Genetic Engineering</a:t>
            </a:r>
            <a:endParaRPr lang="en-US" dirty="0" smtClean="0"/>
          </a:p>
        </p:txBody>
      </p:sp>
      <p:sp>
        <p:nvSpPr>
          <p:cNvPr id="26627" name="Rectangle 3"/>
          <p:cNvSpPr>
            <a:spLocks noGrp="1" noChangeArrowheads="1"/>
          </p:cNvSpPr>
          <p:nvPr>
            <p:ph idx="4294967295"/>
          </p:nvPr>
        </p:nvSpPr>
        <p:spPr>
          <a:xfrm>
            <a:off x="0" y="1227138"/>
            <a:ext cx="8543925" cy="4949825"/>
          </a:xfrm>
        </p:spPr>
        <p:txBody>
          <a:bodyPr/>
          <a:lstStyle/>
          <a:p>
            <a:pPr marL="0" indent="0">
              <a:buNone/>
            </a:pPr>
            <a:r>
              <a:rPr lang="en-US" dirty="0" smtClean="0"/>
              <a:t>Scientists have </a:t>
            </a:r>
          </a:p>
          <a:p>
            <a:pPr lvl="1"/>
            <a:r>
              <a:rPr lang="en-US" dirty="0" smtClean="0"/>
              <a:t>genetically engineered bacteria to mass-produce a variety of useful chemicals, from cancer drugs to pesticides, and</a:t>
            </a:r>
          </a:p>
          <a:p>
            <a:pPr lvl="1"/>
            <a:r>
              <a:rPr lang="en-US" dirty="0" smtClean="0"/>
              <a:t>transferred genes from bacteria to plants and from one animal species to another.</a:t>
            </a:r>
          </a:p>
        </p:txBody>
      </p:sp>
    </p:spTree>
    <p:extLst>
      <p:ext uri="{BB962C8B-B14F-4D97-AF65-F5344CB8AC3E}">
        <p14:creationId xmlns:p14="http://schemas.microsoft.com/office/powerpoint/2010/main" val="82351513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126587"/>
            <a:ext cx="9032231" cy="3887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algn="l"/>
            <a:r>
              <a:rPr lang="en-US" sz="1200" dirty="0" smtClean="0">
                <a:latin typeface="Arial" charset="0"/>
              </a:rPr>
              <a:t>Glowing </a:t>
            </a:r>
            <a:r>
              <a:rPr lang="en-US" sz="1200" dirty="0">
                <a:latin typeface="Arial" charset="0"/>
              </a:rPr>
              <a:t>fish produced by transferring a gene for a fluorescent </a:t>
            </a:r>
            <a:r>
              <a:rPr lang="en-US" sz="1200" dirty="0" smtClean="0">
                <a:latin typeface="Arial" charset="0"/>
              </a:rPr>
              <a:t>protein from jellyfish</a:t>
            </a:r>
            <a:r>
              <a:rPr lang="en-US" sz="1200" dirty="0">
                <a:latin typeface="Arial" charset="0"/>
              </a:rPr>
              <a:t/>
            </a:r>
            <a:br>
              <a:rPr lang="en-US" sz="1200" dirty="0">
                <a:latin typeface="Arial" charset="0"/>
              </a:rPr>
            </a:br>
            <a:endParaRPr lang="en-US" sz="1200" dirty="0">
              <a:latin typeface="Arial" charset="0"/>
            </a:endParaRPr>
          </a:p>
        </p:txBody>
      </p:sp>
      <p:pic>
        <p:nvPicPr>
          <p:cNvPr id="6146" name="Picture 2" descr="\\192.168.4.30\Conversion\Power Point\Campbell EB6e\Output\CH12\Working files\Labeled\12_01GlowingFish-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490538"/>
            <a:ext cx="8547100" cy="58769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01263" y="6381629"/>
            <a:ext cx="5242992" cy="461665"/>
          </a:xfrm>
          <a:prstGeom prst="rect">
            <a:avLst/>
          </a:prstGeom>
          <a:noFill/>
        </p:spPr>
        <p:txBody>
          <a:bodyPr wrap="none" rtlCol="0">
            <a:spAutoFit/>
          </a:bodyPr>
          <a:lstStyle/>
          <a:p>
            <a:r>
              <a:rPr lang="en-US" dirty="0" smtClean="0"/>
              <a:t>Let’s go look at some fluorescent fish</a:t>
            </a:r>
            <a:endParaRPr lang="en-US" dirty="0"/>
          </a:p>
        </p:txBody>
      </p:sp>
    </p:spTree>
    <p:extLst>
      <p:ext uri="{BB962C8B-B14F-4D97-AF65-F5344CB8AC3E}">
        <p14:creationId xmlns:p14="http://schemas.microsoft.com/office/powerpoint/2010/main" val="80687275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Endocrine Toxin Indicator</a:t>
            </a:r>
            <a:endParaRPr lang="en-US" dirty="0"/>
          </a:p>
        </p:txBody>
      </p:sp>
      <p:pic>
        <p:nvPicPr>
          <p:cNvPr id="4" name="Picture 3"/>
          <p:cNvPicPr>
            <a:picLocks noChangeAspect="1"/>
          </p:cNvPicPr>
          <p:nvPr/>
        </p:nvPicPr>
        <p:blipFill>
          <a:blip r:embed="rId3"/>
          <a:stretch>
            <a:fillRect/>
          </a:stretch>
        </p:blipFill>
        <p:spPr>
          <a:xfrm>
            <a:off x="1619840" y="1444950"/>
            <a:ext cx="6007989" cy="4505992"/>
          </a:xfrm>
          <a:prstGeom prst="rect">
            <a:avLst/>
          </a:prstGeom>
        </p:spPr>
      </p:pic>
      <p:sp>
        <p:nvSpPr>
          <p:cNvPr id="5" name="TextBox 4"/>
          <p:cNvSpPr txBox="1"/>
          <p:nvPr/>
        </p:nvSpPr>
        <p:spPr>
          <a:xfrm>
            <a:off x="259173" y="6193904"/>
            <a:ext cx="8784226" cy="461665"/>
          </a:xfrm>
          <a:prstGeom prst="rect">
            <a:avLst/>
          </a:prstGeom>
          <a:noFill/>
        </p:spPr>
        <p:txBody>
          <a:bodyPr wrap="none" rtlCol="0">
            <a:spAutoFit/>
          </a:bodyPr>
          <a:lstStyle/>
          <a:p>
            <a:r>
              <a:rPr lang="en-US" dirty="0" smtClean="0"/>
              <a:t>GFP is expressed when the toxin is processed in the fish organ </a:t>
            </a:r>
            <a:endParaRPr lang="en-US" dirty="0"/>
          </a:p>
        </p:txBody>
      </p:sp>
    </p:spTree>
    <p:extLst>
      <p:ext uri="{BB962C8B-B14F-4D97-AF65-F5344CB8AC3E}">
        <p14:creationId xmlns:p14="http://schemas.microsoft.com/office/powerpoint/2010/main" val="55837597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7383" y="197642"/>
            <a:ext cx="8543108" cy="958863"/>
          </a:xfrm>
        </p:spPr>
        <p:txBody>
          <a:bodyPr>
            <a:normAutofit fontScale="90000"/>
          </a:bodyPr>
          <a:lstStyle/>
          <a:p>
            <a:r>
              <a:rPr lang="en-US" dirty="0" smtClean="0"/>
              <a:t>Glow Cats in class Exercise </a:t>
            </a:r>
            <a:r>
              <a:rPr lang="mr-IN" dirty="0" smtClean="0"/>
              <a:t>–</a:t>
            </a:r>
            <a:r>
              <a:rPr lang="en-US" dirty="0" smtClean="0"/>
              <a:t/>
            </a:r>
            <a:br>
              <a:rPr lang="en-US" dirty="0" smtClean="0"/>
            </a:br>
            <a:endParaRPr lang="en-US" dirty="0"/>
          </a:p>
        </p:txBody>
      </p:sp>
      <p:pic>
        <p:nvPicPr>
          <p:cNvPr id="6" name="Picture 5"/>
          <p:cNvPicPr>
            <a:picLocks noChangeAspect="1"/>
          </p:cNvPicPr>
          <p:nvPr/>
        </p:nvPicPr>
        <p:blipFill>
          <a:blip r:embed="rId2"/>
          <a:stretch>
            <a:fillRect/>
          </a:stretch>
        </p:blipFill>
        <p:spPr>
          <a:xfrm>
            <a:off x="518052" y="2151020"/>
            <a:ext cx="8328183" cy="2734420"/>
          </a:xfrm>
          <a:prstGeom prst="rect">
            <a:avLst/>
          </a:prstGeom>
        </p:spPr>
      </p:pic>
    </p:spTree>
    <p:extLst>
      <p:ext uri="{BB962C8B-B14F-4D97-AF65-F5344CB8AC3E}">
        <p14:creationId xmlns:p14="http://schemas.microsoft.com/office/powerpoint/2010/main" val="236465415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0" y="131763"/>
            <a:ext cx="8543925" cy="958850"/>
          </a:xfrm>
        </p:spPr>
        <p:txBody>
          <a:bodyPr/>
          <a:lstStyle/>
          <a:p>
            <a:r>
              <a:rPr lang="en-US" smtClean="0"/>
              <a:t>Recombinant DNA Techniques</a:t>
            </a:r>
            <a:endParaRPr lang="en-US" dirty="0"/>
          </a:p>
        </p:txBody>
      </p:sp>
      <p:sp>
        <p:nvSpPr>
          <p:cNvPr id="59395" name="Rectangle 3"/>
          <p:cNvSpPr>
            <a:spLocks noGrp="1" noChangeArrowheads="1"/>
          </p:cNvSpPr>
          <p:nvPr>
            <p:ph idx="4294967295"/>
          </p:nvPr>
        </p:nvSpPr>
        <p:spPr>
          <a:xfrm>
            <a:off x="0" y="1227138"/>
            <a:ext cx="8543925" cy="4949825"/>
          </a:xfrm>
        </p:spPr>
        <p:txBody>
          <a:bodyPr/>
          <a:lstStyle/>
          <a:p>
            <a:r>
              <a:rPr lang="en-US" dirty="0" smtClean="0"/>
              <a:t>Bacteria are the workhorses of modern biotechnology.</a:t>
            </a:r>
          </a:p>
          <a:p>
            <a:r>
              <a:rPr lang="en-US" dirty="0" smtClean="0"/>
              <a:t>To manipulate genes in the laboratory, biologists often use bacterial </a:t>
            </a:r>
            <a:r>
              <a:rPr lang="en-US" b="1" dirty="0" smtClean="0"/>
              <a:t>plasmids</a:t>
            </a:r>
            <a:r>
              <a:rPr lang="en-US" dirty="0" smtClean="0"/>
              <a:t>, which are small, circular DNA molecules that duplicate separately from the larger bacterial chromosome.</a:t>
            </a:r>
            <a:endParaRPr lang="en-US" dirty="0"/>
          </a:p>
        </p:txBody>
      </p:sp>
    </p:spTree>
    <p:extLst>
      <p:ext uri="{BB962C8B-B14F-4D97-AF65-F5344CB8AC3E}">
        <p14:creationId xmlns:p14="http://schemas.microsoft.com/office/powerpoint/2010/main" val="8416139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sathish.m\Desktop\OUT\12_02BacterialPlasmids-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 y="1173163"/>
            <a:ext cx="7791451" cy="4511675"/>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smtClean="0">
                <a:latin typeface="Arial" charset="0"/>
              </a:rPr>
              <a:t>Figure 12.2</a:t>
            </a:r>
            <a:endParaRPr lang="en-US" sz="1200" dirty="0">
              <a:latin typeface="Arial" charset="0"/>
            </a:endParaRPr>
          </a:p>
        </p:txBody>
      </p:sp>
      <p:sp>
        <p:nvSpPr>
          <p:cNvPr id="3" name="TextBox 2"/>
          <p:cNvSpPr txBox="1"/>
          <p:nvPr/>
        </p:nvSpPr>
        <p:spPr>
          <a:xfrm>
            <a:off x="938217" y="3453882"/>
            <a:ext cx="1197764"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Plasmids</a:t>
            </a:r>
          </a:p>
        </p:txBody>
      </p:sp>
      <p:sp>
        <p:nvSpPr>
          <p:cNvPr id="18" name="TextBox 17"/>
          <p:cNvSpPr txBox="1"/>
          <p:nvPr/>
        </p:nvSpPr>
        <p:spPr>
          <a:xfrm>
            <a:off x="574158" y="4327007"/>
            <a:ext cx="1633781" cy="646331"/>
          </a:xfrm>
          <a:prstGeom prst="rect">
            <a:avLst/>
          </a:prstGeom>
          <a:noFill/>
        </p:spPr>
        <p:txBody>
          <a:bodyPr wrap="none" rtlCol="0">
            <a:spAutoFit/>
          </a:bodyPr>
          <a:lstStyle/>
          <a:p>
            <a:pPr algn="r" eaLnBrk="0" hangingPunct="0"/>
            <a:r>
              <a:rPr lang="en-US" sz="1800" b="1" dirty="0">
                <a:solidFill>
                  <a:srgbClr val="000000"/>
                </a:solidFill>
                <a:latin typeface="Arial" pitchFamily="34" charset="0"/>
                <a:ea typeface="ＭＳ Ｐゴシック" charset="0"/>
                <a:cs typeface="Arial" pitchFamily="34" charset="0"/>
              </a:rPr>
              <a:t>Bacterial</a:t>
            </a:r>
          </a:p>
          <a:p>
            <a:pPr algn="r" eaLnBrk="0" hangingPunct="0"/>
            <a:r>
              <a:rPr lang="en-US" sz="1800" b="1" dirty="0">
                <a:solidFill>
                  <a:srgbClr val="000000"/>
                </a:solidFill>
                <a:latin typeface="Arial" pitchFamily="34" charset="0"/>
                <a:ea typeface="ＭＳ Ｐゴシック" charset="0"/>
                <a:cs typeface="Arial" pitchFamily="34" charset="0"/>
              </a:rPr>
              <a:t>chromosome</a:t>
            </a:r>
          </a:p>
        </p:txBody>
      </p:sp>
      <p:sp>
        <p:nvSpPr>
          <p:cNvPr id="19" name="TextBox 18"/>
          <p:cNvSpPr txBox="1"/>
          <p:nvPr/>
        </p:nvSpPr>
        <p:spPr>
          <a:xfrm>
            <a:off x="753695" y="4919465"/>
            <a:ext cx="1454244" cy="646331"/>
          </a:xfrm>
          <a:prstGeom prst="rect">
            <a:avLst/>
          </a:prstGeom>
          <a:noFill/>
        </p:spPr>
        <p:txBody>
          <a:bodyPr wrap="none" rtlCol="0">
            <a:spAutoFit/>
          </a:bodyPr>
          <a:lstStyle/>
          <a:p>
            <a:pPr algn="r" eaLnBrk="0" hangingPunct="0"/>
            <a:r>
              <a:rPr lang="en-US" sz="1800" b="1" dirty="0">
                <a:solidFill>
                  <a:srgbClr val="000000"/>
                </a:solidFill>
                <a:latin typeface="Arial" pitchFamily="34" charset="0"/>
                <a:ea typeface="ＭＳ Ｐゴシック" charset="0"/>
                <a:cs typeface="Arial" pitchFamily="34" charset="0"/>
              </a:rPr>
              <a:t>Remnant of</a:t>
            </a:r>
          </a:p>
          <a:p>
            <a:pPr algn="r" eaLnBrk="0" hangingPunct="0"/>
            <a:r>
              <a:rPr lang="en-US" sz="1800" b="1" dirty="0">
                <a:solidFill>
                  <a:srgbClr val="000000"/>
                </a:solidFill>
                <a:latin typeface="Arial" pitchFamily="34" charset="0"/>
                <a:ea typeface="ＭＳ Ｐゴシック" charset="0"/>
                <a:cs typeface="Arial" pitchFamily="34" charset="0"/>
              </a:rPr>
              <a:t>bacterium</a:t>
            </a:r>
          </a:p>
        </p:txBody>
      </p:sp>
      <p:sp>
        <p:nvSpPr>
          <p:cNvPr id="20" name="TextBox 19"/>
          <p:cNvSpPr txBox="1"/>
          <p:nvPr/>
        </p:nvSpPr>
        <p:spPr>
          <a:xfrm rot="16200000">
            <a:off x="7647169" y="4859518"/>
            <a:ext cx="1428596" cy="307777"/>
          </a:xfrm>
          <a:prstGeom prst="rect">
            <a:avLst/>
          </a:prstGeom>
          <a:noFill/>
        </p:spPr>
        <p:txBody>
          <a:bodyPr wrap="none" rtlCol="0">
            <a:spAutoFit/>
          </a:bodyPr>
          <a:lstStyle/>
          <a:p>
            <a:pPr algn="r" eaLnBrk="0" hangingPunct="0"/>
            <a:r>
              <a:rPr lang="en-US" sz="1400" b="1" dirty="0">
                <a:solidFill>
                  <a:srgbClr val="000000"/>
                </a:solidFill>
                <a:latin typeface="Arial" pitchFamily="34" charset="0"/>
                <a:ea typeface="ＭＳ Ｐゴシック" charset="0"/>
                <a:cs typeface="Arial" pitchFamily="34" charset="0"/>
              </a:rPr>
              <a:t>Colorized TEM</a:t>
            </a:r>
          </a:p>
        </p:txBody>
      </p:sp>
      <p:sp>
        <p:nvSpPr>
          <p:cNvPr id="14" name="Freeform 13"/>
          <p:cNvSpPr/>
          <p:nvPr/>
        </p:nvSpPr>
        <p:spPr>
          <a:xfrm>
            <a:off x="2089152" y="2409820"/>
            <a:ext cx="1014412" cy="1214443"/>
          </a:xfrm>
          <a:custGeom>
            <a:avLst/>
            <a:gdLst>
              <a:gd name="connsiteX0" fmla="*/ 271462 w 1014412"/>
              <a:gd name="connsiteY0" fmla="*/ 0 h 1228725"/>
              <a:gd name="connsiteX1" fmla="*/ 0 w 1014412"/>
              <a:gd name="connsiteY1" fmla="*/ 1228725 h 1228725"/>
              <a:gd name="connsiteX2" fmla="*/ 1014412 w 1014412"/>
              <a:gd name="connsiteY2" fmla="*/ 1228725 h 1228725"/>
            </a:gdLst>
            <a:ahLst/>
            <a:cxnLst>
              <a:cxn ang="0">
                <a:pos x="connsiteX0" y="connsiteY0"/>
              </a:cxn>
              <a:cxn ang="0">
                <a:pos x="connsiteX1" y="connsiteY1"/>
              </a:cxn>
              <a:cxn ang="0">
                <a:pos x="connsiteX2" y="connsiteY2"/>
              </a:cxn>
            </a:cxnLst>
            <a:rect l="l" t="t" r="r" b="b"/>
            <a:pathLst>
              <a:path w="1014412" h="1228725">
                <a:moveTo>
                  <a:pt x="271462" y="0"/>
                </a:moveTo>
                <a:lnTo>
                  <a:pt x="0" y="1228725"/>
                </a:lnTo>
                <a:lnTo>
                  <a:pt x="1014412" y="1228725"/>
                </a:lnTo>
              </a:path>
            </a:pathLst>
          </a:custGeom>
          <a:ln w="28575">
            <a:solidFill>
              <a:schemeClr val="bg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5" name="Freeform 14"/>
          <p:cNvSpPr/>
          <p:nvPr/>
        </p:nvSpPr>
        <p:spPr>
          <a:xfrm>
            <a:off x="2181226" y="4614862"/>
            <a:ext cx="1697831" cy="164307"/>
          </a:xfrm>
          <a:custGeom>
            <a:avLst/>
            <a:gdLst>
              <a:gd name="connsiteX0" fmla="*/ 0 w 1697831"/>
              <a:gd name="connsiteY0" fmla="*/ 164307 h 164307"/>
              <a:gd name="connsiteX1" fmla="*/ 1697831 w 1697831"/>
              <a:gd name="connsiteY1" fmla="*/ 0 h 164307"/>
            </a:gdLst>
            <a:ahLst/>
            <a:cxnLst>
              <a:cxn ang="0">
                <a:pos x="connsiteX0" y="connsiteY0"/>
              </a:cxn>
              <a:cxn ang="0">
                <a:pos x="connsiteX1" y="connsiteY1"/>
              </a:cxn>
            </a:cxnLst>
            <a:rect l="l" t="t" r="r" b="b"/>
            <a:pathLst>
              <a:path w="1697831" h="164307">
                <a:moveTo>
                  <a:pt x="0" y="164307"/>
                </a:moveTo>
                <a:lnTo>
                  <a:pt x="1697831" y="0"/>
                </a:lnTo>
              </a:path>
            </a:pathLst>
          </a:custGeom>
          <a:ln w="28575">
            <a:solidFill>
              <a:schemeClr val="bg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6" name="Freeform 15"/>
          <p:cNvSpPr/>
          <p:nvPr/>
        </p:nvSpPr>
        <p:spPr>
          <a:xfrm>
            <a:off x="2176450" y="5079206"/>
            <a:ext cx="3729038" cy="295275"/>
          </a:xfrm>
          <a:custGeom>
            <a:avLst/>
            <a:gdLst>
              <a:gd name="connsiteX0" fmla="*/ 0 w 3729038"/>
              <a:gd name="connsiteY0" fmla="*/ 295275 h 295275"/>
              <a:gd name="connsiteX1" fmla="*/ 3729038 w 3729038"/>
              <a:gd name="connsiteY1" fmla="*/ 0 h 295275"/>
            </a:gdLst>
            <a:ahLst/>
            <a:cxnLst>
              <a:cxn ang="0">
                <a:pos x="connsiteX0" y="connsiteY0"/>
              </a:cxn>
              <a:cxn ang="0">
                <a:pos x="connsiteX1" y="connsiteY1"/>
              </a:cxn>
            </a:cxnLst>
            <a:rect l="l" t="t" r="r" b="b"/>
            <a:pathLst>
              <a:path w="3729038" h="295275">
                <a:moveTo>
                  <a:pt x="0" y="295275"/>
                </a:moveTo>
                <a:lnTo>
                  <a:pt x="3729038" y="0"/>
                </a:lnTo>
              </a:path>
            </a:pathLst>
          </a:custGeom>
          <a:ln w="28575">
            <a:solidFill>
              <a:schemeClr val="bg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23" name="Freeform 22"/>
          <p:cNvSpPr/>
          <p:nvPr/>
        </p:nvSpPr>
        <p:spPr>
          <a:xfrm>
            <a:off x="2092327" y="2422520"/>
            <a:ext cx="1003804" cy="1201743"/>
          </a:xfrm>
          <a:custGeom>
            <a:avLst/>
            <a:gdLst>
              <a:gd name="connsiteX0" fmla="*/ 271462 w 1014412"/>
              <a:gd name="connsiteY0" fmla="*/ 0 h 1228725"/>
              <a:gd name="connsiteX1" fmla="*/ 0 w 1014412"/>
              <a:gd name="connsiteY1" fmla="*/ 1228725 h 1228725"/>
              <a:gd name="connsiteX2" fmla="*/ 1014412 w 1014412"/>
              <a:gd name="connsiteY2" fmla="*/ 1228725 h 1228725"/>
            </a:gdLst>
            <a:ahLst/>
            <a:cxnLst>
              <a:cxn ang="0">
                <a:pos x="connsiteX0" y="connsiteY0"/>
              </a:cxn>
              <a:cxn ang="0">
                <a:pos x="connsiteX1" y="connsiteY1"/>
              </a:cxn>
              <a:cxn ang="0">
                <a:pos x="connsiteX2" y="connsiteY2"/>
              </a:cxn>
            </a:cxnLst>
            <a:rect l="l" t="t" r="r" b="b"/>
            <a:pathLst>
              <a:path w="1014412" h="1228725">
                <a:moveTo>
                  <a:pt x="271462" y="0"/>
                </a:moveTo>
                <a:lnTo>
                  <a:pt x="0" y="1228725"/>
                </a:lnTo>
                <a:lnTo>
                  <a:pt x="1014412" y="1228725"/>
                </a:lnTo>
              </a:path>
            </a:pathLst>
          </a:custGeom>
          <a:ln w="127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24" name="Freeform 23"/>
          <p:cNvSpPr/>
          <p:nvPr/>
        </p:nvSpPr>
        <p:spPr>
          <a:xfrm>
            <a:off x="2152651" y="4614862"/>
            <a:ext cx="1697831" cy="164307"/>
          </a:xfrm>
          <a:custGeom>
            <a:avLst/>
            <a:gdLst>
              <a:gd name="connsiteX0" fmla="*/ 0 w 1697831"/>
              <a:gd name="connsiteY0" fmla="*/ 164307 h 164307"/>
              <a:gd name="connsiteX1" fmla="*/ 1697831 w 1697831"/>
              <a:gd name="connsiteY1" fmla="*/ 0 h 164307"/>
            </a:gdLst>
            <a:ahLst/>
            <a:cxnLst>
              <a:cxn ang="0">
                <a:pos x="connsiteX0" y="connsiteY0"/>
              </a:cxn>
              <a:cxn ang="0">
                <a:pos x="connsiteX1" y="connsiteY1"/>
              </a:cxn>
            </a:cxnLst>
            <a:rect l="l" t="t" r="r" b="b"/>
            <a:pathLst>
              <a:path w="1697831" h="164307">
                <a:moveTo>
                  <a:pt x="0" y="164307"/>
                </a:moveTo>
                <a:lnTo>
                  <a:pt x="1697831" y="0"/>
                </a:lnTo>
              </a:path>
            </a:pathLst>
          </a:custGeom>
          <a:ln w="12700">
            <a:solidFill>
              <a:schemeClr val="tx1"/>
            </a:solidFill>
            <a:headEnd type="non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25" name="Freeform 24"/>
          <p:cNvSpPr/>
          <p:nvPr/>
        </p:nvSpPr>
        <p:spPr>
          <a:xfrm>
            <a:off x="2147875" y="5079206"/>
            <a:ext cx="3729038" cy="295275"/>
          </a:xfrm>
          <a:custGeom>
            <a:avLst/>
            <a:gdLst>
              <a:gd name="connsiteX0" fmla="*/ 0 w 3729038"/>
              <a:gd name="connsiteY0" fmla="*/ 295275 h 295275"/>
              <a:gd name="connsiteX1" fmla="*/ 3729038 w 3729038"/>
              <a:gd name="connsiteY1" fmla="*/ 0 h 295275"/>
            </a:gdLst>
            <a:ahLst/>
            <a:cxnLst>
              <a:cxn ang="0">
                <a:pos x="connsiteX0" y="connsiteY0"/>
              </a:cxn>
              <a:cxn ang="0">
                <a:pos x="connsiteX1" y="connsiteY1"/>
              </a:cxn>
            </a:cxnLst>
            <a:rect l="l" t="t" r="r" b="b"/>
            <a:pathLst>
              <a:path w="3729038" h="295275">
                <a:moveTo>
                  <a:pt x="0" y="295275"/>
                </a:moveTo>
                <a:lnTo>
                  <a:pt x="3729038" y="0"/>
                </a:lnTo>
              </a:path>
            </a:pathLst>
          </a:custGeom>
          <a:ln w="12700">
            <a:solidFill>
              <a:schemeClr val="tx1"/>
            </a:solidFill>
            <a:headEnd type="non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Tree>
    <p:extLst>
      <p:ext uri="{BB962C8B-B14F-4D97-AF65-F5344CB8AC3E}">
        <p14:creationId xmlns:p14="http://schemas.microsoft.com/office/powerpoint/2010/main" val="230090549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Benign Tumor </a:t>
            </a:r>
            <a:r>
              <a:rPr lang="en-US" dirty="0" err="1" smtClean="0"/>
              <a:t>vs</a:t>
            </a:r>
            <a:r>
              <a:rPr lang="en-US" dirty="0" smtClean="0"/>
              <a:t> Cancer</a:t>
            </a:r>
            <a:endParaRPr lang="en-US" dirty="0"/>
          </a:p>
        </p:txBody>
      </p:sp>
      <p:sp>
        <p:nvSpPr>
          <p:cNvPr id="3" name="Content Placeholder 2"/>
          <p:cNvSpPr>
            <a:spLocks noGrp="1"/>
          </p:cNvSpPr>
          <p:nvPr>
            <p:ph idx="1"/>
          </p:nvPr>
        </p:nvSpPr>
        <p:spPr>
          <a:xfrm>
            <a:off x="457200" y="1600200"/>
            <a:ext cx="8229600" cy="5073727"/>
          </a:xfrm>
        </p:spPr>
        <p:txBody>
          <a:bodyPr>
            <a:normAutofit fontScale="92500"/>
          </a:bodyPr>
          <a:lstStyle/>
          <a:p>
            <a:pPr marL="0" indent="0">
              <a:buNone/>
            </a:pPr>
            <a:r>
              <a:rPr lang="en-US" dirty="0" smtClean="0"/>
              <a:t>Are all tumors cancerous? </a:t>
            </a:r>
          </a:p>
          <a:p>
            <a:pPr marL="0" indent="0">
              <a:buNone/>
            </a:pPr>
            <a:r>
              <a:rPr lang="en-US" dirty="0" smtClean="0"/>
              <a:t>Benign tumor </a:t>
            </a:r>
          </a:p>
          <a:p>
            <a:pPr lvl="1"/>
            <a:r>
              <a:rPr lang="en-US" dirty="0" smtClean="0"/>
              <a:t>cells that escape control of the cell cycle </a:t>
            </a:r>
          </a:p>
          <a:p>
            <a:pPr lvl="1"/>
            <a:r>
              <a:rPr lang="en-US" dirty="0" smtClean="0"/>
              <a:t>cells are in one place </a:t>
            </a:r>
            <a:r>
              <a:rPr lang="mr-IN" dirty="0" smtClean="0"/>
              <a:t>–</a:t>
            </a:r>
            <a:r>
              <a:rPr lang="en-US" dirty="0" smtClean="0"/>
              <a:t> forming a mass</a:t>
            </a:r>
          </a:p>
          <a:p>
            <a:pPr lvl="1"/>
            <a:r>
              <a:rPr lang="en-US" dirty="0" smtClean="0"/>
              <a:t>usually less deadly</a:t>
            </a:r>
          </a:p>
          <a:p>
            <a:pPr marL="0" indent="0">
              <a:buNone/>
            </a:pPr>
            <a:r>
              <a:rPr lang="en-US" dirty="0" smtClean="0"/>
              <a:t>Cancer (metastatic tumor)</a:t>
            </a:r>
          </a:p>
          <a:p>
            <a:pPr marL="857250" lvl="1" indent="-457200"/>
            <a:r>
              <a:rPr lang="en-US" dirty="0" smtClean="0"/>
              <a:t>cells </a:t>
            </a:r>
            <a:r>
              <a:rPr lang="en-US" dirty="0"/>
              <a:t>that escape control of the cell </a:t>
            </a:r>
            <a:r>
              <a:rPr lang="en-US" dirty="0" smtClean="0"/>
              <a:t>cycle</a:t>
            </a:r>
          </a:p>
          <a:p>
            <a:pPr marL="857250" lvl="1" indent="-457200"/>
            <a:r>
              <a:rPr lang="en-US" dirty="0" smtClean="0"/>
              <a:t>cells that have or will move from the place of origin</a:t>
            </a:r>
          </a:p>
          <a:p>
            <a:pPr marL="857250" lvl="1" indent="-457200"/>
            <a:r>
              <a:rPr lang="en-US" dirty="0" smtClean="0"/>
              <a:t>can metastasize </a:t>
            </a:r>
            <a:r>
              <a:rPr lang="mr-IN" dirty="0" smtClean="0"/>
              <a:t>–</a:t>
            </a:r>
            <a:r>
              <a:rPr lang="en-US" dirty="0" smtClean="0"/>
              <a:t> move to a new location in the body</a:t>
            </a:r>
            <a:endParaRPr lang="en-US" dirty="0"/>
          </a:p>
        </p:txBody>
      </p:sp>
    </p:spTree>
    <p:extLst>
      <p:ext uri="{BB962C8B-B14F-4D97-AF65-F5344CB8AC3E}">
        <p14:creationId xmlns:p14="http://schemas.microsoft.com/office/powerpoint/2010/main" val="7024169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sathish.m\Desktop\OUT\12_03aRecombinantDNA-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637381"/>
            <a:ext cx="8547100" cy="5583238"/>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12.3-1</a:t>
            </a:r>
            <a:endParaRPr lang="en-US" sz="1200" dirty="0">
              <a:latin typeface="Arial" charset="0"/>
            </a:endParaRPr>
          </a:p>
        </p:txBody>
      </p:sp>
      <p:sp>
        <p:nvSpPr>
          <p:cNvPr id="4" name="TextBox 3"/>
          <p:cNvSpPr txBox="1"/>
          <p:nvPr/>
        </p:nvSpPr>
        <p:spPr>
          <a:xfrm>
            <a:off x="1075822" y="592177"/>
            <a:ext cx="1274708" cy="360227"/>
          </a:xfrm>
          <a:prstGeom prst="rect">
            <a:avLst/>
          </a:prstGeom>
          <a:noFill/>
        </p:spPr>
        <p:txBody>
          <a:bodyPr wrap="none" rtlCol="0">
            <a:spAutoFit/>
          </a:bodyPr>
          <a:lstStyle/>
          <a:p>
            <a:pPr eaLnBrk="0" hangingPunct="0"/>
            <a:r>
              <a:rPr lang="en-US" sz="1741" b="1" dirty="0">
                <a:solidFill>
                  <a:srgbClr val="000000"/>
                </a:solidFill>
                <a:latin typeface="Arial" pitchFamily="34" charset="0"/>
                <a:ea typeface="ＭＳ Ｐゴシック" charset="0"/>
                <a:cs typeface="Arial" pitchFamily="34" charset="0"/>
              </a:rPr>
              <a:t>Bacterium</a:t>
            </a:r>
          </a:p>
        </p:txBody>
      </p:sp>
      <p:sp>
        <p:nvSpPr>
          <p:cNvPr id="5" name="TextBox 4"/>
          <p:cNvSpPr txBox="1"/>
          <p:nvPr/>
        </p:nvSpPr>
        <p:spPr>
          <a:xfrm>
            <a:off x="239328" y="1721667"/>
            <a:ext cx="1584088" cy="628121"/>
          </a:xfrm>
          <a:prstGeom prst="rect">
            <a:avLst/>
          </a:prstGeom>
          <a:noFill/>
        </p:spPr>
        <p:txBody>
          <a:bodyPr wrap="none" rtlCol="0">
            <a:spAutoFit/>
          </a:bodyPr>
          <a:lstStyle/>
          <a:p>
            <a:pPr algn="ctr" eaLnBrk="0" hangingPunct="0"/>
            <a:r>
              <a:rPr lang="en-US" sz="1741" b="1" dirty="0">
                <a:solidFill>
                  <a:srgbClr val="000000"/>
                </a:solidFill>
                <a:latin typeface="Arial" pitchFamily="34" charset="0"/>
                <a:ea typeface="ＭＳ Ｐゴシック" charset="0"/>
                <a:cs typeface="Arial" pitchFamily="34" charset="0"/>
              </a:rPr>
              <a:t>Bacterial</a:t>
            </a:r>
          </a:p>
          <a:p>
            <a:pPr algn="ctr" eaLnBrk="0" hangingPunct="0"/>
            <a:r>
              <a:rPr lang="en-US" sz="1741" b="1" dirty="0">
                <a:solidFill>
                  <a:srgbClr val="000000"/>
                </a:solidFill>
                <a:latin typeface="Arial" pitchFamily="34" charset="0"/>
                <a:ea typeface="ＭＳ Ｐゴシック" charset="0"/>
                <a:cs typeface="Arial" pitchFamily="34" charset="0"/>
              </a:rPr>
              <a:t>chromosome</a:t>
            </a:r>
          </a:p>
        </p:txBody>
      </p:sp>
      <p:sp>
        <p:nvSpPr>
          <p:cNvPr id="6" name="TextBox 5"/>
          <p:cNvSpPr txBox="1"/>
          <p:nvPr/>
        </p:nvSpPr>
        <p:spPr>
          <a:xfrm>
            <a:off x="1632330" y="1721667"/>
            <a:ext cx="1040670" cy="360227"/>
          </a:xfrm>
          <a:prstGeom prst="rect">
            <a:avLst/>
          </a:prstGeom>
          <a:noFill/>
        </p:spPr>
        <p:txBody>
          <a:bodyPr wrap="none" rtlCol="0">
            <a:spAutoFit/>
          </a:bodyPr>
          <a:lstStyle/>
          <a:p>
            <a:pPr algn="ctr" eaLnBrk="0" hangingPunct="0"/>
            <a:r>
              <a:rPr lang="en-US" sz="1741" b="1" dirty="0">
                <a:solidFill>
                  <a:srgbClr val="000000"/>
                </a:solidFill>
                <a:latin typeface="Arial" pitchFamily="34" charset="0"/>
                <a:ea typeface="ＭＳ Ｐゴシック" charset="0"/>
                <a:cs typeface="Arial" pitchFamily="34" charset="0"/>
              </a:rPr>
              <a:t>Plasmid</a:t>
            </a:r>
          </a:p>
        </p:txBody>
      </p:sp>
      <p:sp>
        <p:nvSpPr>
          <p:cNvPr id="7" name="TextBox 6"/>
          <p:cNvSpPr txBox="1"/>
          <p:nvPr/>
        </p:nvSpPr>
        <p:spPr>
          <a:xfrm>
            <a:off x="1511941" y="2340413"/>
            <a:ext cx="1715278" cy="628121"/>
          </a:xfrm>
          <a:prstGeom prst="rect">
            <a:avLst/>
          </a:prstGeom>
          <a:noFill/>
        </p:spPr>
        <p:txBody>
          <a:bodyPr wrap="none" rtlCol="0">
            <a:spAutoFit/>
          </a:bodyPr>
          <a:lstStyle/>
          <a:p>
            <a:pPr eaLnBrk="0" hangingPunct="0"/>
            <a:r>
              <a:rPr lang="en-US" sz="1741" b="1" dirty="0">
                <a:solidFill>
                  <a:srgbClr val="000000"/>
                </a:solidFill>
                <a:latin typeface="Arial" pitchFamily="34" charset="0"/>
                <a:ea typeface="ＭＳ Ｐゴシック" charset="0"/>
                <a:cs typeface="Arial" pitchFamily="34" charset="0"/>
              </a:rPr>
              <a:t>Recombinant</a:t>
            </a:r>
          </a:p>
          <a:p>
            <a:pPr eaLnBrk="0" hangingPunct="0"/>
            <a:r>
              <a:rPr lang="en-US" sz="1741" b="1" dirty="0">
                <a:solidFill>
                  <a:srgbClr val="000000"/>
                </a:solidFill>
                <a:latin typeface="Arial" pitchFamily="34" charset="0"/>
                <a:ea typeface="ＭＳ Ｐゴシック" charset="0"/>
                <a:cs typeface="Arial" pitchFamily="34" charset="0"/>
              </a:rPr>
              <a:t>DNA (plasmid)</a:t>
            </a:r>
          </a:p>
        </p:txBody>
      </p:sp>
      <p:sp>
        <p:nvSpPr>
          <p:cNvPr id="8" name="TextBox 7"/>
          <p:cNvSpPr txBox="1"/>
          <p:nvPr/>
        </p:nvSpPr>
        <p:spPr>
          <a:xfrm>
            <a:off x="1033490" y="3672341"/>
            <a:ext cx="1596912" cy="628121"/>
          </a:xfrm>
          <a:prstGeom prst="rect">
            <a:avLst/>
          </a:prstGeom>
          <a:noFill/>
        </p:spPr>
        <p:txBody>
          <a:bodyPr wrap="none" rtlCol="0">
            <a:spAutoFit/>
          </a:bodyPr>
          <a:lstStyle/>
          <a:p>
            <a:pPr eaLnBrk="0" hangingPunct="0"/>
            <a:r>
              <a:rPr lang="en-US" sz="1741" b="1" dirty="0">
                <a:solidFill>
                  <a:srgbClr val="000000"/>
                </a:solidFill>
                <a:latin typeface="Arial" pitchFamily="34" charset="0"/>
                <a:ea typeface="ＭＳ Ｐゴシック" charset="0"/>
                <a:cs typeface="Arial" pitchFamily="34" charset="0"/>
              </a:rPr>
              <a:t>Recombinant</a:t>
            </a:r>
          </a:p>
          <a:p>
            <a:pPr eaLnBrk="0" hangingPunct="0"/>
            <a:r>
              <a:rPr lang="en-US" sz="1741" b="1" dirty="0">
                <a:solidFill>
                  <a:srgbClr val="000000"/>
                </a:solidFill>
                <a:latin typeface="Arial" pitchFamily="34" charset="0"/>
                <a:ea typeface="ＭＳ Ｐゴシック" charset="0"/>
                <a:cs typeface="Arial" pitchFamily="34" charset="0"/>
              </a:rPr>
              <a:t>bacterium</a:t>
            </a:r>
          </a:p>
        </p:txBody>
      </p:sp>
      <p:sp>
        <p:nvSpPr>
          <p:cNvPr id="9" name="TextBox 8"/>
          <p:cNvSpPr txBox="1"/>
          <p:nvPr/>
        </p:nvSpPr>
        <p:spPr>
          <a:xfrm>
            <a:off x="3718820" y="2302231"/>
            <a:ext cx="1013419" cy="628121"/>
          </a:xfrm>
          <a:prstGeom prst="rect">
            <a:avLst/>
          </a:prstGeom>
          <a:noFill/>
        </p:spPr>
        <p:txBody>
          <a:bodyPr wrap="none" rtlCol="0">
            <a:spAutoFit/>
          </a:bodyPr>
          <a:lstStyle/>
          <a:p>
            <a:pPr eaLnBrk="0" hangingPunct="0"/>
            <a:r>
              <a:rPr lang="en-US" sz="1741" b="1" dirty="0">
                <a:solidFill>
                  <a:srgbClr val="000000"/>
                </a:solidFill>
                <a:latin typeface="Arial" pitchFamily="34" charset="0"/>
                <a:ea typeface="ＭＳ Ｐゴシック" charset="0"/>
                <a:cs typeface="Arial" pitchFamily="34" charset="0"/>
              </a:rPr>
              <a:t>Gene of</a:t>
            </a:r>
          </a:p>
          <a:p>
            <a:pPr eaLnBrk="0" hangingPunct="0"/>
            <a:r>
              <a:rPr lang="en-US" sz="1741" b="1" dirty="0">
                <a:solidFill>
                  <a:srgbClr val="000000"/>
                </a:solidFill>
                <a:latin typeface="Arial" pitchFamily="34" charset="0"/>
                <a:ea typeface="ＭＳ Ｐゴシック" charset="0"/>
                <a:cs typeface="Arial" pitchFamily="34" charset="0"/>
              </a:rPr>
              <a:t>interest</a:t>
            </a:r>
          </a:p>
        </p:txBody>
      </p:sp>
      <p:sp>
        <p:nvSpPr>
          <p:cNvPr id="10" name="TextBox 9"/>
          <p:cNvSpPr txBox="1"/>
          <p:nvPr/>
        </p:nvSpPr>
        <p:spPr>
          <a:xfrm>
            <a:off x="6884046" y="1706065"/>
            <a:ext cx="1669047" cy="628121"/>
          </a:xfrm>
          <a:prstGeom prst="rect">
            <a:avLst/>
          </a:prstGeom>
          <a:noFill/>
        </p:spPr>
        <p:txBody>
          <a:bodyPr wrap="none" rtlCol="0">
            <a:spAutoFit/>
          </a:bodyPr>
          <a:lstStyle/>
          <a:p>
            <a:pPr eaLnBrk="0" hangingPunct="0"/>
            <a:r>
              <a:rPr lang="en-US" sz="1741" b="1" dirty="0">
                <a:solidFill>
                  <a:srgbClr val="000000"/>
                </a:solidFill>
                <a:latin typeface="Arial" pitchFamily="34" charset="0"/>
                <a:ea typeface="ＭＳ Ｐゴシック" charset="0"/>
                <a:cs typeface="Arial" pitchFamily="34" charset="0"/>
              </a:rPr>
              <a:t>Gene </a:t>
            </a:r>
            <a:r>
              <a:rPr lang="en-US" sz="1741" b="1" dirty="0" smtClean="0">
                <a:solidFill>
                  <a:srgbClr val="000000"/>
                </a:solidFill>
                <a:latin typeface="Arial" pitchFamily="34" charset="0"/>
                <a:ea typeface="ＭＳ Ｐゴシック" charset="0"/>
                <a:cs typeface="Arial" pitchFamily="34" charset="0"/>
              </a:rPr>
              <a:t>inserted</a:t>
            </a:r>
          </a:p>
          <a:p>
            <a:pPr eaLnBrk="0" hangingPunct="0"/>
            <a:r>
              <a:rPr lang="en-US" sz="1741" b="1" dirty="0" smtClean="0">
                <a:solidFill>
                  <a:srgbClr val="000000"/>
                </a:solidFill>
                <a:latin typeface="Arial" pitchFamily="34" charset="0"/>
                <a:ea typeface="ＭＳ Ｐゴシック" charset="0"/>
                <a:cs typeface="Arial" pitchFamily="34" charset="0"/>
              </a:rPr>
              <a:t>Into plasmid</a:t>
            </a:r>
            <a:endParaRPr lang="en-US" sz="1741" b="1" dirty="0">
              <a:solidFill>
                <a:srgbClr val="000000"/>
              </a:solidFill>
              <a:latin typeface="Arial" pitchFamily="34" charset="0"/>
              <a:ea typeface="ＭＳ Ｐゴシック" charset="0"/>
              <a:cs typeface="Arial" pitchFamily="34" charset="0"/>
            </a:endParaRPr>
          </a:p>
        </p:txBody>
      </p:sp>
      <p:sp>
        <p:nvSpPr>
          <p:cNvPr id="11" name="TextBox 10"/>
          <p:cNvSpPr txBox="1"/>
          <p:nvPr/>
        </p:nvSpPr>
        <p:spPr>
          <a:xfrm>
            <a:off x="6905200" y="2861477"/>
            <a:ext cx="1920719" cy="628121"/>
          </a:xfrm>
          <a:prstGeom prst="rect">
            <a:avLst/>
          </a:prstGeom>
          <a:noFill/>
        </p:spPr>
        <p:txBody>
          <a:bodyPr wrap="none" rtlCol="0">
            <a:spAutoFit/>
          </a:bodyPr>
          <a:lstStyle/>
          <a:p>
            <a:pPr eaLnBrk="0" hangingPunct="0"/>
            <a:r>
              <a:rPr lang="en-US" sz="1741" b="1" dirty="0">
                <a:solidFill>
                  <a:srgbClr val="000000"/>
                </a:solidFill>
                <a:latin typeface="Arial" pitchFamily="34" charset="0"/>
                <a:ea typeface="ＭＳ Ｐゴシック" charset="0"/>
                <a:cs typeface="Arial" pitchFamily="34" charset="0"/>
              </a:rPr>
              <a:t>Plasmid put into</a:t>
            </a:r>
          </a:p>
          <a:p>
            <a:pPr eaLnBrk="0" hangingPunct="0"/>
            <a:r>
              <a:rPr lang="en-US" sz="1741" b="1" dirty="0">
                <a:solidFill>
                  <a:srgbClr val="000000"/>
                </a:solidFill>
                <a:latin typeface="Arial" pitchFamily="34" charset="0"/>
                <a:ea typeface="ＭＳ Ｐゴシック" charset="0"/>
                <a:cs typeface="Arial" pitchFamily="34" charset="0"/>
              </a:rPr>
              <a:t>bacterial cell</a:t>
            </a:r>
          </a:p>
        </p:txBody>
      </p:sp>
      <p:sp>
        <p:nvSpPr>
          <p:cNvPr id="12" name="TextBox 11"/>
          <p:cNvSpPr txBox="1"/>
          <p:nvPr/>
        </p:nvSpPr>
        <p:spPr>
          <a:xfrm>
            <a:off x="6894161" y="4407233"/>
            <a:ext cx="2018501" cy="823302"/>
          </a:xfrm>
          <a:prstGeom prst="rect">
            <a:avLst/>
          </a:prstGeom>
          <a:noFill/>
        </p:spPr>
        <p:txBody>
          <a:bodyPr wrap="none" rtlCol="0">
            <a:spAutoFit/>
          </a:bodyPr>
          <a:lstStyle/>
          <a:p>
            <a:pPr eaLnBrk="0" hangingPunct="0">
              <a:lnSpc>
                <a:spcPts val="1865"/>
              </a:lnSpc>
            </a:pPr>
            <a:r>
              <a:rPr lang="en-US" sz="1741" b="1" dirty="0">
                <a:solidFill>
                  <a:srgbClr val="000000"/>
                </a:solidFill>
                <a:latin typeface="Arial" pitchFamily="34" charset="0"/>
                <a:ea typeface="ＭＳ Ｐゴシック" charset="0"/>
                <a:cs typeface="Arial" pitchFamily="34" charset="0"/>
              </a:rPr>
              <a:t>Host cell </a:t>
            </a:r>
            <a:r>
              <a:rPr lang="en-US" sz="1741" b="1" dirty="0" smtClean="0">
                <a:solidFill>
                  <a:srgbClr val="000000"/>
                </a:solidFill>
                <a:latin typeface="Arial" pitchFamily="34" charset="0"/>
                <a:ea typeface="ＭＳ Ｐゴシック" charset="0"/>
                <a:cs typeface="Arial" pitchFamily="34" charset="0"/>
              </a:rPr>
              <a:t>grown</a:t>
            </a:r>
          </a:p>
          <a:p>
            <a:pPr eaLnBrk="0" hangingPunct="0">
              <a:lnSpc>
                <a:spcPts val="1865"/>
              </a:lnSpc>
            </a:pPr>
            <a:r>
              <a:rPr lang="en-US" sz="1741" b="1" dirty="0" smtClean="0">
                <a:solidFill>
                  <a:srgbClr val="000000"/>
                </a:solidFill>
                <a:latin typeface="Arial" pitchFamily="34" charset="0"/>
                <a:ea typeface="ＭＳ Ｐゴシック" charset="0"/>
                <a:cs typeface="Arial" pitchFamily="34" charset="0"/>
              </a:rPr>
              <a:t>In culture </a:t>
            </a:r>
            <a:r>
              <a:rPr lang="en-US" sz="1741" b="1" dirty="0">
                <a:solidFill>
                  <a:srgbClr val="000000"/>
                </a:solidFill>
                <a:latin typeface="Arial" pitchFamily="34" charset="0"/>
                <a:ea typeface="ＭＳ Ｐゴシック" charset="0"/>
                <a:cs typeface="Arial" pitchFamily="34" charset="0"/>
              </a:rPr>
              <a:t>to </a:t>
            </a:r>
            <a:r>
              <a:rPr lang="en-US" sz="1741" b="1" dirty="0" smtClean="0">
                <a:solidFill>
                  <a:srgbClr val="000000"/>
                </a:solidFill>
                <a:latin typeface="Arial" pitchFamily="34" charset="0"/>
                <a:ea typeface="ＭＳ Ｐゴシック" charset="0"/>
                <a:cs typeface="Arial" pitchFamily="34" charset="0"/>
              </a:rPr>
              <a:t>form</a:t>
            </a:r>
          </a:p>
          <a:p>
            <a:pPr eaLnBrk="0" hangingPunct="0">
              <a:lnSpc>
                <a:spcPts val="1865"/>
              </a:lnSpc>
            </a:pPr>
            <a:r>
              <a:rPr lang="en-US" sz="1741" b="1" dirty="0" smtClean="0">
                <a:solidFill>
                  <a:srgbClr val="000000"/>
                </a:solidFill>
                <a:latin typeface="Arial" pitchFamily="34" charset="0"/>
                <a:ea typeface="ＭＳ Ｐゴシック" charset="0"/>
                <a:cs typeface="Arial" pitchFamily="34" charset="0"/>
              </a:rPr>
              <a:t>a clone of </a:t>
            </a:r>
            <a:r>
              <a:rPr lang="en-US" sz="1741" b="1" dirty="0">
                <a:solidFill>
                  <a:srgbClr val="000000"/>
                </a:solidFill>
                <a:latin typeface="Arial" pitchFamily="34" charset="0"/>
                <a:ea typeface="ＭＳ Ｐゴシック" charset="0"/>
                <a:cs typeface="Arial" pitchFamily="34" charset="0"/>
              </a:rPr>
              <a:t>cells</a:t>
            </a:r>
          </a:p>
        </p:txBody>
      </p:sp>
      <p:sp>
        <p:nvSpPr>
          <p:cNvPr id="14" name="TextBox 13"/>
          <p:cNvSpPr txBox="1"/>
          <p:nvPr/>
        </p:nvSpPr>
        <p:spPr>
          <a:xfrm>
            <a:off x="4751289" y="2343438"/>
            <a:ext cx="2396554" cy="628121"/>
          </a:xfrm>
          <a:prstGeom prst="rect">
            <a:avLst/>
          </a:prstGeom>
          <a:noFill/>
        </p:spPr>
        <p:txBody>
          <a:bodyPr wrap="none" rtlCol="0">
            <a:spAutoFit/>
          </a:bodyPr>
          <a:lstStyle/>
          <a:p>
            <a:pPr eaLnBrk="0" hangingPunct="0"/>
            <a:r>
              <a:rPr lang="en-US" sz="1741" b="1" dirty="0">
                <a:solidFill>
                  <a:srgbClr val="000000"/>
                </a:solidFill>
                <a:latin typeface="Arial" pitchFamily="34" charset="0"/>
                <a:ea typeface="ＭＳ Ｐゴシック" charset="0"/>
                <a:cs typeface="Arial" pitchFamily="34" charset="0"/>
              </a:rPr>
              <a:t>DNA of </a:t>
            </a:r>
            <a:r>
              <a:rPr lang="en-US" sz="1741" b="1" dirty="0" smtClean="0">
                <a:solidFill>
                  <a:srgbClr val="000000"/>
                </a:solidFill>
                <a:latin typeface="Arial" pitchFamily="34" charset="0"/>
                <a:ea typeface="ＭＳ Ｐゴシック" charset="0"/>
                <a:cs typeface="Arial" pitchFamily="34" charset="0"/>
              </a:rPr>
              <a:t>chromosome</a:t>
            </a:r>
          </a:p>
          <a:p>
            <a:pPr eaLnBrk="0" hangingPunct="0"/>
            <a:r>
              <a:rPr lang="en-US" sz="1741" b="1" dirty="0" smtClean="0">
                <a:solidFill>
                  <a:srgbClr val="000000"/>
                </a:solidFill>
                <a:latin typeface="Arial" pitchFamily="34" charset="0"/>
                <a:ea typeface="ＭＳ Ｐゴシック" charset="0"/>
                <a:cs typeface="Arial" pitchFamily="34" charset="0"/>
              </a:rPr>
              <a:t>(“</a:t>
            </a:r>
            <a:r>
              <a:rPr lang="en-US" sz="1741" b="1" dirty="0">
                <a:solidFill>
                  <a:srgbClr val="000000"/>
                </a:solidFill>
                <a:latin typeface="Arial" pitchFamily="34" charset="0"/>
                <a:ea typeface="ＭＳ Ｐゴシック" charset="0"/>
                <a:cs typeface="Arial" pitchFamily="34" charset="0"/>
              </a:rPr>
              <a:t>foreign” DNA)</a:t>
            </a:r>
          </a:p>
        </p:txBody>
      </p:sp>
      <p:sp>
        <p:nvSpPr>
          <p:cNvPr id="24" name="TextBox 23"/>
          <p:cNvSpPr txBox="1"/>
          <p:nvPr/>
        </p:nvSpPr>
        <p:spPr>
          <a:xfrm>
            <a:off x="3423495" y="591705"/>
            <a:ext cx="2366353" cy="628121"/>
          </a:xfrm>
          <a:prstGeom prst="rect">
            <a:avLst/>
          </a:prstGeom>
          <a:noFill/>
        </p:spPr>
        <p:txBody>
          <a:bodyPr wrap="none" rtlCol="0">
            <a:spAutoFit/>
          </a:bodyPr>
          <a:lstStyle/>
          <a:p>
            <a:pPr eaLnBrk="0" hangingPunct="0"/>
            <a:r>
              <a:rPr lang="en-US" sz="1741" b="1" dirty="0">
                <a:solidFill>
                  <a:srgbClr val="000000"/>
                </a:solidFill>
                <a:latin typeface="Arial" pitchFamily="34" charset="0"/>
                <a:ea typeface="ＭＳ Ｐゴシック" charset="0"/>
                <a:cs typeface="Arial" pitchFamily="34" charset="0"/>
              </a:rPr>
              <a:t>Cell containing gene</a:t>
            </a:r>
          </a:p>
          <a:p>
            <a:pPr eaLnBrk="0" hangingPunct="0"/>
            <a:r>
              <a:rPr lang="en-US" sz="1741" b="1" dirty="0">
                <a:solidFill>
                  <a:srgbClr val="000000"/>
                </a:solidFill>
                <a:latin typeface="Arial" pitchFamily="34" charset="0"/>
                <a:ea typeface="ＭＳ Ｐゴシック" charset="0"/>
                <a:cs typeface="Arial" pitchFamily="34" charset="0"/>
              </a:rPr>
              <a:t>of interest</a:t>
            </a:r>
          </a:p>
        </p:txBody>
      </p:sp>
      <p:sp>
        <p:nvSpPr>
          <p:cNvPr id="2" name="Freeform 1"/>
          <p:cNvSpPr/>
          <p:nvPr/>
        </p:nvSpPr>
        <p:spPr>
          <a:xfrm>
            <a:off x="6703219" y="1812131"/>
            <a:ext cx="88106" cy="97632"/>
          </a:xfrm>
          <a:custGeom>
            <a:avLst/>
            <a:gdLst>
              <a:gd name="connsiteX0" fmla="*/ 66675 w 88106"/>
              <a:gd name="connsiteY0" fmla="*/ 97632 h 97632"/>
              <a:gd name="connsiteX1" fmla="*/ 66675 w 88106"/>
              <a:gd name="connsiteY1" fmla="*/ 97632 h 97632"/>
              <a:gd name="connsiteX2" fmla="*/ 50006 w 88106"/>
              <a:gd name="connsiteY2" fmla="*/ 85725 h 97632"/>
              <a:gd name="connsiteX3" fmla="*/ 45244 w 88106"/>
              <a:gd name="connsiteY3" fmla="*/ 78582 h 97632"/>
              <a:gd name="connsiteX4" fmla="*/ 38100 w 88106"/>
              <a:gd name="connsiteY4" fmla="*/ 69057 h 97632"/>
              <a:gd name="connsiteX5" fmla="*/ 28575 w 88106"/>
              <a:gd name="connsiteY5" fmla="*/ 54769 h 97632"/>
              <a:gd name="connsiteX6" fmla="*/ 23812 w 88106"/>
              <a:gd name="connsiteY6" fmla="*/ 40482 h 97632"/>
              <a:gd name="connsiteX7" fmla="*/ 14287 w 88106"/>
              <a:gd name="connsiteY7" fmla="*/ 23813 h 97632"/>
              <a:gd name="connsiteX8" fmla="*/ 11906 w 88106"/>
              <a:gd name="connsiteY8" fmla="*/ 16669 h 97632"/>
              <a:gd name="connsiteX9" fmla="*/ 0 w 88106"/>
              <a:gd name="connsiteY9" fmla="*/ 0 h 97632"/>
              <a:gd name="connsiteX10" fmla="*/ 88106 w 88106"/>
              <a:gd name="connsiteY10" fmla="*/ 95250 h 97632"/>
              <a:gd name="connsiteX11" fmla="*/ 69056 w 88106"/>
              <a:gd name="connsiteY11" fmla="*/ 88107 h 97632"/>
              <a:gd name="connsiteX12" fmla="*/ 52387 w 88106"/>
              <a:gd name="connsiteY12" fmla="*/ 73819 h 97632"/>
              <a:gd name="connsiteX13" fmla="*/ 45244 w 88106"/>
              <a:gd name="connsiteY13" fmla="*/ 71438 h 97632"/>
              <a:gd name="connsiteX14" fmla="*/ 38100 w 88106"/>
              <a:gd name="connsiteY14" fmla="*/ 57150 h 97632"/>
              <a:gd name="connsiteX15" fmla="*/ 26194 w 88106"/>
              <a:gd name="connsiteY15" fmla="*/ 38100 h 97632"/>
              <a:gd name="connsiteX16" fmla="*/ 26194 w 88106"/>
              <a:gd name="connsiteY16" fmla="*/ 35719 h 9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106" h="97632">
                <a:moveTo>
                  <a:pt x="66675" y="97632"/>
                </a:moveTo>
                <a:lnTo>
                  <a:pt x="66675" y="97632"/>
                </a:lnTo>
                <a:cubicBezTo>
                  <a:pt x="61119" y="93663"/>
                  <a:pt x="55110" y="90262"/>
                  <a:pt x="50006" y="85725"/>
                </a:cubicBezTo>
                <a:cubicBezTo>
                  <a:pt x="47867" y="83824"/>
                  <a:pt x="46907" y="80911"/>
                  <a:pt x="45244" y="78582"/>
                </a:cubicBezTo>
                <a:cubicBezTo>
                  <a:pt x="42937" y="75352"/>
                  <a:pt x="40376" y="72308"/>
                  <a:pt x="38100" y="69057"/>
                </a:cubicBezTo>
                <a:cubicBezTo>
                  <a:pt x="34818" y="64368"/>
                  <a:pt x="30385" y="60199"/>
                  <a:pt x="28575" y="54769"/>
                </a:cubicBezTo>
                <a:cubicBezTo>
                  <a:pt x="26987" y="50007"/>
                  <a:pt x="26596" y="44659"/>
                  <a:pt x="23812" y="40482"/>
                </a:cubicBezTo>
                <a:cubicBezTo>
                  <a:pt x="19031" y="33310"/>
                  <a:pt x="17911" y="32269"/>
                  <a:pt x="14287" y="23813"/>
                </a:cubicBezTo>
                <a:cubicBezTo>
                  <a:pt x="13298" y="21506"/>
                  <a:pt x="13125" y="18863"/>
                  <a:pt x="11906" y="16669"/>
                </a:cubicBezTo>
                <a:cubicBezTo>
                  <a:pt x="5566" y="5258"/>
                  <a:pt x="5680" y="5683"/>
                  <a:pt x="0" y="0"/>
                </a:cubicBezTo>
                <a:lnTo>
                  <a:pt x="88106" y="95250"/>
                </a:lnTo>
                <a:cubicBezTo>
                  <a:pt x="81756" y="92869"/>
                  <a:pt x="75230" y="90913"/>
                  <a:pt x="69056" y="88107"/>
                </a:cubicBezTo>
                <a:cubicBezTo>
                  <a:pt x="58967" y="83521"/>
                  <a:pt x="62695" y="81182"/>
                  <a:pt x="52387" y="73819"/>
                </a:cubicBezTo>
                <a:cubicBezTo>
                  <a:pt x="50345" y="72360"/>
                  <a:pt x="47625" y="72232"/>
                  <a:pt x="45244" y="71438"/>
                </a:cubicBezTo>
                <a:cubicBezTo>
                  <a:pt x="42295" y="62593"/>
                  <a:pt x="43869" y="65227"/>
                  <a:pt x="38100" y="57150"/>
                </a:cubicBezTo>
                <a:cubicBezTo>
                  <a:pt x="31585" y="48029"/>
                  <a:pt x="30263" y="48274"/>
                  <a:pt x="26194" y="38100"/>
                </a:cubicBezTo>
                <a:cubicBezTo>
                  <a:pt x="25899" y="37363"/>
                  <a:pt x="26194" y="36513"/>
                  <a:pt x="26194" y="35719"/>
                </a:cubicBezTo>
              </a:path>
            </a:pathLst>
          </a:custGeom>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nvGrpSpPr>
          <p:cNvPr id="3" name="Group 2"/>
          <p:cNvGrpSpPr/>
          <p:nvPr/>
        </p:nvGrpSpPr>
        <p:grpSpPr>
          <a:xfrm>
            <a:off x="6619231" y="4425176"/>
            <a:ext cx="304800" cy="304800"/>
            <a:chOff x="6625581" y="4402951"/>
            <a:chExt cx="304800" cy="304800"/>
          </a:xfrm>
        </p:grpSpPr>
        <p:sp>
          <p:nvSpPr>
            <p:cNvPr id="60" name="Oval 59"/>
            <p:cNvSpPr/>
            <p:nvPr/>
          </p:nvSpPr>
          <p:spPr>
            <a:xfrm>
              <a:off x="6625581" y="4402951"/>
              <a:ext cx="304800" cy="3048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b="1">
                <a:solidFill>
                  <a:srgbClr val="FFFFFF"/>
                </a:solidFill>
              </a:endParaRPr>
            </a:p>
          </p:txBody>
        </p:sp>
        <p:sp>
          <p:nvSpPr>
            <p:cNvPr id="61" name="TextBox 60"/>
            <p:cNvSpPr txBox="1"/>
            <p:nvPr/>
          </p:nvSpPr>
          <p:spPr>
            <a:xfrm>
              <a:off x="6713861" y="4416852"/>
              <a:ext cx="128240" cy="276999"/>
            </a:xfrm>
            <a:prstGeom prst="rect">
              <a:avLst/>
            </a:prstGeom>
            <a:noFill/>
          </p:spPr>
          <p:txBody>
            <a:bodyPr wrap="none" lIns="0" tIns="0" rIns="0" bIns="0" rtlCol="0">
              <a:spAutoFit/>
            </a:bodyPr>
            <a:lstStyle/>
            <a:p>
              <a:pPr algn="ctr" eaLnBrk="0" hangingPunct="0"/>
              <a:r>
                <a:rPr lang="en-US" sz="1800" b="1" dirty="0" smtClean="0">
                  <a:solidFill>
                    <a:srgbClr val="FFFFFF"/>
                  </a:solidFill>
                  <a:latin typeface="Arial" pitchFamily="34" charset="0"/>
                  <a:ea typeface="ＭＳ Ｐゴシック" charset="0"/>
                  <a:cs typeface="Arial" pitchFamily="34" charset="0"/>
                </a:rPr>
                <a:t>3</a:t>
              </a:r>
              <a:endParaRPr lang="en-US" sz="1800" b="1" dirty="0">
                <a:solidFill>
                  <a:srgbClr val="FFFFFF"/>
                </a:solidFill>
                <a:latin typeface="Arial" pitchFamily="34" charset="0"/>
                <a:ea typeface="ＭＳ Ｐゴシック" charset="0"/>
                <a:cs typeface="Arial" pitchFamily="34" charset="0"/>
              </a:endParaRPr>
            </a:p>
          </p:txBody>
        </p:sp>
      </p:grpSp>
      <p:sp>
        <p:nvSpPr>
          <p:cNvPr id="62" name="Freeform 61"/>
          <p:cNvSpPr/>
          <p:nvPr/>
        </p:nvSpPr>
        <p:spPr>
          <a:xfrm>
            <a:off x="1352550" y="1466850"/>
            <a:ext cx="0" cy="330994"/>
          </a:xfrm>
          <a:custGeom>
            <a:avLst/>
            <a:gdLst>
              <a:gd name="connsiteX0" fmla="*/ 0 w 0"/>
              <a:gd name="connsiteY0" fmla="*/ 330994 h 330994"/>
              <a:gd name="connsiteX1" fmla="*/ 0 w 0"/>
              <a:gd name="connsiteY1" fmla="*/ 0 h 330994"/>
            </a:gdLst>
            <a:ahLst/>
            <a:cxnLst>
              <a:cxn ang="0">
                <a:pos x="connsiteX0" y="connsiteY0"/>
              </a:cxn>
              <a:cxn ang="0">
                <a:pos x="connsiteX1" y="connsiteY1"/>
              </a:cxn>
            </a:cxnLst>
            <a:rect l="l" t="t" r="r" b="b"/>
            <a:pathLst>
              <a:path h="330994">
                <a:moveTo>
                  <a:pt x="0" y="330994"/>
                </a:moveTo>
                <a:lnTo>
                  <a:pt x="0" y="0"/>
                </a:lnTo>
              </a:path>
            </a:pathLst>
          </a:custGeom>
          <a:ln w="12700" cap="flat" cmpd="sng">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63" name="Freeform 62"/>
          <p:cNvSpPr/>
          <p:nvPr/>
        </p:nvSpPr>
        <p:spPr>
          <a:xfrm>
            <a:off x="2026439" y="1390650"/>
            <a:ext cx="0" cy="402431"/>
          </a:xfrm>
          <a:custGeom>
            <a:avLst/>
            <a:gdLst>
              <a:gd name="connsiteX0" fmla="*/ 0 w 0"/>
              <a:gd name="connsiteY0" fmla="*/ 402431 h 402431"/>
              <a:gd name="connsiteX1" fmla="*/ 0 w 0"/>
              <a:gd name="connsiteY1" fmla="*/ 0 h 402431"/>
            </a:gdLst>
            <a:ahLst/>
            <a:cxnLst>
              <a:cxn ang="0">
                <a:pos x="connsiteX0" y="connsiteY0"/>
              </a:cxn>
              <a:cxn ang="0">
                <a:pos x="connsiteX1" y="connsiteY1"/>
              </a:cxn>
            </a:cxnLst>
            <a:rect l="l" t="t" r="r" b="b"/>
            <a:pathLst>
              <a:path h="402431">
                <a:moveTo>
                  <a:pt x="0" y="402431"/>
                </a:moveTo>
                <a:lnTo>
                  <a:pt x="0" y="0"/>
                </a:lnTo>
              </a:path>
            </a:pathLst>
          </a:custGeom>
          <a:ln cap="flat" cmpd="sng">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64" name="Freeform 63"/>
          <p:cNvSpPr/>
          <p:nvPr/>
        </p:nvSpPr>
        <p:spPr>
          <a:xfrm>
            <a:off x="5098256" y="1935956"/>
            <a:ext cx="0" cy="452438"/>
          </a:xfrm>
          <a:custGeom>
            <a:avLst/>
            <a:gdLst>
              <a:gd name="connsiteX0" fmla="*/ 0 w 0"/>
              <a:gd name="connsiteY0" fmla="*/ 452438 h 452438"/>
              <a:gd name="connsiteX1" fmla="*/ 0 w 0"/>
              <a:gd name="connsiteY1" fmla="*/ 0 h 452438"/>
            </a:gdLst>
            <a:ahLst/>
            <a:cxnLst>
              <a:cxn ang="0">
                <a:pos x="connsiteX0" y="connsiteY0"/>
              </a:cxn>
              <a:cxn ang="0">
                <a:pos x="connsiteX1" y="connsiteY1"/>
              </a:cxn>
            </a:cxnLst>
            <a:rect l="l" t="t" r="r" b="b"/>
            <a:pathLst>
              <a:path h="452438">
                <a:moveTo>
                  <a:pt x="0" y="452438"/>
                </a:moveTo>
                <a:lnTo>
                  <a:pt x="0" y="0"/>
                </a:lnTo>
              </a:path>
            </a:pathLst>
          </a:custGeom>
          <a:ln w="12700" cap="flat" cmpd="sng">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65" name="Freeform 64"/>
          <p:cNvSpPr/>
          <p:nvPr/>
        </p:nvSpPr>
        <p:spPr>
          <a:xfrm>
            <a:off x="4486275" y="1726406"/>
            <a:ext cx="461963" cy="607219"/>
          </a:xfrm>
          <a:custGeom>
            <a:avLst/>
            <a:gdLst>
              <a:gd name="connsiteX0" fmla="*/ 0 w 461963"/>
              <a:gd name="connsiteY0" fmla="*/ 607219 h 607219"/>
              <a:gd name="connsiteX1" fmla="*/ 461963 w 461963"/>
              <a:gd name="connsiteY1" fmla="*/ 0 h 607219"/>
            </a:gdLst>
            <a:ahLst/>
            <a:cxnLst>
              <a:cxn ang="0">
                <a:pos x="connsiteX0" y="connsiteY0"/>
              </a:cxn>
              <a:cxn ang="0">
                <a:pos x="connsiteX1" y="connsiteY1"/>
              </a:cxn>
            </a:cxnLst>
            <a:rect l="l" t="t" r="r" b="b"/>
            <a:pathLst>
              <a:path w="461963" h="607219">
                <a:moveTo>
                  <a:pt x="0" y="607219"/>
                </a:moveTo>
                <a:lnTo>
                  <a:pt x="461963" y="0"/>
                </a:lnTo>
              </a:path>
            </a:pathLst>
          </a:custGeom>
          <a:ln w="12700" cap="flat" cmpd="sng">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66" name="Freeform 65"/>
          <p:cNvSpPr/>
          <p:nvPr/>
        </p:nvSpPr>
        <p:spPr>
          <a:xfrm>
            <a:off x="3609975" y="1888331"/>
            <a:ext cx="371475" cy="442913"/>
          </a:xfrm>
          <a:custGeom>
            <a:avLst/>
            <a:gdLst>
              <a:gd name="connsiteX0" fmla="*/ 371475 w 371475"/>
              <a:gd name="connsiteY0" fmla="*/ 442913 h 442913"/>
              <a:gd name="connsiteX1" fmla="*/ 0 w 371475"/>
              <a:gd name="connsiteY1" fmla="*/ 0 h 442913"/>
            </a:gdLst>
            <a:ahLst/>
            <a:cxnLst>
              <a:cxn ang="0">
                <a:pos x="connsiteX0" y="connsiteY0"/>
              </a:cxn>
              <a:cxn ang="0">
                <a:pos x="connsiteX1" y="connsiteY1"/>
              </a:cxn>
            </a:cxnLst>
            <a:rect l="l" t="t" r="r" b="b"/>
            <a:pathLst>
              <a:path w="371475" h="442913">
                <a:moveTo>
                  <a:pt x="371475" y="442913"/>
                </a:moveTo>
                <a:lnTo>
                  <a:pt x="0" y="0"/>
                </a:lnTo>
              </a:path>
            </a:pathLst>
          </a:custGeom>
          <a:ln w="12700" cap="flat" cmpd="sng">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grpSp>
        <p:nvGrpSpPr>
          <p:cNvPr id="68" name="Group 67"/>
          <p:cNvGrpSpPr/>
          <p:nvPr/>
        </p:nvGrpSpPr>
        <p:grpSpPr>
          <a:xfrm>
            <a:off x="6616032" y="2907716"/>
            <a:ext cx="304800" cy="304800"/>
            <a:chOff x="6625581" y="4402951"/>
            <a:chExt cx="304800" cy="304800"/>
          </a:xfrm>
        </p:grpSpPr>
        <p:sp>
          <p:nvSpPr>
            <p:cNvPr id="69" name="Oval 68"/>
            <p:cNvSpPr/>
            <p:nvPr/>
          </p:nvSpPr>
          <p:spPr>
            <a:xfrm>
              <a:off x="6625581" y="4402951"/>
              <a:ext cx="304800" cy="3048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b="1">
                <a:solidFill>
                  <a:srgbClr val="FFFFFF"/>
                </a:solidFill>
              </a:endParaRPr>
            </a:p>
          </p:txBody>
        </p:sp>
        <p:sp>
          <p:nvSpPr>
            <p:cNvPr id="70" name="TextBox 69"/>
            <p:cNvSpPr txBox="1"/>
            <p:nvPr/>
          </p:nvSpPr>
          <p:spPr>
            <a:xfrm>
              <a:off x="6713861" y="4416852"/>
              <a:ext cx="128240" cy="276999"/>
            </a:xfrm>
            <a:prstGeom prst="rect">
              <a:avLst/>
            </a:prstGeom>
            <a:noFill/>
          </p:spPr>
          <p:txBody>
            <a:bodyPr wrap="none" lIns="0" tIns="0" rIns="0" bIns="0" rtlCol="0">
              <a:spAutoFit/>
            </a:bodyPr>
            <a:lstStyle/>
            <a:p>
              <a:pPr algn="ctr" eaLnBrk="0" hangingPunct="0"/>
              <a:r>
                <a:rPr lang="en-US" sz="1800" b="1" dirty="0" smtClean="0">
                  <a:solidFill>
                    <a:srgbClr val="FFFFFF"/>
                  </a:solidFill>
                  <a:latin typeface="Arial" pitchFamily="34" charset="0"/>
                  <a:ea typeface="ＭＳ Ｐゴシック" charset="0"/>
                  <a:cs typeface="Arial" pitchFamily="34" charset="0"/>
                </a:rPr>
                <a:t>2</a:t>
              </a:r>
              <a:endParaRPr lang="en-US" sz="1800" b="1" dirty="0">
                <a:solidFill>
                  <a:srgbClr val="FFFFFF"/>
                </a:solidFill>
                <a:latin typeface="Arial" pitchFamily="34" charset="0"/>
                <a:ea typeface="ＭＳ Ｐゴシック" charset="0"/>
                <a:cs typeface="Arial" pitchFamily="34" charset="0"/>
              </a:endParaRPr>
            </a:p>
          </p:txBody>
        </p:sp>
      </p:grpSp>
      <p:grpSp>
        <p:nvGrpSpPr>
          <p:cNvPr id="71" name="Group 70"/>
          <p:cNvGrpSpPr/>
          <p:nvPr/>
        </p:nvGrpSpPr>
        <p:grpSpPr>
          <a:xfrm>
            <a:off x="6616032" y="1745344"/>
            <a:ext cx="304800" cy="304800"/>
            <a:chOff x="6625581" y="4402951"/>
            <a:chExt cx="304800" cy="304800"/>
          </a:xfrm>
        </p:grpSpPr>
        <p:sp>
          <p:nvSpPr>
            <p:cNvPr id="72" name="Oval 71"/>
            <p:cNvSpPr/>
            <p:nvPr/>
          </p:nvSpPr>
          <p:spPr>
            <a:xfrm>
              <a:off x="6625581" y="4402951"/>
              <a:ext cx="304800" cy="3048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b="1">
                <a:solidFill>
                  <a:srgbClr val="FFFFFF"/>
                </a:solidFill>
              </a:endParaRPr>
            </a:p>
          </p:txBody>
        </p:sp>
        <p:sp>
          <p:nvSpPr>
            <p:cNvPr id="73" name="TextBox 72"/>
            <p:cNvSpPr txBox="1"/>
            <p:nvPr/>
          </p:nvSpPr>
          <p:spPr>
            <a:xfrm>
              <a:off x="6713861" y="4416852"/>
              <a:ext cx="128240" cy="276999"/>
            </a:xfrm>
            <a:prstGeom prst="rect">
              <a:avLst/>
            </a:prstGeom>
            <a:noFill/>
          </p:spPr>
          <p:txBody>
            <a:bodyPr wrap="none" lIns="0" tIns="0" rIns="0" bIns="0" rtlCol="0">
              <a:spAutoFit/>
            </a:bodyPr>
            <a:lstStyle/>
            <a:p>
              <a:pPr algn="ctr" eaLnBrk="0" hangingPunct="0"/>
              <a:r>
                <a:rPr lang="en-US" sz="1800" b="1" dirty="0" smtClean="0">
                  <a:solidFill>
                    <a:srgbClr val="FFFFFF"/>
                  </a:solidFill>
                  <a:latin typeface="Arial" pitchFamily="34" charset="0"/>
                  <a:ea typeface="ＭＳ Ｐゴシック" charset="0"/>
                  <a:cs typeface="Arial" pitchFamily="34" charset="0"/>
                </a:rPr>
                <a:t>1</a:t>
              </a:r>
              <a:endParaRPr lang="en-US" sz="1800" b="1" dirty="0">
                <a:solidFill>
                  <a:srgbClr val="FFFFFF"/>
                </a:solidFill>
                <a:latin typeface="Arial" pitchFamily="34" charset="0"/>
                <a:ea typeface="ＭＳ Ｐゴシック" charset="0"/>
                <a:cs typeface="Arial" pitchFamily="34" charset="0"/>
              </a:endParaRPr>
            </a:p>
          </p:txBody>
        </p:sp>
      </p:grpSp>
    </p:spTree>
    <p:extLst>
      <p:ext uri="{BB962C8B-B14F-4D97-AF65-F5344CB8AC3E}">
        <p14:creationId xmlns:p14="http://schemas.microsoft.com/office/powerpoint/2010/main" val="167988980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713232"/>
            <a:ext cx="8546592" cy="5431536"/>
          </a:xfrm>
          <a:prstGeom prst="rect">
            <a:avLst/>
          </a:prstGeom>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smtClean="0">
                <a:latin typeface="Arial" charset="0"/>
              </a:rPr>
              <a:t>Figure 12.3-2</a:t>
            </a:r>
            <a:endParaRPr lang="en-US" sz="1200" dirty="0">
              <a:latin typeface="Arial" charset="0"/>
            </a:endParaRPr>
          </a:p>
        </p:txBody>
      </p:sp>
      <p:sp>
        <p:nvSpPr>
          <p:cNvPr id="2" name="TextBox 1"/>
          <p:cNvSpPr txBox="1"/>
          <p:nvPr/>
        </p:nvSpPr>
        <p:spPr>
          <a:xfrm>
            <a:off x="250371" y="1079341"/>
            <a:ext cx="1444626" cy="636200"/>
          </a:xfrm>
          <a:prstGeom prst="rect">
            <a:avLst/>
          </a:prstGeom>
          <a:noFill/>
        </p:spPr>
        <p:txBody>
          <a:bodyPr wrap="none" rtlCol="0">
            <a:spAutoFit/>
          </a:bodyPr>
          <a:lstStyle/>
          <a:p>
            <a:pPr eaLnBrk="0" hangingPunct="0"/>
            <a:r>
              <a:rPr lang="en-US" sz="1767" b="1" dirty="0">
                <a:solidFill>
                  <a:srgbClr val="000000"/>
                </a:solidFill>
                <a:latin typeface="Arial" pitchFamily="34" charset="0"/>
                <a:ea typeface="ＭＳ Ｐゴシック" charset="0"/>
                <a:cs typeface="Arial" pitchFamily="34" charset="0"/>
              </a:rPr>
              <a:t>Some uses </a:t>
            </a:r>
          </a:p>
          <a:p>
            <a:pPr eaLnBrk="0" hangingPunct="0"/>
            <a:r>
              <a:rPr lang="en-US" sz="1767" b="1" dirty="0">
                <a:solidFill>
                  <a:srgbClr val="000000"/>
                </a:solidFill>
                <a:latin typeface="Arial" pitchFamily="34" charset="0"/>
                <a:ea typeface="ＭＳ Ｐゴシック" charset="0"/>
                <a:cs typeface="Arial" pitchFamily="34" charset="0"/>
              </a:rPr>
              <a:t>of genes</a:t>
            </a:r>
          </a:p>
        </p:txBody>
      </p:sp>
      <p:sp>
        <p:nvSpPr>
          <p:cNvPr id="5" name="TextBox 4"/>
          <p:cNvSpPr txBox="1"/>
          <p:nvPr/>
        </p:nvSpPr>
        <p:spPr>
          <a:xfrm>
            <a:off x="4951915" y="731263"/>
            <a:ext cx="1871025" cy="823302"/>
          </a:xfrm>
          <a:prstGeom prst="rect">
            <a:avLst/>
          </a:prstGeom>
          <a:noFill/>
        </p:spPr>
        <p:txBody>
          <a:bodyPr wrap="none" rtlCol="0">
            <a:spAutoFit/>
          </a:bodyPr>
          <a:lstStyle/>
          <a:p>
            <a:pPr eaLnBrk="0" hangingPunct="0">
              <a:lnSpc>
                <a:spcPts val="1893"/>
              </a:lnSpc>
            </a:pPr>
            <a:r>
              <a:rPr lang="en-US" sz="1767" b="1" dirty="0">
                <a:solidFill>
                  <a:srgbClr val="000000"/>
                </a:solidFill>
                <a:latin typeface="Arial" pitchFamily="34" charset="0"/>
                <a:ea typeface="ＭＳ Ｐゴシック" charset="0"/>
                <a:cs typeface="Arial" pitchFamily="34" charset="0"/>
              </a:rPr>
              <a:t>Clone of cells</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containing the </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gene of interest</a:t>
            </a:r>
          </a:p>
        </p:txBody>
      </p:sp>
      <p:sp>
        <p:nvSpPr>
          <p:cNvPr id="6" name="TextBox 5"/>
          <p:cNvSpPr txBox="1"/>
          <p:nvPr/>
        </p:nvSpPr>
        <p:spPr>
          <a:xfrm>
            <a:off x="6944860" y="1113646"/>
            <a:ext cx="1444626" cy="579646"/>
          </a:xfrm>
          <a:prstGeom prst="rect">
            <a:avLst/>
          </a:prstGeom>
          <a:noFill/>
        </p:spPr>
        <p:txBody>
          <a:bodyPr wrap="none" rtlCol="0">
            <a:spAutoFit/>
          </a:bodyPr>
          <a:lstStyle/>
          <a:p>
            <a:pPr eaLnBrk="0" hangingPunct="0">
              <a:lnSpc>
                <a:spcPts val="1893"/>
              </a:lnSpc>
            </a:pPr>
            <a:r>
              <a:rPr lang="en-US" sz="1767" b="1" dirty="0">
                <a:solidFill>
                  <a:srgbClr val="000000"/>
                </a:solidFill>
                <a:latin typeface="Arial" pitchFamily="34" charset="0"/>
                <a:ea typeface="ＭＳ Ｐゴシック" charset="0"/>
                <a:cs typeface="Arial" pitchFamily="34" charset="0"/>
              </a:rPr>
              <a:t>Some uses </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of proteins</a:t>
            </a:r>
          </a:p>
        </p:txBody>
      </p:sp>
      <p:sp>
        <p:nvSpPr>
          <p:cNvPr id="7" name="TextBox 6"/>
          <p:cNvSpPr txBox="1"/>
          <p:nvPr/>
        </p:nvSpPr>
        <p:spPr>
          <a:xfrm>
            <a:off x="5296211" y="2943890"/>
            <a:ext cx="1595309" cy="1066959"/>
          </a:xfrm>
          <a:prstGeom prst="rect">
            <a:avLst/>
          </a:prstGeom>
          <a:noFill/>
        </p:spPr>
        <p:txBody>
          <a:bodyPr wrap="none" rtlCol="0">
            <a:spAutoFit/>
          </a:bodyPr>
          <a:lstStyle/>
          <a:p>
            <a:pPr eaLnBrk="0" hangingPunct="0">
              <a:lnSpc>
                <a:spcPts val="1893"/>
              </a:lnSpc>
            </a:pPr>
            <a:r>
              <a:rPr lang="en-US" sz="1767" b="1" dirty="0">
                <a:solidFill>
                  <a:srgbClr val="000000"/>
                </a:solidFill>
                <a:latin typeface="Arial" pitchFamily="34" charset="0"/>
                <a:ea typeface="ＭＳ Ｐゴシック" charset="0"/>
                <a:cs typeface="Arial" pitchFamily="34" charset="0"/>
              </a:rPr>
              <a:t>Harvested</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proteins may</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be used</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directly</a:t>
            </a:r>
          </a:p>
        </p:txBody>
      </p:sp>
      <p:sp>
        <p:nvSpPr>
          <p:cNvPr id="8" name="TextBox 7"/>
          <p:cNvSpPr txBox="1"/>
          <p:nvPr/>
        </p:nvSpPr>
        <p:spPr>
          <a:xfrm>
            <a:off x="3680771" y="2707853"/>
            <a:ext cx="1444626" cy="1554272"/>
          </a:xfrm>
          <a:prstGeom prst="rect">
            <a:avLst/>
          </a:prstGeom>
          <a:noFill/>
        </p:spPr>
        <p:txBody>
          <a:bodyPr wrap="none" rtlCol="0">
            <a:spAutoFit/>
          </a:bodyPr>
          <a:lstStyle/>
          <a:p>
            <a:pPr eaLnBrk="0" hangingPunct="0">
              <a:lnSpc>
                <a:spcPts val="1893"/>
              </a:lnSpc>
            </a:pPr>
            <a:r>
              <a:rPr lang="en-US" sz="1767" b="1" dirty="0">
                <a:solidFill>
                  <a:srgbClr val="000000"/>
                </a:solidFill>
                <a:latin typeface="Arial" pitchFamily="34" charset="0"/>
                <a:ea typeface="ＭＳ Ｐゴシック" charset="0"/>
                <a:cs typeface="Arial" pitchFamily="34" charset="0"/>
              </a:rPr>
              <a:t>The gene </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and protein</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of interest</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are isolated</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from the</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bacteria.</a:t>
            </a:r>
          </a:p>
        </p:txBody>
      </p:sp>
      <p:sp>
        <p:nvSpPr>
          <p:cNvPr id="9" name="TextBox 8"/>
          <p:cNvSpPr txBox="1"/>
          <p:nvPr/>
        </p:nvSpPr>
        <p:spPr>
          <a:xfrm>
            <a:off x="1871802" y="2954705"/>
            <a:ext cx="1396536" cy="1066959"/>
          </a:xfrm>
          <a:prstGeom prst="rect">
            <a:avLst/>
          </a:prstGeom>
          <a:noFill/>
        </p:spPr>
        <p:txBody>
          <a:bodyPr wrap="none" rtlCol="0">
            <a:spAutoFit/>
          </a:bodyPr>
          <a:lstStyle/>
          <a:p>
            <a:pPr eaLnBrk="0" hangingPunct="0">
              <a:lnSpc>
                <a:spcPts val="1893"/>
              </a:lnSpc>
            </a:pPr>
            <a:r>
              <a:rPr lang="en-US" sz="1767" b="1" dirty="0">
                <a:solidFill>
                  <a:srgbClr val="000000"/>
                </a:solidFill>
                <a:latin typeface="Arial" pitchFamily="34" charset="0"/>
                <a:ea typeface="ＭＳ Ｐゴシック" charset="0"/>
                <a:cs typeface="Arial" pitchFamily="34" charset="0"/>
              </a:rPr>
              <a:t>Genes may</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be inserted</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into other</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organisms.</a:t>
            </a:r>
          </a:p>
        </p:txBody>
      </p:sp>
      <p:sp>
        <p:nvSpPr>
          <p:cNvPr id="10" name="TextBox 9"/>
          <p:cNvSpPr txBox="1"/>
          <p:nvPr/>
        </p:nvSpPr>
        <p:spPr>
          <a:xfrm>
            <a:off x="250371" y="3409069"/>
            <a:ext cx="1441420" cy="823302"/>
          </a:xfrm>
          <a:prstGeom prst="rect">
            <a:avLst/>
          </a:prstGeom>
          <a:noFill/>
        </p:spPr>
        <p:txBody>
          <a:bodyPr wrap="none" rtlCol="0">
            <a:spAutoFit/>
          </a:bodyPr>
          <a:lstStyle/>
          <a:p>
            <a:pPr eaLnBrk="0" hangingPunct="0">
              <a:lnSpc>
                <a:spcPts val="1893"/>
              </a:lnSpc>
            </a:pPr>
            <a:r>
              <a:rPr lang="en-US" sz="1767" b="1" dirty="0">
                <a:solidFill>
                  <a:srgbClr val="000000"/>
                </a:solidFill>
                <a:latin typeface="Arial" pitchFamily="34" charset="0"/>
                <a:ea typeface="ＭＳ Ｐゴシック" charset="0"/>
                <a:cs typeface="Arial" pitchFamily="34" charset="0"/>
              </a:rPr>
              <a:t>Genes for</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cleaning up</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toxic waste</a:t>
            </a:r>
          </a:p>
        </p:txBody>
      </p:sp>
      <p:sp>
        <p:nvSpPr>
          <p:cNvPr id="11" name="TextBox 10"/>
          <p:cNvSpPr txBox="1"/>
          <p:nvPr/>
        </p:nvSpPr>
        <p:spPr>
          <a:xfrm>
            <a:off x="6919460" y="3409069"/>
            <a:ext cx="1997663" cy="823302"/>
          </a:xfrm>
          <a:prstGeom prst="rect">
            <a:avLst/>
          </a:prstGeom>
          <a:noFill/>
        </p:spPr>
        <p:txBody>
          <a:bodyPr wrap="none" rtlCol="0">
            <a:spAutoFit/>
          </a:bodyPr>
          <a:lstStyle/>
          <a:p>
            <a:pPr eaLnBrk="0" hangingPunct="0">
              <a:lnSpc>
                <a:spcPts val="1893"/>
              </a:lnSpc>
            </a:pPr>
            <a:r>
              <a:rPr lang="en-US" sz="1767" b="1" dirty="0">
                <a:solidFill>
                  <a:srgbClr val="000000"/>
                </a:solidFill>
                <a:latin typeface="Arial" pitchFamily="34" charset="0"/>
                <a:ea typeface="ＭＳ Ｐゴシック" charset="0"/>
                <a:cs typeface="Arial" pitchFamily="34" charset="0"/>
              </a:rPr>
              <a:t>Protein for </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“stone-washing”</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jeans</a:t>
            </a:r>
          </a:p>
        </p:txBody>
      </p:sp>
      <p:sp>
        <p:nvSpPr>
          <p:cNvPr id="12" name="TextBox 11"/>
          <p:cNvSpPr txBox="1"/>
          <p:nvPr/>
        </p:nvSpPr>
        <p:spPr>
          <a:xfrm>
            <a:off x="5701709" y="5355686"/>
            <a:ext cx="1327608" cy="823302"/>
          </a:xfrm>
          <a:prstGeom prst="rect">
            <a:avLst/>
          </a:prstGeom>
          <a:noFill/>
        </p:spPr>
        <p:txBody>
          <a:bodyPr wrap="none" rtlCol="0">
            <a:spAutoFit/>
          </a:bodyPr>
          <a:lstStyle/>
          <a:p>
            <a:pPr eaLnBrk="0" hangingPunct="0">
              <a:lnSpc>
                <a:spcPts val="1893"/>
              </a:lnSpc>
            </a:pPr>
            <a:r>
              <a:rPr lang="en-US" sz="1767" b="1" dirty="0">
                <a:solidFill>
                  <a:srgbClr val="000000"/>
                </a:solidFill>
                <a:latin typeface="Arial" pitchFamily="34" charset="0"/>
                <a:ea typeface="ＭＳ Ｐゴシック" charset="0"/>
                <a:cs typeface="Arial" pitchFamily="34" charset="0"/>
              </a:rPr>
              <a:t>Protein for</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dissolving</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clots</a:t>
            </a:r>
          </a:p>
        </p:txBody>
      </p:sp>
      <p:sp>
        <p:nvSpPr>
          <p:cNvPr id="13" name="TextBox 12"/>
          <p:cNvSpPr txBox="1"/>
          <p:nvPr/>
        </p:nvSpPr>
        <p:spPr>
          <a:xfrm>
            <a:off x="1747569" y="5591784"/>
            <a:ext cx="1645002" cy="579646"/>
          </a:xfrm>
          <a:prstGeom prst="rect">
            <a:avLst/>
          </a:prstGeom>
          <a:noFill/>
        </p:spPr>
        <p:txBody>
          <a:bodyPr wrap="none" rtlCol="0">
            <a:spAutoFit/>
          </a:bodyPr>
          <a:lstStyle/>
          <a:p>
            <a:pPr eaLnBrk="0" hangingPunct="0">
              <a:lnSpc>
                <a:spcPts val="1893"/>
              </a:lnSpc>
            </a:pPr>
            <a:r>
              <a:rPr lang="en-US" sz="1767" b="1" dirty="0">
                <a:solidFill>
                  <a:srgbClr val="000000"/>
                </a:solidFill>
                <a:latin typeface="Arial" pitchFamily="34" charset="0"/>
                <a:ea typeface="ＭＳ Ｐゴシック" charset="0"/>
                <a:cs typeface="Arial" pitchFamily="34" charset="0"/>
              </a:rPr>
              <a:t>Gene for </a:t>
            </a:r>
            <a:r>
              <a:rPr lang="en-US" sz="1767" b="1" dirty="0" smtClean="0">
                <a:solidFill>
                  <a:srgbClr val="000000"/>
                </a:solidFill>
                <a:latin typeface="Arial" pitchFamily="34" charset="0"/>
                <a:ea typeface="ＭＳ Ｐゴシック" charset="0"/>
                <a:cs typeface="Arial" pitchFamily="34" charset="0"/>
              </a:rPr>
              <a:t>pest</a:t>
            </a:r>
          </a:p>
          <a:p>
            <a:pPr eaLnBrk="0" hangingPunct="0">
              <a:lnSpc>
                <a:spcPts val="1893"/>
              </a:lnSpc>
            </a:pPr>
            <a:r>
              <a:rPr lang="en-US" sz="1767" b="1" dirty="0" smtClean="0">
                <a:solidFill>
                  <a:srgbClr val="000000"/>
                </a:solidFill>
                <a:latin typeface="Arial" pitchFamily="34" charset="0"/>
                <a:ea typeface="ＭＳ Ｐゴシック" charset="0"/>
                <a:cs typeface="Arial" pitchFamily="34" charset="0"/>
              </a:rPr>
              <a:t>resistance</a:t>
            </a:r>
            <a:endParaRPr lang="en-US" sz="1767" b="1" dirty="0">
              <a:solidFill>
                <a:srgbClr val="000000"/>
              </a:solidFill>
              <a:latin typeface="Arial" pitchFamily="34" charset="0"/>
              <a:ea typeface="ＭＳ Ｐゴシック" charset="0"/>
              <a:cs typeface="Arial" pitchFamily="34" charset="0"/>
            </a:endParaRPr>
          </a:p>
        </p:txBody>
      </p:sp>
      <p:grpSp>
        <p:nvGrpSpPr>
          <p:cNvPr id="15" name="Group 14"/>
          <p:cNvGrpSpPr/>
          <p:nvPr/>
        </p:nvGrpSpPr>
        <p:grpSpPr>
          <a:xfrm>
            <a:off x="3404546" y="2733949"/>
            <a:ext cx="279400" cy="279400"/>
            <a:chOff x="3595124" y="2853884"/>
            <a:chExt cx="279400" cy="279400"/>
          </a:xfrm>
        </p:grpSpPr>
        <p:sp>
          <p:nvSpPr>
            <p:cNvPr id="4" name="Oval 3"/>
            <p:cNvSpPr/>
            <p:nvPr/>
          </p:nvSpPr>
          <p:spPr bwMode="auto">
            <a:xfrm>
              <a:off x="3595124" y="2853884"/>
              <a:ext cx="279400" cy="279400"/>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4" name="TextBox 13"/>
            <p:cNvSpPr txBox="1"/>
            <p:nvPr/>
          </p:nvSpPr>
          <p:spPr>
            <a:xfrm>
              <a:off x="3677917" y="2870474"/>
              <a:ext cx="113814" cy="246221"/>
            </a:xfrm>
            <a:prstGeom prst="rect">
              <a:avLst/>
            </a:prstGeom>
            <a:noFill/>
          </p:spPr>
          <p:txBody>
            <a:bodyPr wrap="none" lIns="0" tIns="0" rIns="0" bIns="0" rtlCol="0">
              <a:spAutoFit/>
            </a:bodyPr>
            <a:lstStyle/>
            <a:p>
              <a:pPr algn="ctr" eaLnBrk="0" hangingPunct="0"/>
              <a:r>
                <a:rPr lang="en-US" sz="1600" b="1" dirty="0" smtClean="0">
                  <a:solidFill>
                    <a:srgbClr val="FFFFFF"/>
                  </a:solidFill>
                  <a:latin typeface="Arial" pitchFamily="34" charset="0"/>
                  <a:ea typeface="ＭＳ Ｐゴシック" charset="0"/>
                  <a:cs typeface="Arial" pitchFamily="34" charset="0"/>
                </a:rPr>
                <a:t>4</a:t>
              </a:r>
              <a:endParaRPr lang="en-US" sz="1600" b="1" dirty="0">
                <a:solidFill>
                  <a:srgbClr val="FFFFFF"/>
                </a:solidFill>
                <a:latin typeface="Arial" pitchFamily="34" charset="0"/>
                <a:ea typeface="ＭＳ Ｐゴシック" charset="0"/>
                <a:cs typeface="Arial" pitchFamily="34" charset="0"/>
              </a:endParaRPr>
            </a:p>
          </p:txBody>
        </p:sp>
      </p:grpSp>
    </p:spTree>
    <p:extLst>
      <p:ext uri="{BB962C8B-B14F-4D97-AF65-F5344CB8AC3E}">
        <p14:creationId xmlns:p14="http://schemas.microsoft.com/office/powerpoint/2010/main" val="329764949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0" y="131763"/>
            <a:ext cx="8543925" cy="958850"/>
          </a:xfrm>
        </p:spPr>
        <p:txBody>
          <a:bodyPr>
            <a:normAutofit fontScale="90000"/>
          </a:bodyPr>
          <a:lstStyle/>
          <a:p>
            <a:r>
              <a:rPr lang="en-US" smtClean="0"/>
              <a:t>Cutting and Pasting DNA with Restriction Enzymes</a:t>
            </a:r>
            <a:endParaRPr lang="en-US" dirty="0" smtClean="0"/>
          </a:p>
        </p:txBody>
      </p:sp>
      <p:sp>
        <p:nvSpPr>
          <p:cNvPr id="83971" name="Rectangle 3"/>
          <p:cNvSpPr>
            <a:spLocks noGrp="1" noChangeArrowheads="1"/>
          </p:cNvSpPr>
          <p:nvPr>
            <p:ph idx="4294967295"/>
          </p:nvPr>
        </p:nvSpPr>
        <p:spPr>
          <a:xfrm>
            <a:off x="0" y="1227138"/>
            <a:ext cx="8543925" cy="4949825"/>
          </a:xfrm>
        </p:spPr>
        <p:txBody>
          <a:bodyPr/>
          <a:lstStyle/>
          <a:p>
            <a:r>
              <a:rPr lang="en-US" dirty="0" smtClean="0"/>
              <a:t>Recombinant DNA is produced by combining two ingredients:</a:t>
            </a:r>
          </a:p>
          <a:p>
            <a:pPr marL="971550" lvl="1" indent="-514350">
              <a:buFont typeface="+mj-lt"/>
              <a:buAutoNum type="arabicPeriod"/>
            </a:pPr>
            <a:r>
              <a:rPr lang="en-US" dirty="0" smtClean="0"/>
              <a:t>a bacterial plasmid and </a:t>
            </a:r>
          </a:p>
          <a:p>
            <a:pPr marL="971550" lvl="1" indent="-514350">
              <a:buFont typeface="+mj-lt"/>
              <a:buAutoNum type="arabicPeriod"/>
            </a:pPr>
            <a:r>
              <a:rPr lang="en-US" dirty="0" smtClean="0"/>
              <a:t>the gene of interest.</a:t>
            </a:r>
          </a:p>
          <a:p>
            <a:r>
              <a:rPr lang="en-US" dirty="0" smtClean="0"/>
              <a:t>To understand how these DNA molecules are spliced together, you need to learn how enzymes cut and paste DNA. </a:t>
            </a:r>
          </a:p>
        </p:txBody>
      </p:sp>
    </p:spTree>
    <p:extLst>
      <p:ext uri="{BB962C8B-B14F-4D97-AF65-F5344CB8AC3E}">
        <p14:creationId xmlns:p14="http://schemas.microsoft.com/office/powerpoint/2010/main" val="108695093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8543925" cy="958850"/>
          </a:xfrm>
        </p:spPr>
        <p:txBody>
          <a:bodyPr/>
          <a:lstStyle/>
          <a:p>
            <a:r>
              <a:rPr lang="en-US" dirty="0" smtClean="0"/>
              <a:t>Animation: Restriction Enzymes</a:t>
            </a:r>
            <a:endParaRPr lang="en-US" dirty="0"/>
          </a:p>
        </p:txBody>
      </p:sp>
      <p:pic>
        <p:nvPicPr>
          <p:cNvPr id="4" name="12_09RestrictionEnzymes_A.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281427309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Documents and Settings\sathish.m\Desktop\OUT\12_04CutPasteDNA_1-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638" y="203994"/>
            <a:ext cx="7070725" cy="6450013"/>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12.4-s1</a:t>
            </a:r>
            <a:endParaRPr lang="en-US" sz="1200" dirty="0">
              <a:latin typeface="Arial" charset="0"/>
            </a:endParaRPr>
          </a:p>
        </p:txBody>
      </p:sp>
      <p:sp>
        <p:nvSpPr>
          <p:cNvPr id="14" name="TextBox 13"/>
          <p:cNvSpPr txBox="1"/>
          <p:nvPr/>
        </p:nvSpPr>
        <p:spPr>
          <a:xfrm>
            <a:off x="1089978" y="211614"/>
            <a:ext cx="3911327"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Recognition site (recognition sequence)</a:t>
            </a:r>
          </a:p>
          <a:p>
            <a:pPr eaLnBrk="0" hangingPunct="0"/>
            <a:r>
              <a:rPr lang="en-US" sz="1600" b="1" dirty="0">
                <a:solidFill>
                  <a:srgbClr val="000000"/>
                </a:solidFill>
                <a:latin typeface="Arial" pitchFamily="34" charset="0"/>
                <a:ea typeface="ＭＳ Ｐゴシック" charset="0"/>
                <a:cs typeface="Arial" pitchFamily="34" charset="0"/>
              </a:rPr>
              <a:t>for a restriction enzyme</a:t>
            </a:r>
          </a:p>
        </p:txBody>
      </p:sp>
      <p:sp>
        <p:nvSpPr>
          <p:cNvPr id="15" name="TextBox 14"/>
          <p:cNvSpPr txBox="1"/>
          <p:nvPr/>
        </p:nvSpPr>
        <p:spPr>
          <a:xfrm>
            <a:off x="1512898" y="925037"/>
            <a:ext cx="2856936"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A restriction enzyme cuts the</a:t>
            </a:r>
          </a:p>
          <a:p>
            <a:pPr eaLnBrk="0" hangingPunct="0"/>
            <a:r>
              <a:rPr lang="en-US" sz="1600" b="1" dirty="0">
                <a:solidFill>
                  <a:srgbClr val="000000"/>
                </a:solidFill>
                <a:latin typeface="Arial" pitchFamily="34" charset="0"/>
                <a:ea typeface="ＭＳ Ｐゴシック" charset="0"/>
                <a:cs typeface="Arial" pitchFamily="34" charset="0"/>
              </a:rPr>
              <a:t>DNA into fragments.</a:t>
            </a:r>
          </a:p>
        </p:txBody>
      </p:sp>
      <p:sp>
        <p:nvSpPr>
          <p:cNvPr id="16" name="TextBox 15"/>
          <p:cNvSpPr txBox="1"/>
          <p:nvPr/>
        </p:nvSpPr>
        <p:spPr>
          <a:xfrm>
            <a:off x="6592899" y="284007"/>
            <a:ext cx="442429" cy="246221"/>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DNA</a:t>
            </a:r>
          </a:p>
        </p:txBody>
      </p:sp>
      <p:sp>
        <p:nvSpPr>
          <p:cNvPr id="17" name="TextBox 16"/>
          <p:cNvSpPr txBox="1"/>
          <p:nvPr/>
        </p:nvSpPr>
        <p:spPr>
          <a:xfrm>
            <a:off x="7016767" y="905984"/>
            <a:ext cx="1072409"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Restriction</a:t>
            </a:r>
          </a:p>
          <a:p>
            <a:pPr eaLnBrk="0" hangingPunct="0"/>
            <a:r>
              <a:rPr lang="en-US" sz="1600" b="1" dirty="0">
                <a:solidFill>
                  <a:srgbClr val="000000"/>
                </a:solidFill>
                <a:latin typeface="Arial" pitchFamily="34" charset="0"/>
                <a:ea typeface="ＭＳ Ｐゴシック" charset="0"/>
                <a:cs typeface="Arial" pitchFamily="34" charset="0"/>
              </a:rPr>
              <a:t>enzyme</a:t>
            </a:r>
          </a:p>
        </p:txBody>
      </p:sp>
      <p:sp>
        <p:nvSpPr>
          <p:cNvPr id="18" name="TextBox 17"/>
          <p:cNvSpPr txBox="1"/>
          <p:nvPr/>
        </p:nvSpPr>
        <p:spPr>
          <a:xfrm rot="20600952">
            <a:off x="4544078" y="1647506"/>
            <a:ext cx="1025922" cy="246221"/>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Sticky end</a:t>
            </a:r>
          </a:p>
        </p:txBody>
      </p:sp>
      <p:sp>
        <p:nvSpPr>
          <p:cNvPr id="19" name="Freeform 18"/>
          <p:cNvSpPr/>
          <p:nvPr/>
        </p:nvSpPr>
        <p:spPr>
          <a:xfrm>
            <a:off x="4941094" y="1971675"/>
            <a:ext cx="454819" cy="247650"/>
          </a:xfrm>
          <a:custGeom>
            <a:avLst/>
            <a:gdLst>
              <a:gd name="connsiteX0" fmla="*/ 35719 w 454819"/>
              <a:gd name="connsiteY0" fmla="*/ 247650 h 247650"/>
              <a:gd name="connsiteX1" fmla="*/ 0 w 454819"/>
              <a:gd name="connsiteY1" fmla="*/ 126206 h 247650"/>
              <a:gd name="connsiteX2" fmla="*/ 419100 w 454819"/>
              <a:gd name="connsiteY2" fmla="*/ 0 h 247650"/>
              <a:gd name="connsiteX3" fmla="*/ 454819 w 454819"/>
              <a:gd name="connsiteY3" fmla="*/ 119063 h 247650"/>
            </a:gdLst>
            <a:ahLst/>
            <a:cxnLst>
              <a:cxn ang="0">
                <a:pos x="connsiteX0" y="connsiteY0"/>
              </a:cxn>
              <a:cxn ang="0">
                <a:pos x="connsiteX1" y="connsiteY1"/>
              </a:cxn>
              <a:cxn ang="0">
                <a:pos x="connsiteX2" y="connsiteY2"/>
              </a:cxn>
              <a:cxn ang="0">
                <a:pos x="connsiteX3" y="connsiteY3"/>
              </a:cxn>
            </a:cxnLst>
            <a:rect l="l" t="t" r="r" b="b"/>
            <a:pathLst>
              <a:path w="454819" h="247650">
                <a:moveTo>
                  <a:pt x="35719" y="247650"/>
                </a:moveTo>
                <a:lnTo>
                  <a:pt x="0" y="126206"/>
                </a:lnTo>
                <a:lnTo>
                  <a:pt x="419100" y="0"/>
                </a:lnTo>
                <a:lnTo>
                  <a:pt x="454819" y="119063"/>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20" name="Freeform 19"/>
          <p:cNvSpPr/>
          <p:nvPr/>
        </p:nvSpPr>
        <p:spPr>
          <a:xfrm>
            <a:off x="5110163" y="1912144"/>
            <a:ext cx="42862" cy="126206"/>
          </a:xfrm>
          <a:custGeom>
            <a:avLst/>
            <a:gdLst>
              <a:gd name="connsiteX0" fmla="*/ 42862 w 42862"/>
              <a:gd name="connsiteY0" fmla="*/ 126206 h 126206"/>
              <a:gd name="connsiteX1" fmla="*/ 0 w 42862"/>
              <a:gd name="connsiteY1" fmla="*/ 0 h 126206"/>
            </a:gdLst>
            <a:ahLst/>
            <a:cxnLst>
              <a:cxn ang="0">
                <a:pos x="connsiteX0" y="connsiteY0"/>
              </a:cxn>
              <a:cxn ang="0">
                <a:pos x="connsiteX1" y="connsiteY1"/>
              </a:cxn>
            </a:cxnLst>
            <a:rect l="l" t="t" r="r" b="b"/>
            <a:pathLst>
              <a:path w="42862" h="126206">
                <a:moveTo>
                  <a:pt x="42862" y="126206"/>
                </a:moveTo>
                <a:lnTo>
                  <a:pt x="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21" name="Freeform 20"/>
          <p:cNvSpPr/>
          <p:nvPr/>
        </p:nvSpPr>
        <p:spPr>
          <a:xfrm>
            <a:off x="5965031" y="2012156"/>
            <a:ext cx="411957" cy="238125"/>
          </a:xfrm>
          <a:custGeom>
            <a:avLst/>
            <a:gdLst>
              <a:gd name="connsiteX0" fmla="*/ 40482 w 411957"/>
              <a:gd name="connsiteY0" fmla="*/ 0 h 238125"/>
              <a:gd name="connsiteX1" fmla="*/ 0 w 411957"/>
              <a:gd name="connsiteY1" fmla="*/ 123825 h 238125"/>
              <a:gd name="connsiteX2" fmla="*/ 376238 w 411957"/>
              <a:gd name="connsiteY2" fmla="*/ 238125 h 238125"/>
              <a:gd name="connsiteX3" fmla="*/ 411957 w 411957"/>
              <a:gd name="connsiteY3" fmla="*/ 119063 h 238125"/>
            </a:gdLst>
            <a:ahLst/>
            <a:cxnLst>
              <a:cxn ang="0">
                <a:pos x="connsiteX0" y="connsiteY0"/>
              </a:cxn>
              <a:cxn ang="0">
                <a:pos x="connsiteX1" y="connsiteY1"/>
              </a:cxn>
              <a:cxn ang="0">
                <a:pos x="connsiteX2" y="connsiteY2"/>
              </a:cxn>
              <a:cxn ang="0">
                <a:pos x="connsiteX3" y="connsiteY3"/>
              </a:cxn>
            </a:cxnLst>
            <a:rect l="l" t="t" r="r" b="b"/>
            <a:pathLst>
              <a:path w="411957" h="238125">
                <a:moveTo>
                  <a:pt x="40482" y="0"/>
                </a:moveTo>
                <a:lnTo>
                  <a:pt x="0" y="123825"/>
                </a:lnTo>
                <a:lnTo>
                  <a:pt x="376238" y="238125"/>
                </a:lnTo>
                <a:lnTo>
                  <a:pt x="411957" y="119063"/>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22" name="Freeform 21"/>
          <p:cNvSpPr/>
          <p:nvPr/>
        </p:nvSpPr>
        <p:spPr>
          <a:xfrm>
            <a:off x="6122194" y="2197894"/>
            <a:ext cx="35719" cy="114300"/>
          </a:xfrm>
          <a:custGeom>
            <a:avLst/>
            <a:gdLst>
              <a:gd name="connsiteX0" fmla="*/ 35719 w 35719"/>
              <a:gd name="connsiteY0" fmla="*/ 0 h 114300"/>
              <a:gd name="connsiteX1" fmla="*/ 0 w 35719"/>
              <a:gd name="connsiteY1" fmla="*/ 114300 h 114300"/>
            </a:gdLst>
            <a:ahLst/>
            <a:cxnLst>
              <a:cxn ang="0">
                <a:pos x="connsiteX0" y="connsiteY0"/>
              </a:cxn>
              <a:cxn ang="0">
                <a:pos x="connsiteX1" y="connsiteY1"/>
              </a:cxn>
            </a:cxnLst>
            <a:rect l="l" t="t" r="r" b="b"/>
            <a:pathLst>
              <a:path w="35719" h="114300">
                <a:moveTo>
                  <a:pt x="35719" y="0"/>
                </a:moveTo>
                <a:lnTo>
                  <a:pt x="0" y="11430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23" name="TextBox 22"/>
          <p:cNvSpPr txBox="1"/>
          <p:nvPr/>
        </p:nvSpPr>
        <p:spPr>
          <a:xfrm rot="1016159">
            <a:off x="5588334" y="2290545"/>
            <a:ext cx="1025922" cy="246221"/>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Sticky end</a:t>
            </a:r>
          </a:p>
        </p:txBody>
      </p:sp>
      <p:grpSp>
        <p:nvGrpSpPr>
          <p:cNvPr id="24" name="Group 23"/>
          <p:cNvGrpSpPr/>
          <p:nvPr/>
        </p:nvGrpSpPr>
        <p:grpSpPr>
          <a:xfrm>
            <a:off x="1082358" y="850266"/>
            <a:ext cx="366712" cy="366712"/>
            <a:chOff x="1082358" y="850266"/>
            <a:chExt cx="366712" cy="366712"/>
          </a:xfrm>
        </p:grpSpPr>
        <p:sp>
          <p:nvSpPr>
            <p:cNvPr id="25" name="Oval 24"/>
            <p:cNvSpPr/>
            <p:nvPr/>
          </p:nvSpPr>
          <p:spPr bwMode="auto">
            <a:xfrm>
              <a:off x="1082358" y="850266"/>
              <a:ext cx="366712" cy="366712"/>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6" name="TextBox 25"/>
            <p:cNvSpPr txBox="1"/>
            <p:nvPr/>
          </p:nvSpPr>
          <p:spPr>
            <a:xfrm>
              <a:off x="1197586" y="887428"/>
              <a:ext cx="136256" cy="292388"/>
            </a:xfrm>
            <a:prstGeom prst="rect">
              <a:avLst/>
            </a:prstGeom>
            <a:noFill/>
          </p:spPr>
          <p:txBody>
            <a:bodyPr wrap="none" lIns="0" tIns="0" rIns="0" bIns="0" rtlCol="0">
              <a:spAutoFit/>
            </a:bodyPr>
            <a:lstStyle/>
            <a:p>
              <a:pPr algn="ctr" eaLnBrk="0" hangingPunct="0"/>
              <a:r>
                <a:rPr lang="en-US" sz="1900" b="1" dirty="0" smtClean="0">
                  <a:solidFill>
                    <a:srgbClr val="FFFFFF"/>
                  </a:solidFill>
                  <a:latin typeface="Arial" pitchFamily="34" charset="0"/>
                  <a:ea typeface="ＭＳ Ｐゴシック" charset="0"/>
                  <a:cs typeface="Arial" pitchFamily="34" charset="0"/>
                </a:rPr>
                <a:t>1</a:t>
              </a:r>
              <a:endParaRPr lang="en-US" sz="1900" b="1" dirty="0">
                <a:solidFill>
                  <a:srgbClr val="FFFFFF"/>
                </a:solidFill>
                <a:latin typeface="Arial" pitchFamily="34" charset="0"/>
                <a:ea typeface="ＭＳ Ｐゴシック" charset="0"/>
                <a:cs typeface="Arial" pitchFamily="34" charset="0"/>
              </a:endParaRPr>
            </a:p>
          </p:txBody>
        </p:sp>
      </p:grpSp>
    </p:spTree>
    <p:extLst>
      <p:ext uri="{BB962C8B-B14F-4D97-AF65-F5344CB8AC3E}">
        <p14:creationId xmlns:p14="http://schemas.microsoft.com/office/powerpoint/2010/main" val="135037588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ocuments and Settings\sathish.m\Desktop\OUT\12_04CutPasteDNA_2-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638" y="203994"/>
            <a:ext cx="7070725" cy="6450013"/>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12.4-s2</a:t>
            </a:r>
            <a:endParaRPr lang="en-US" sz="1200" dirty="0">
              <a:latin typeface="Arial" charset="0"/>
            </a:endParaRPr>
          </a:p>
        </p:txBody>
      </p:sp>
      <p:sp>
        <p:nvSpPr>
          <p:cNvPr id="4" name="TextBox 3"/>
          <p:cNvSpPr txBox="1"/>
          <p:nvPr/>
        </p:nvSpPr>
        <p:spPr>
          <a:xfrm>
            <a:off x="1089978" y="211614"/>
            <a:ext cx="3911327"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Recognition site (recognition sequence)</a:t>
            </a:r>
          </a:p>
          <a:p>
            <a:pPr eaLnBrk="0" hangingPunct="0"/>
            <a:r>
              <a:rPr lang="en-US" sz="1600" b="1" dirty="0">
                <a:solidFill>
                  <a:srgbClr val="000000"/>
                </a:solidFill>
                <a:latin typeface="Arial" pitchFamily="34" charset="0"/>
                <a:ea typeface="ＭＳ Ｐゴシック" charset="0"/>
                <a:cs typeface="Arial" pitchFamily="34" charset="0"/>
              </a:rPr>
              <a:t>for a restriction enzyme</a:t>
            </a:r>
          </a:p>
        </p:txBody>
      </p:sp>
      <p:sp>
        <p:nvSpPr>
          <p:cNvPr id="5" name="TextBox 4"/>
          <p:cNvSpPr txBox="1"/>
          <p:nvPr/>
        </p:nvSpPr>
        <p:spPr>
          <a:xfrm>
            <a:off x="1512898" y="925037"/>
            <a:ext cx="2856936"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A restriction enzyme cuts the</a:t>
            </a:r>
          </a:p>
          <a:p>
            <a:pPr eaLnBrk="0" hangingPunct="0"/>
            <a:r>
              <a:rPr lang="en-US" sz="1600" b="1" dirty="0">
                <a:solidFill>
                  <a:srgbClr val="000000"/>
                </a:solidFill>
                <a:latin typeface="Arial" pitchFamily="34" charset="0"/>
                <a:ea typeface="ＭＳ Ｐゴシック" charset="0"/>
                <a:cs typeface="Arial" pitchFamily="34" charset="0"/>
              </a:rPr>
              <a:t>DNA into fragments.</a:t>
            </a:r>
          </a:p>
        </p:txBody>
      </p:sp>
      <p:sp>
        <p:nvSpPr>
          <p:cNvPr id="6" name="TextBox 5"/>
          <p:cNvSpPr txBox="1"/>
          <p:nvPr/>
        </p:nvSpPr>
        <p:spPr>
          <a:xfrm>
            <a:off x="6592899" y="284007"/>
            <a:ext cx="442429" cy="246221"/>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DNA</a:t>
            </a:r>
          </a:p>
        </p:txBody>
      </p:sp>
      <p:sp>
        <p:nvSpPr>
          <p:cNvPr id="7" name="TextBox 6"/>
          <p:cNvSpPr txBox="1"/>
          <p:nvPr/>
        </p:nvSpPr>
        <p:spPr>
          <a:xfrm>
            <a:off x="7016767" y="905984"/>
            <a:ext cx="1072409"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Restriction</a:t>
            </a:r>
          </a:p>
          <a:p>
            <a:pPr eaLnBrk="0" hangingPunct="0"/>
            <a:r>
              <a:rPr lang="en-US" sz="1600" b="1" dirty="0">
                <a:solidFill>
                  <a:srgbClr val="000000"/>
                </a:solidFill>
                <a:latin typeface="Arial" pitchFamily="34" charset="0"/>
                <a:ea typeface="ＭＳ Ｐゴシック" charset="0"/>
                <a:cs typeface="Arial" pitchFamily="34" charset="0"/>
              </a:rPr>
              <a:t>enzyme</a:t>
            </a:r>
          </a:p>
        </p:txBody>
      </p:sp>
      <p:sp>
        <p:nvSpPr>
          <p:cNvPr id="8" name="TextBox 7"/>
          <p:cNvSpPr txBox="1"/>
          <p:nvPr/>
        </p:nvSpPr>
        <p:spPr>
          <a:xfrm rot="20600952">
            <a:off x="4544078" y="1647506"/>
            <a:ext cx="1025922" cy="246221"/>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Sticky end</a:t>
            </a:r>
          </a:p>
        </p:txBody>
      </p:sp>
      <p:sp>
        <p:nvSpPr>
          <p:cNvPr id="9" name="Freeform 8"/>
          <p:cNvSpPr/>
          <p:nvPr/>
        </p:nvSpPr>
        <p:spPr>
          <a:xfrm>
            <a:off x="4941094" y="1971675"/>
            <a:ext cx="454819" cy="247650"/>
          </a:xfrm>
          <a:custGeom>
            <a:avLst/>
            <a:gdLst>
              <a:gd name="connsiteX0" fmla="*/ 35719 w 454819"/>
              <a:gd name="connsiteY0" fmla="*/ 247650 h 247650"/>
              <a:gd name="connsiteX1" fmla="*/ 0 w 454819"/>
              <a:gd name="connsiteY1" fmla="*/ 126206 h 247650"/>
              <a:gd name="connsiteX2" fmla="*/ 419100 w 454819"/>
              <a:gd name="connsiteY2" fmla="*/ 0 h 247650"/>
              <a:gd name="connsiteX3" fmla="*/ 454819 w 454819"/>
              <a:gd name="connsiteY3" fmla="*/ 119063 h 247650"/>
            </a:gdLst>
            <a:ahLst/>
            <a:cxnLst>
              <a:cxn ang="0">
                <a:pos x="connsiteX0" y="connsiteY0"/>
              </a:cxn>
              <a:cxn ang="0">
                <a:pos x="connsiteX1" y="connsiteY1"/>
              </a:cxn>
              <a:cxn ang="0">
                <a:pos x="connsiteX2" y="connsiteY2"/>
              </a:cxn>
              <a:cxn ang="0">
                <a:pos x="connsiteX3" y="connsiteY3"/>
              </a:cxn>
            </a:cxnLst>
            <a:rect l="l" t="t" r="r" b="b"/>
            <a:pathLst>
              <a:path w="454819" h="247650">
                <a:moveTo>
                  <a:pt x="35719" y="247650"/>
                </a:moveTo>
                <a:lnTo>
                  <a:pt x="0" y="126206"/>
                </a:lnTo>
                <a:lnTo>
                  <a:pt x="419100" y="0"/>
                </a:lnTo>
                <a:lnTo>
                  <a:pt x="454819" y="119063"/>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0" name="Freeform 9"/>
          <p:cNvSpPr/>
          <p:nvPr/>
        </p:nvSpPr>
        <p:spPr>
          <a:xfrm>
            <a:off x="5110163" y="1912144"/>
            <a:ext cx="42862" cy="126206"/>
          </a:xfrm>
          <a:custGeom>
            <a:avLst/>
            <a:gdLst>
              <a:gd name="connsiteX0" fmla="*/ 42862 w 42862"/>
              <a:gd name="connsiteY0" fmla="*/ 126206 h 126206"/>
              <a:gd name="connsiteX1" fmla="*/ 0 w 42862"/>
              <a:gd name="connsiteY1" fmla="*/ 0 h 126206"/>
            </a:gdLst>
            <a:ahLst/>
            <a:cxnLst>
              <a:cxn ang="0">
                <a:pos x="connsiteX0" y="connsiteY0"/>
              </a:cxn>
              <a:cxn ang="0">
                <a:pos x="connsiteX1" y="connsiteY1"/>
              </a:cxn>
            </a:cxnLst>
            <a:rect l="l" t="t" r="r" b="b"/>
            <a:pathLst>
              <a:path w="42862" h="126206">
                <a:moveTo>
                  <a:pt x="42862" y="126206"/>
                </a:moveTo>
                <a:lnTo>
                  <a:pt x="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1" name="Freeform 10"/>
          <p:cNvSpPr/>
          <p:nvPr/>
        </p:nvSpPr>
        <p:spPr>
          <a:xfrm>
            <a:off x="5965031" y="2012156"/>
            <a:ext cx="411957" cy="238125"/>
          </a:xfrm>
          <a:custGeom>
            <a:avLst/>
            <a:gdLst>
              <a:gd name="connsiteX0" fmla="*/ 40482 w 411957"/>
              <a:gd name="connsiteY0" fmla="*/ 0 h 238125"/>
              <a:gd name="connsiteX1" fmla="*/ 0 w 411957"/>
              <a:gd name="connsiteY1" fmla="*/ 123825 h 238125"/>
              <a:gd name="connsiteX2" fmla="*/ 376238 w 411957"/>
              <a:gd name="connsiteY2" fmla="*/ 238125 h 238125"/>
              <a:gd name="connsiteX3" fmla="*/ 411957 w 411957"/>
              <a:gd name="connsiteY3" fmla="*/ 119063 h 238125"/>
            </a:gdLst>
            <a:ahLst/>
            <a:cxnLst>
              <a:cxn ang="0">
                <a:pos x="connsiteX0" y="connsiteY0"/>
              </a:cxn>
              <a:cxn ang="0">
                <a:pos x="connsiteX1" y="connsiteY1"/>
              </a:cxn>
              <a:cxn ang="0">
                <a:pos x="connsiteX2" y="connsiteY2"/>
              </a:cxn>
              <a:cxn ang="0">
                <a:pos x="connsiteX3" y="connsiteY3"/>
              </a:cxn>
            </a:cxnLst>
            <a:rect l="l" t="t" r="r" b="b"/>
            <a:pathLst>
              <a:path w="411957" h="238125">
                <a:moveTo>
                  <a:pt x="40482" y="0"/>
                </a:moveTo>
                <a:lnTo>
                  <a:pt x="0" y="123825"/>
                </a:lnTo>
                <a:lnTo>
                  <a:pt x="376238" y="238125"/>
                </a:lnTo>
                <a:lnTo>
                  <a:pt x="411957" y="119063"/>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2" name="Freeform 11"/>
          <p:cNvSpPr/>
          <p:nvPr/>
        </p:nvSpPr>
        <p:spPr>
          <a:xfrm>
            <a:off x="6122194" y="2197894"/>
            <a:ext cx="35719" cy="114300"/>
          </a:xfrm>
          <a:custGeom>
            <a:avLst/>
            <a:gdLst>
              <a:gd name="connsiteX0" fmla="*/ 35719 w 35719"/>
              <a:gd name="connsiteY0" fmla="*/ 0 h 114300"/>
              <a:gd name="connsiteX1" fmla="*/ 0 w 35719"/>
              <a:gd name="connsiteY1" fmla="*/ 114300 h 114300"/>
            </a:gdLst>
            <a:ahLst/>
            <a:cxnLst>
              <a:cxn ang="0">
                <a:pos x="connsiteX0" y="connsiteY0"/>
              </a:cxn>
              <a:cxn ang="0">
                <a:pos x="connsiteX1" y="connsiteY1"/>
              </a:cxn>
            </a:cxnLst>
            <a:rect l="l" t="t" r="r" b="b"/>
            <a:pathLst>
              <a:path w="35719" h="114300">
                <a:moveTo>
                  <a:pt x="35719" y="0"/>
                </a:moveTo>
                <a:lnTo>
                  <a:pt x="0" y="11430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3" name="TextBox 12"/>
          <p:cNvSpPr txBox="1"/>
          <p:nvPr/>
        </p:nvSpPr>
        <p:spPr>
          <a:xfrm rot="1016159">
            <a:off x="5588334" y="2290545"/>
            <a:ext cx="1025922" cy="246221"/>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Sticky end</a:t>
            </a:r>
          </a:p>
        </p:txBody>
      </p:sp>
      <p:grpSp>
        <p:nvGrpSpPr>
          <p:cNvPr id="14" name="Group 13"/>
          <p:cNvGrpSpPr/>
          <p:nvPr/>
        </p:nvGrpSpPr>
        <p:grpSpPr>
          <a:xfrm>
            <a:off x="1082358" y="850266"/>
            <a:ext cx="366712" cy="366712"/>
            <a:chOff x="1082358" y="850266"/>
            <a:chExt cx="366712" cy="366712"/>
          </a:xfrm>
        </p:grpSpPr>
        <p:sp>
          <p:nvSpPr>
            <p:cNvPr id="15" name="Oval 14"/>
            <p:cNvSpPr/>
            <p:nvPr/>
          </p:nvSpPr>
          <p:spPr bwMode="auto">
            <a:xfrm>
              <a:off x="1082358" y="850266"/>
              <a:ext cx="366712" cy="366712"/>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6" name="TextBox 15"/>
            <p:cNvSpPr txBox="1"/>
            <p:nvPr/>
          </p:nvSpPr>
          <p:spPr>
            <a:xfrm>
              <a:off x="1197586" y="887428"/>
              <a:ext cx="136256" cy="292388"/>
            </a:xfrm>
            <a:prstGeom prst="rect">
              <a:avLst/>
            </a:prstGeom>
            <a:noFill/>
          </p:spPr>
          <p:txBody>
            <a:bodyPr wrap="none" lIns="0" tIns="0" rIns="0" bIns="0" rtlCol="0">
              <a:spAutoFit/>
            </a:bodyPr>
            <a:lstStyle/>
            <a:p>
              <a:pPr algn="ctr" eaLnBrk="0" hangingPunct="0"/>
              <a:r>
                <a:rPr lang="en-US" sz="1900" b="1" dirty="0" smtClean="0">
                  <a:solidFill>
                    <a:srgbClr val="FFFFFF"/>
                  </a:solidFill>
                  <a:latin typeface="Arial" pitchFamily="34" charset="0"/>
                  <a:ea typeface="ＭＳ Ｐゴシック" charset="0"/>
                  <a:cs typeface="Arial" pitchFamily="34" charset="0"/>
                </a:rPr>
                <a:t>1</a:t>
              </a:r>
              <a:endParaRPr lang="en-US" sz="1900" b="1" dirty="0">
                <a:solidFill>
                  <a:srgbClr val="FFFFFF"/>
                </a:solidFill>
                <a:latin typeface="Arial" pitchFamily="34" charset="0"/>
                <a:ea typeface="ＭＳ Ｐゴシック" charset="0"/>
                <a:cs typeface="Arial" pitchFamily="34" charset="0"/>
              </a:endParaRPr>
            </a:p>
          </p:txBody>
        </p:sp>
      </p:grpSp>
      <p:grpSp>
        <p:nvGrpSpPr>
          <p:cNvPr id="17" name="Group 16"/>
          <p:cNvGrpSpPr/>
          <p:nvPr/>
        </p:nvGrpSpPr>
        <p:grpSpPr>
          <a:xfrm>
            <a:off x="1075080" y="2657994"/>
            <a:ext cx="366712" cy="366712"/>
            <a:chOff x="1082358" y="2106135"/>
            <a:chExt cx="366712" cy="366712"/>
          </a:xfrm>
        </p:grpSpPr>
        <p:sp>
          <p:nvSpPr>
            <p:cNvPr id="18" name="Oval 17"/>
            <p:cNvSpPr/>
            <p:nvPr/>
          </p:nvSpPr>
          <p:spPr bwMode="auto">
            <a:xfrm>
              <a:off x="1082358" y="2106135"/>
              <a:ext cx="366712" cy="366712"/>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9" name="TextBox 18"/>
            <p:cNvSpPr txBox="1"/>
            <p:nvPr/>
          </p:nvSpPr>
          <p:spPr>
            <a:xfrm>
              <a:off x="1197586" y="2143297"/>
              <a:ext cx="136256" cy="292388"/>
            </a:xfrm>
            <a:prstGeom prst="rect">
              <a:avLst/>
            </a:prstGeom>
            <a:noFill/>
          </p:spPr>
          <p:txBody>
            <a:bodyPr wrap="none" lIns="0" tIns="0" rIns="0" bIns="0" rtlCol="0">
              <a:spAutoFit/>
            </a:bodyPr>
            <a:lstStyle/>
            <a:p>
              <a:pPr algn="ctr" eaLnBrk="0" hangingPunct="0"/>
              <a:r>
                <a:rPr lang="en-US" sz="1900" b="1" dirty="0" smtClean="0">
                  <a:solidFill>
                    <a:srgbClr val="FFFFFF"/>
                  </a:solidFill>
                  <a:latin typeface="Arial" pitchFamily="34" charset="0"/>
                  <a:ea typeface="ＭＳ Ｐゴシック" charset="0"/>
                  <a:cs typeface="Arial" pitchFamily="34" charset="0"/>
                </a:rPr>
                <a:t>2</a:t>
              </a:r>
              <a:endParaRPr lang="en-US" sz="1900" b="1" dirty="0">
                <a:solidFill>
                  <a:srgbClr val="FFFFFF"/>
                </a:solidFill>
                <a:latin typeface="Arial" pitchFamily="34" charset="0"/>
                <a:ea typeface="ＭＳ Ｐゴシック" charset="0"/>
                <a:cs typeface="Arial" pitchFamily="34" charset="0"/>
              </a:endParaRPr>
            </a:p>
          </p:txBody>
        </p:sp>
      </p:grpSp>
      <p:sp>
        <p:nvSpPr>
          <p:cNvPr id="20" name="TextBox 19"/>
          <p:cNvSpPr txBox="1"/>
          <p:nvPr/>
        </p:nvSpPr>
        <p:spPr>
          <a:xfrm>
            <a:off x="1497864" y="2723734"/>
            <a:ext cx="2972737"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A DNA fragment is added from</a:t>
            </a:r>
          </a:p>
          <a:p>
            <a:pPr eaLnBrk="0" hangingPunct="0"/>
            <a:r>
              <a:rPr lang="en-US" sz="1600" b="1" dirty="0">
                <a:solidFill>
                  <a:srgbClr val="000000"/>
                </a:solidFill>
                <a:latin typeface="Arial" pitchFamily="34" charset="0"/>
                <a:ea typeface="ＭＳ Ｐゴシック" charset="0"/>
                <a:cs typeface="Arial" pitchFamily="34" charset="0"/>
              </a:rPr>
              <a:t>another source.</a:t>
            </a:r>
          </a:p>
        </p:txBody>
      </p:sp>
      <p:grpSp>
        <p:nvGrpSpPr>
          <p:cNvPr id="21" name="Group 20"/>
          <p:cNvGrpSpPr/>
          <p:nvPr/>
        </p:nvGrpSpPr>
        <p:grpSpPr>
          <a:xfrm>
            <a:off x="1078255" y="3721456"/>
            <a:ext cx="366712" cy="366712"/>
            <a:chOff x="1082358" y="2106135"/>
            <a:chExt cx="366712" cy="366712"/>
          </a:xfrm>
        </p:grpSpPr>
        <p:sp>
          <p:nvSpPr>
            <p:cNvPr id="22" name="Oval 21"/>
            <p:cNvSpPr/>
            <p:nvPr/>
          </p:nvSpPr>
          <p:spPr bwMode="auto">
            <a:xfrm>
              <a:off x="1082358" y="2106135"/>
              <a:ext cx="366712" cy="366712"/>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3" name="TextBox 22"/>
            <p:cNvSpPr txBox="1"/>
            <p:nvPr/>
          </p:nvSpPr>
          <p:spPr>
            <a:xfrm>
              <a:off x="1197586" y="2143297"/>
              <a:ext cx="136256" cy="292388"/>
            </a:xfrm>
            <a:prstGeom prst="rect">
              <a:avLst/>
            </a:prstGeom>
            <a:noFill/>
          </p:spPr>
          <p:txBody>
            <a:bodyPr wrap="none" lIns="0" tIns="0" rIns="0" bIns="0" rtlCol="0">
              <a:spAutoFit/>
            </a:bodyPr>
            <a:lstStyle/>
            <a:p>
              <a:pPr algn="ctr" eaLnBrk="0" hangingPunct="0"/>
              <a:r>
                <a:rPr lang="en-US" sz="1900" b="1" dirty="0" smtClean="0">
                  <a:solidFill>
                    <a:srgbClr val="FFFFFF"/>
                  </a:solidFill>
                  <a:latin typeface="Arial" pitchFamily="34" charset="0"/>
                  <a:ea typeface="ＭＳ Ｐゴシック" charset="0"/>
                  <a:cs typeface="Arial" pitchFamily="34" charset="0"/>
                </a:rPr>
                <a:t>3</a:t>
              </a:r>
              <a:endParaRPr lang="en-US" sz="1900" b="1" dirty="0">
                <a:solidFill>
                  <a:srgbClr val="FFFFFF"/>
                </a:solidFill>
                <a:latin typeface="Arial" pitchFamily="34" charset="0"/>
                <a:ea typeface="ＭＳ Ｐゴシック" charset="0"/>
                <a:cs typeface="Arial" pitchFamily="34" charset="0"/>
              </a:endParaRPr>
            </a:p>
          </p:txBody>
        </p:sp>
      </p:grpSp>
      <p:sp>
        <p:nvSpPr>
          <p:cNvPr id="24" name="TextBox 23"/>
          <p:cNvSpPr txBox="1"/>
          <p:nvPr/>
        </p:nvSpPr>
        <p:spPr>
          <a:xfrm>
            <a:off x="1516912" y="3783355"/>
            <a:ext cx="2749151"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Fragments stick together by</a:t>
            </a:r>
          </a:p>
          <a:p>
            <a:pPr eaLnBrk="0" hangingPunct="0"/>
            <a:r>
              <a:rPr lang="en-US" sz="1600" b="1" dirty="0">
                <a:solidFill>
                  <a:srgbClr val="000000"/>
                </a:solidFill>
                <a:latin typeface="Arial" pitchFamily="34" charset="0"/>
                <a:ea typeface="ＭＳ Ｐゴシック" charset="0"/>
                <a:cs typeface="Arial" pitchFamily="34" charset="0"/>
              </a:rPr>
              <a:t>base pairing.</a:t>
            </a:r>
          </a:p>
        </p:txBody>
      </p:sp>
    </p:spTree>
    <p:extLst>
      <p:ext uri="{BB962C8B-B14F-4D97-AF65-F5344CB8AC3E}">
        <p14:creationId xmlns:p14="http://schemas.microsoft.com/office/powerpoint/2010/main" val="163477616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sathish.m\Desktop\OUT\12_04CutPasteDNA_3-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638" y="203994"/>
            <a:ext cx="7070725" cy="6450012"/>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12.4-s3</a:t>
            </a:r>
            <a:endParaRPr lang="en-US" sz="1200" dirty="0">
              <a:latin typeface="Arial" charset="0"/>
            </a:endParaRPr>
          </a:p>
        </p:txBody>
      </p:sp>
      <p:sp>
        <p:nvSpPr>
          <p:cNvPr id="4" name="TextBox 3"/>
          <p:cNvSpPr txBox="1"/>
          <p:nvPr/>
        </p:nvSpPr>
        <p:spPr>
          <a:xfrm>
            <a:off x="1089978" y="211614"/>
            <a:ext cx="3911327"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Recognition site (recognition sequence)</a:t>
            </a:r>
          </a:p>
          <a:p>
            <a:pPr eaLnBrk="0" hangingPunct="0"/>
            <a:r>
              <a:rPr lang="en-US" sz="1600" b="1" dirty="0">
                <a:solidFill>
                  <a:srgbClr val="000000"/>
                </a:solidFill>
                <a:latin typeface="Arial" pitchFamily="34" charset="0"/>
                <a:ea typeface="ＭＳ Ｐゴシック" charset="0"/>
                <a:cs typeface="Arial" pitchFamily="34" charset="0"/>
              </a:rPr>
              <a:t>for a restriction enzyme</a:t>
            </a:r>
          </a:p>
        </p:txBody>
      </p:sp>
      <p:sp>
        <p:nvSpPr>
          <p:cNvPr id="5" name="TextBox 4"/>
          <p:cNvSpPr txBox="1"/>
          <p:nvPr/>
        </p:nvSpPr>
        <p:spPr>
          <a:xfrm>
            <a:off x="1512898" y="925037"/>
            <a:ext cx="2856936"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A restriction enzyme cuts the</a:t>
            </a:r>
          </a:p>
          <a:p>
            <a:pPr eaLnBrk="0" hangingPunct="0"/>
            <a:r>
              <a:rPr lang="en-US" sz="1600" b="1" dirty="0">
                <a:solidFill>
                  <a:srgbClr val="000000"/>
                </a:solidFill>
                <a:latin typeface="Arial" pitchFamily="34" charset="0"/>
                <a:ea typeface="ＭＳ Ｐゴシック" charset="0"/>
                <a:cs typeface="Arial" pitchFamily="34" charset="0"/>
              </a:rPr>
              <a:t>DNA into fragments.</a:t>
            </a:r>
          </a:p>
        </p:txBody>
      </p:sp>
      <p:sp>
        <p:nvSpPr>
          <p:cNvPr id="6" name="TextBox 5"/>
          <p:cNvSpPr txBox="1"/>
          <p:nvPr/>
        </p:nvSpPr>
        <p:spPr>
          <a:xfrm>
            <a:off x="6592899" y="284007"/>
            <a:ext cx="442429" cy="246221"/>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DNA</a:t>
            </a:r>
          </a:p>
        </p:txBody>
      </p:sp>
      <p:sp>
        <p:nvSpPr>
          <p:cNvPr id="7" name="TextBox 6"/>
          <p:cNvSpPr txBox="1"/>
          <p:nvPr/>
        </p:nvSpPr>
        <p:spPr>
          <a:xfrm>
            <a:off x="7016767" y="905984"/>
            <a:ext cx="1072409"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Restriction</a:t>
            </a:r>
          </a:p>
          <a:p>
            <a:pPr eaLnBrk="0" hangingPunct="0"/>
            <a:r>
              <a:rPr lang="en-US" sz="1600" b="1" dirty="0">
                <a:solidFill>
                  <a:srgbClr val="000000"/>
                </a:solidFill>
                <a:latin typeface="Arial" pitchFamily="34" charset="0"/>
                <a:ea typeface="ＭＳ Ｐゴシック" charset="0"/>
                <a:cs typeface="Arial" pitchFamily="34" charset="0"/>
              </a:rPr>
              <a:t>enzyme</a:t>
            </a:r>
          </a:p>
        </p:txBody>
      </p:sp>
      <p:sp>
        <p:nvSpPr>
          <p:cNvPr id="8" name="TextBox 7"/>
          <p:cNvSpPr txBox="1"/>
          <p:nvPr/>
        </p:nvSpPr>
        <p:spPr>
          <a:xfrm rot="20600952">
            <a:off x="4544078" y="1647506"/>
            <a:ext cx="1025922" cy="246221"/>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Sticky end</a:t>
            </a:r>
          </a:p>
        </p:txBody>
      </p:sp>
      <p:sp>
        <p:nvSpPr>
          <p:cNvPr id="9" name="Freeform 8"/>
          <p:cNvSpPr/>
          <p:nvPr/>
        </p:nvSpPr>
        <p:spPr>
          <a:xfrm>
            <a:off x="4941094" y="1971675"/>
            <a:ext cx="454819" cy="247650"/>
          </a:xfrm>
          <a:custGeom>
            <a:avLst/>
            <a:gdLst>
              <a:gd name="connsiteX0" fmla="*/ 35719 w 454819"/>
              <a:gd name="connsiteY0" fmla="*/ 247650 h 247650"/>
              <a:gd name="connsiteX1" fmla="*/ 0 w 454819"/>
              <a:gd name="connsiteY1" fmla="*/ 126206 h 247650"/>
              <a:gd name="connsiteX2" fmla="*/ 419100 w 454819"/>
              <a:gd name="connsiteY2" fmla="*/ 0 h 247650"/>
              <a:gd name="connsiteX3" fmla="*/ 454819 w 454819"/>
              <a:gd name="connsiteY3" fmla="*/ 119063 h 247650"/>
            </a:gdLst>
            <a:ahLst/>
            <a:cxnLst>
              <a:cxn ang="0">
                <a:pos x="connsiteX0" y="connsiteY0"/>
              </a:cxn>
              <a:cxn ang="0">
                <a:pos x="connsiteX1" y="connsiteY1"/>
              </a:cxn>
              <a:cxn ang="0">
                <a:pos x="connsiteX2" y="connsiteY2"/>
              </a:cxn>
              <a:cxn ang="0">
                <a:pos x="connsiteX3" y="connsiteY3"/>
              </a:cxn>
            </a:cxnLst>
            <a:rect l="l" t="t" r="r" b="b"/>
            <a:pathLst>
              <a:path w="454819" h="247650">
                <a:moveTo>
                  <a:pt x="35719" y="247650"/>
                </a:moveTo>
                <a:lnTo>
                  <a:pt x="0" y="126206"/>
                </a:lnTo>
                <a:lnTo>
                  <a:pt x="419100" y="0"/>
                </a:lnTo>
                <a:lnTo>
                  <a:pt x="454819" y="119063"/>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0" name="Freeform 9"/>
          <p:cNvSpPr/>
          <p:nvPr/>
        </p:nvSpPr>
        <p:spPr>
          <a:xfrm>
            <a:off x="5110163" y="1912144"/>
            <a:ext cx="42862" cy="126206"/>
          </a:xfrm>
          <a:custGeom>
            <a:avLst/>
            <a:gdLst>
              <a:gd name="connsiteX0" fmla="*/ 42862 w 42862"/>
              <a:gd name="connsiteY0" fmla="*/ 126206 h 126206"/>
              <a:gd name="connsiteX1" fmla="*/ 0 w 42862"/>
              <a:gd name="connsiteY1" fmla="*/ 0 h 126206"/>
            </a:gdLst>
            <a:ahLst/>
            <a:cxnLst>
              <a:cxn ang="0">
                <a:pos x="connsiteX0" y="connsiteY0"/>
              </a:cxn>
              <a:cxn ang="0">
                <a:pos x="connsiteX1" y="connsiteY1"/>
              </a:cxn>
            </a:cxnLst>
            <a:rect l="l" t="t" r="r" b="b"/>
            <a:pathLst>
              <a:path w="42862" h="126206">
                <a:moveTo>
                  <a:pt x="42862" y="126206"/>
                </a:moveTo>
                <a:lnTo>
                  <a:pt x="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1" name="Freeform 10"/>
          <p:cNvSpPr/>
          <p:nvPr/>
        </p:nvSpPr>
        <p:spPr>
          <a:xfrm>
            <a:off x="5965031" y="2012156"/>
            <a:ext cx="411957" cy="238125"/>
          </a:xfrm>
          <a:custGeom>
            <a:avLst/>
            <a:gdLst>
              <a:gd name="connsiteX0" fmla="*/ 40482 w 411957"/>
              <a:gd name="connsiteY0" fmla="*/ 0 h 238125"/>
              <a:gd name="connsiteX1" fmla="*/ 0 w 411957"/>
              <a:gd name="connsiteY1" fmla="*/ 123825 h 238125"/>
              <a:gd name="connsiteX2" fmla="*/ 376238 w 411957"/>
              <a:gd name="connsiteY2" fmla="*/ 238125 h 238125"/>
              <a:gd name="connsiteX3" fmla="*/ 411957 w 411957"/>
              <a:gd name="connsiteY3" fmla="*/ 119063 h 238125"/>
            </a:gdLst>
            <a:ahLst/>
            <a:cxnLst>
              <a:cxn ang="0">
                <a:pos x="connsiteX0" y="connsiteY0"/>
              </a:cxn>
              <a:cxn ang="0">
                <a:pos x="connsiteX1" y="connsiteY1"/>
              </a:cxn>
              <a:cxn ang="0">
                <a:pos x="connsiteX2" y="connsiteY2"/>
              </a:cxn>
              <a:cxn ang="0">
                <a:pos x="connsiteX3" y="connsiteY3"/>
              </a:cxn>
            </a:cxnLst>
            <a:rect l="l" t="t" r="r" b="b"/>
            <a:pathLst>
              <a:path w="411957" h="238125">
                <a:moveTo>
                  <a:pt x="40482" y="0"/>
                </a:moveTo>
                <a:lnTo>
                  <a:pt x="0" y="123825"/>
                </a:lnTo>
                <a:lnTo>
                  <a:pt x="376238" y="238125"/>
                </a:lnTo>
                <a:lnTo>
                  <a:pt x="411957" y="119063"/>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2" name="Freeform 11"/>
          <p:cNvSpPr/>
          <p:nvPr/>
        </p:nvSpPr>
        <p:spPr>
          <a:xfrm>
            <a:off x="6122194" y="2197894"/>
            <a:ext cx="35719" cy="114300"/>
          </a:xfrm>
          <a:custGeom>
            <a:avLst/>
            <a:gdLst>
              <a:gd name="connsiteX0" fmla="*/ 35719 w 35719"/>
              <a:gd name="connsiteY0" fmla="*/ 0 h 114300"/>
              <a:gd name="connsiteX1" fmla="*/ 0 w 35719"/>
              <a:gd name="connsiteY1" fmla="*/ 114300 h 114300"/>
            </a:gdLst>
            <a:ahLst/>
            <a:cxnLst>
              <a:cxn ang="0">
                <a:pos x="connsiteX0" y="connsiteY0"/>
              </a:cxn>
              <a:cxn ang="0">
                <a:pos x="connsiteX1" y="connsiteY1"/>
              </a:cxn>
            </a:cxnLst>
            <a:rect l="l" t="t" r="r" b="b"/>
            <a:pathLst>
              <a:path w="35719" h="114300">
                <a:moveTo>
                  <a:pt x="35719" y="0"/>
                </a:moveTo>
                <a:lnTo>
                  <a:pt x="0" y="11430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3" name="TextBox 12"/>
          <p:cNvSpPr txBox="1"/>
          <p:nvPr/>
        </p:nvSpPr>
        <p:spPr>
          <a:xfrm rot="1016159">
            <a:off x="5588334" y="2290545"/>
            <a:ext cx="1025922" cy="246221"/>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Sticky end</a:t>
            </a:r>
          </a:p>
        </p:txBody>
      </p:sp>
      <p:grpSp>
        <p:nvGrpSpPr>
          <p:cNvPr id="16" name="Group 15"/>
          <p:cNvGrpSpPr/>
          <p:nvPr/>
        </p:nvGrpSpPr>
        <p:grpSpPr>
          <a:xfrm>
            <a:off x="1082358" y="850266"/>
            <a:ext cx="366712" cy="366712"/>
            <a:chOff x="1082358" y="850266"/>
            <a:chExt cx="366712" cy="366712"/>
          </a:xfrm>
        </p:grpSpPr>
        <p:sp>
          <p:nvSpPr>
            <p:cNvPr id="2" name="Oval 1"/>
            <p:cNvSpPr/>
            <p:nvPr/>
          </p:nvSpPr>
          <p:spPr bwMode="auto">
            <a:xfrm>
              <a:off x="1082358" y="850266"/>
              <a:ext cx="366712" cy="366712"/>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TextBox 2"/>
            <p:cNvSpPr txBox="1"/>
            <p:nvPr/>
          </p:nvSpPr>
          <p:spPr>
            <a:xfrm>
              <a:off x="1197586" y="887428"/>
              <a:ext cx="136256" cy="292388"/>
            </a:xfrm>
            <a:prstGeom prst="rect">
              <a:avLst/>
            </a:prstGeom>
            <a:noFill/>
          </p:spPr>
          <p:txBody>
            <a:bodyPr wrap="none" lIns="0" tIns="0" rIns="0" bIns="0" rtlCol="0">
              <a:spAutoFit/>
            </a:bodyPr>
            <a:lstStyle/>
            <a:p>
              <a:pPr algn="ctr" eaLnBrk="0" hangingPunct="0"/>
              <a:r>
                <a:rPr lang="en-US" sz="1900" b="1" dirty="0" smtClean="0">
                  <a:solidFill>
                    <a:srgbClr val="FFFFFF"/>
                  </a:solidFill>
                  <a:latin typeface="Arial" pitchFamily="34" charset="0"/>
                  <a:ea typeface="ＭＳ Ｐゴシック" charset="0"/>
                  <a:cs typeface="Arial" pitchFamily="34" charset="0"/>
                </a:rPr>
                <a:t>1</a:t>
              </a:r>
              <a:endParaRPr lang="en-US" sz="1900" b="1" dirty="0">
                <a:solidFill>
                  <a:srgbClr val="FFFFFF"/>
                </a:solidFill>
                <a:latin typeface="Arial" pitchFamily="34" charset="0"/>
                <a:ea typeface="ＭＳ Ｐゴシック" charset="0"/>
                <a:cs typeface="Arial" pitchFamily="34" charset="0"/>
              </a:endParaRPr>
            </a:p>
          </p:txBody>
        </p:sp>
      </p:grpSp>
      <p:grpSp>
        <p:nvGrpSpPr>
          <p:cNvPr id="15" name="Group 14"/>
          <p:cNvGrpSpPr/>
          <p:nvPr/>
        </p:nvGrpSpPr>
        <p:grpSpPr>
          <a:xfrm>
            <a:off x="1075080" y="2657994"/>
            <a:ext cx="366712" cy="366712"/>
            <a:chOff x="1082358" y="2106135"/>
            <a:chExt cx="366712" cy="366712"/>
          </a:xfrm>
        </p:grpSpPr>
        <p:sp>
          <p:nvSpPr>
            <p:cNvPr id="18" name="Oval 17"/>
            <p:cNvSpPr/>
            <p:nvPr/>
          </p:nvSpPr>
          <p:spPr bwMode="auto">
            <a:xfrm>
              <a:off x="1082358" y="2106135"/>
              <a:ext cx="366712" cy="366712"/>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9" name="TextBox 18"/>
            <p:cNvSpPr txBox="1"/>
            <p:nvPr/>
          </p:nvSpPr>
          <p:spPr>
            <a:xfrm>
              <a:off x="1197586" y="2143297"/>
              <a:ext cx="136256" cy="292388"/>
            </a:xfrm>
            <a:prstGeom prst="rect">
              <a:avLst/>
            </a:prstGeom>
            <a:noFill/>
          </p:spPr>
          <p:txBody>
            <a:bodyPr wrap="none" lIns="0" tIns="0" rIns="0" bIns="0" rtlCol="0">
              <a:spAutoFit/>
            </a:bodyPr>
            <a:lstStyle/>
            <a:p>
              <a:pPr algn="ctr" eaLnBrk="0" hangingPunct="0"/>
              <a:r>
                <a:rPr lang="en-US" sz="1900" b="1" dirty="0" smtClean="0">
                  <a:solidFill>
                    <a:srgbClr val="FFFFFF"/>
                  </a:solidFill>
                  <a:latin typeface="Arial" pitchFamily="34" charset="0"/>
                  <a:ea typeface="ＭＳ Ｐゴシック" charset="0"/>
                  <a:cs typeface="Arial" pitchFamily="34" charset="0"/>
                </a:rPr>
                <a:t>2</a:t>
              </a:r>
              <a:endParaRPr lang="en-US" sz="1900" b="1" dirty="0">
                <a:solidFill>
                  <a:srgbClr val="FFFFFF"/>
                </a:solidFill>
                <a:latin typeface="Arial" pitchFamily="34" charset="0"/>
                <a:ea typeface="ＭＳ Ｐゴシック" charset="0"/>
                <a:cs typeface="Arial" pitchFamily="34" charset="0"/>
              </a:endParaRPr>
            </a:p>
          </p:txBody>
        </p:sp>
      </p:grpSp>
      <p:sp>
        <p:nvSpPr>
          <p:cNvPr id="22" name="TextBox 21"/>
          <p:cNvSpPr txBox="1"/>
          <p:nvPr/>
        </p:nvSpPr>
        <p:spPr>
          <a:xfrm>
            <a:off x="1497864" y="2723734"/>
            <a:ext cx="2972737"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A DNA fragment is added from</a:t>
            </a:r>
          </a:p>
          <a:p>
            <a:pPr eaLnBrk="0" hangingPunct="0"/>
            <a:r>
              <a:rPr lang="en-US" sz="1600" b="1" dirty="0">
                <a:solidFill>
                  <a:srgbClr val="000000"/>
                </a:solidFill>
                <a:latin typeface="Arial" pitchFamily="34" charset="0"/>
                <a:ea typeface="ＭＳ Ｐゴシック" charset="0"/>
                <a:cs typeface="Arial" pitchFamily="34" charset="0"/>
              </a:rPr>
              <a:t>another source.</a:t>
            </a:r>
          </a:p>
        </p:txBody>
      </p:sp>
      <p:grpSp>
        <p:nvGrpSpPr>
          <p:cNvPr id="23" name="Group 22"/>
          <p:cNvGrpSpPr/>
          <p:nvPr/>
        </p:nvGrpSpPr>
        <p:grpSpPr>
          <a:xfrm>
            <a:off x="1078255" y="3721456"/>
            <a:ext cx="366712" cy="366712"/>
            <a:chOff x="1082358" y="2106135"/>
            <a:chExt cx="366712" cy="366712"/>
          </a:xfrm>
        </p:grpSpPr>
        <p:sp>
          <p:nvSpPr>
            <p:cNvPr id="24" name="Oval 23"/>
            <p:cNvSpPr/>
            <p:nvPr/>
          </p:nvSpPr>
          <p:spPr bwMode="auto">
            <a:xfrm>
              <a:off x="1082358" y="2106135"/>
              <a:ext cx="366712" cy="366712"/>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5" name="TextBox 24"/>
            <p:cNvSpPr txBox="1"/>
            <p:nvPr/>
          </p:nvSpPr>
          <p:spPr>
            <a:xfrm>
              <a:off x="1197586" y="2143297"/>
              <a:ext cx="136256" cy="292388"/>
            </a:xfrm>
            <a:prstGeom prst="rect">
              <a:avLst/>
            </a:prstGeom>
            <a:noFill/>
          </p:spPr>
          <p:txBody>
            <a:bodyPr wrap="none" lIns="0" tIns="0" rIns="0" bIns="0" rtlCol="0">
              <a:spAutoFit/>
            </a:bodyPr>
            <a:lstStyle/>
            <a:p>
              <a:pPr algn="ctr" eaLnBrk="0" hangingPunct="0"/>
              <a:r>
                <a:rPr lang="en-US" sz="1900" b="1" dirty="0" smtClean="0">
                  <a:solidFill>
                    <a:srgbClr val="FFFFFF"/>
                  </a:solidFill>
                  <a:latin typeface="Arial" pitchFamily="34" charset="0"/>
                  <a:ea typeface="ＭＳ Ｐゴシック" charset="0"/>
                  <a:cs typeface="Arial" pitchFamily="34" charset="0"/>
                </a:rPr>
                <a:t>3</a:t>
              </a:r>
              <a:endParaRPr lang="en-US" sz="1900" b="1" dirty="0">
                <a:solidFill>
                  <a:srgbClr val="FFFFFF"/>
                </a:solidFill>
                <a:latin typeface="Arial" pitchFamily="34" charset="0"/>
                <a:ea typeface="ＭＳ Ｐゴシック" charset="0"/>
                <a:cs typeface="Arial" pitchFamily="34" charset="0"/>
              </a:endParaRPr>
            </a:p>
          </p:txBody>
        </p:sp>
      </p:grpSp>
      <p:grpSp>
        <p:nvGrpSpPr>
          <p:cNvPr id="26" name="Group 25"/>
          <p:cNvGrpSpPr/>
          <p:nvPr/>
        </p:nvGrpSpPr>
        <p:grpSpPr>
          <a:xfrm>
            <a:off x="1075080" y="5024000"/>
            <a:ext cx="366712" cy="366712"/>
            <a:chOff x="1082358" y="2106135"/>
            <a:chExt cx="366712" cy="366712"/>
          </a:xfrm>
        </p:grpSpPr>
        <p:sp>
          <p:nvSpPr>
            <p:cNvPr id="27" name="Oval 26"/>
            <p:cNvSpPr/>
            <p:nvPr/>
          </p:nvSpPr>
          <p:spPr bwMode="auto">
            <a:xfrm>
              <a:off x="1082358" y="2106135"/>
              <a:ext cx="366712" cy="366712"/>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8" name="TextBox 27"/>
            <p:cNvSpPr txBox="1"/>
            <p:nvPr/>
          </p:nvSpPr>
          <p:spPr>
            <a:xfrm>
              <a:off x="1197586" y="2143297"/>
              <a:ext cx="136256" cy="292388"/>
            </a:xfrm>
            <a:prstGeom prst="rect">
              <a:avLst/>
            </a:prstGeom>
            <a:noFill/>
          </p:spPr>
          <p:txBody>
            <a:bodyPr wrap="none" lIns="0" tIns="0" rIns="0" bIns="0" rtlCol="0">
              <a:spAutoFit/>
            </a:bodyPr>
            <a:lstStyle/>
            <a:p>
              <a:pPr algn="ctr" eaLnBrk="0" hangingPunct="0"/>
              <a:r>
                <a:rPr lang="en-US" sz="1900" b="1" dirty="0" smtClean="0">
                  <a:solidFill>
                    <a:srgbClr val="FFFFFF"/>
                  </a:solidFill>
                  <a:latin typeface="Arial" pitchFamily="34" charset="0"/>
                  <a:ea typeface="ＭＳ Ｐゴシック" charset="0"/>
                  <a:cs typeface="Arial" pitchFamily="34" charset="0"/>
                </a:rPr>
                <a:t>4</a:t>
              </a:r>
              <a:endParaRPr lang="en-US" sz="1900" b="1" dirty="0">
                <a:solidFill>
                  <a:srgbClr val="FFFFFF"/>
                </a:solidFill>
                <a:latin typeface="Arial" pitchFamily="34" charset="0"/>
                <a:ea typeface="ＭＳ Ｐゴシック" charset="0"/>
                <a:cs typeface="Arial" pitchFamily="34" charset="0"/>
              </a:endParaRPr>
            </a:p>
          </p:txBody>
        </p:sp>
      </p:grpSp>
      <p:sp>
        <p:nvSpPr>
          <p:cNvPr id="29" name="TextBox 28"/>
          <p:cNvSpPr txBox="1"/>
          <p:nvPr/>
        </p:nvSpPr>
        <p:spPr>
          <a:xfrm>
            <a:off x="1516912" y="3783355"/>
            <a:ext cx="2749151"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Fragments stick together by</a:t>
            </a:r>
          </a:p>
          <a:p>
            <a:pPr eaLnBrk="0" hangingPunct="0"/>
            <a:r>
              <a:rPr lang="en-US" sz="1600" b="1" dirty="0">
                <a:solidFill>
                  <a:srgbClr val="000000"/>
                </a:solidFill>
                <a:latin typeface="Arial" pitchFamily="34" charset="0"/>
                <a:ea typeface="ＭＳ Ｐゴシック" charset="0"/>
                <a:cs typeface="Arial" pitchFamily="34" charset="0"/>
              </a:rPr>
              <a:t>base pairing.</a:t>
            </a:r>
          </a:p>
        </p:txBody>
      </p:sp>
      <p:sp>
        <p:nvSpPr>
          <p:cNvPr id="31" name="TextBox 30"/>
          <p:cNvSpPr txBox="1"/>
          <p:nvPr/>
        </p:nvSpPr>
        <p:spPr>
          <a:xfrm>
            <a:off x="1507386" y="5101075"/>
            <a:ext cx="3026854"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DNA ligase joins the fragments</a:t>
            </a:r>
          </a:p>
          <a:p>
            <a:pPr eaLnBrk="0" hangingPunct="0"/>
            <a:r>
              <a:rPr lang="en-US" sz="1600" b="1" dirty="0">
                <a:solidFill>
                  <a:srgbClr val="000000"/>
                </a:solidFill>
                <a:latin typeface="Arial" pitchFamily="34" charset="0"/>
                <a:ea typeface="ＭＳ Ｐゴシック" charset="0"/>
                <a:cs typeface="Arial" pitchFamily="34" charset="0"/>
              </a:rPr>
              <a:t>into strands.</a:t>
            </a:r>
          </a:p>
        </p:txBody>
      </p:sp>
      <p:sp>
        <p:nvSpPr>
          <p:cNvPr id="32" name="TextBox 31"/>
          <p:cNvSpPr txBox="1"/>
          <p:nvPr/>
        </p:nvSpPr>
        <p:spPr>
          <a:xfrm>
            <a:off x="4577941" y="6398260"/>
            <a:ext cx="2738314" cy="246221"/>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Recombinant DNA molecule</a:t>
            </a:r>
          </a:p>
        </p:txBody>
      </p:sp>
      <p:sp>
        <p:nvSpPr>
          <p:cNvPr id="33" name="TextBox 32"/>
          <p:cNvSpPr txBox="1"/>
          <p:nvPr/>
        </p:nvSpPr>
        <p:spPr>
          <a:xfrm>
            <a:off x="7018700" y="5044456"/>
            <a:ext cx="581891"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DNA</a:t>
            </a:r>
          </a:p>
          <a:p>
            <a:pPr eaLnBrk="0" hangingPunct="0"/>
            <a:r>
              <a:rPr lang="en-US" sz="1600" b="1" dirty="0">
                <a:solidFill>
                  <a:srgbClr val="000000"/>
                </a:solidFill>
                <a:latin typeface="Arial" pitchFamily="34" charset="0"/>
                <a:ea typeface="ＭＳ Ｐゴシック" charset="0"/>
                <a:cs typeface="Arial" pitchFamily="34" charset="0"/>
              </a:rPr>
              <a:t>ligase</a:t>
            </a:r>
          </a:p>
        </p:txBody>
      </p:sp>
    </p:spTree>
    <p:extLst>
      <p:ext uri="{BB962C8B-B14F-4D97-AF65-F5344CB8AC3E}">
        <p14:creationId xmlns:p14="http://schemas.microsoft.com/office/powerpoint/2010/main" val="132550736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if you added GFP from jellyfish to the bacterial plasmid? </a:t>
            </a:r>
            <a:endParaRPr lang="en-US" dirty="0"/>
          </a:p>
        </p:txBody>
      </p:sp>
      <p:sp>
        <p:nvSpPr>
          <p:cNvPr id="3" name="Content Placeholder 2"/>
          <p:cNvSpPr>
            <a:spLocks noGrp="1"/>
          </p:cNvSpPr>
          <p:nvPr>
            <p:ph idx="1"/>
          </p:nvPr>
        </p:nvSpPr>
        <p:spPr/>
        <p:txBody>
          <a:bodyPr/>
          <a:lstStyle/>
          <a:p>
            <a:r>
              <a:rPr lang="en-US" dirty="0" smtClean="0"/>
              <a:t>The cell would fluoresce... </a:t>
            </a:r>
            <a:endParaRPr lang="en-US" dirty="0"/>
          </a:p>
        </p:txBody>
      </p:sp>
    </p:spTree>
    <p:extLst>
      <p:ext uri="{BB962C8B-B14F-4D97-AF65-F5344CB8AC3E}">
        <p14:creationId xmlns:p14="http://schemas.microsoft.com/office/powerpoint/2010/main" val="21065714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i="1" dirty="0" err="1"/>
              <a:t>HindIII</a:t>
            </a:r>
            <a:r>
              <a:rPr lang="en-US" i="1" dirty="0"/>
              <a:t> </a:t>
            </a:r>
            <a:r>
              <a:rPr lang="en-US" dirty="0"/>
              <a:t>is a restriction enzyme that cuts the DNA sequence AAGCTT between the two A bases. How many times would </a:t>
            </a:r>
            <a:r>
              <a:rPr lang="en-US" i="1" dirty="0" err="1"/>
              <a:t>HindIII</a:t>
            </a:r>
            <a:r>
              <a:rPr lang="en-US" i="1" dirty="0"/>
              <a:t> </a:t>
            </a:r>
            <a:r>
              <a:rPr lang="en-US" dirty="0"/>
              <a:t>cut the following DNA molecule?</a:t>
            </a:r>
            <a:br>
              <a:rPr lang="en-US" dirty="0"/>
            </a:br>
            <a:endParaRPr lang="en-US" dirty="0" smtClean="0"/>
          </a:p>
          <a:p>
            <a:pPr marL="0" indent="0">
              <a:buNone/>
            </a:pPr>
            <a:r>
              <a:rPr lang="en-US" dirty="0" smtClean="0"/>
              <a:t>GTAAGCTTCGACAAGCTTGCTGA </a:t>
            </a:r>
          </a:p>
          <a:p>
            <a:pPr marL="0" indent="0">
              <a:buNone/>
            </a:pPr>
            <a:endParaRPr lang="en-US" dirty="0"/>
          </a:p>
          <a:p>
            <a:pPr marL="0" indent="0">
              <a:buNone/>
            </a:pPr>
            <a:r>
              <a:rPr lang="en-US" dirty="0" smtClean="0"/>
              <a:t>2</a:t>
            </a:r>
            <a:endParaRPr lang="en-US" dirty="0"/>
          </a:p>
          <a:p>
            <a:endParaRPr lang="en-US" dirty="0"/>
          </a:p>
        </p:txBody>
      </p:sp>
    </p:spTree>
    <p:extLst>
      <p:ext uri="{BB962C8B-B14F-4D97-AF65-F5344CB8AC3E}">
        <p14:creationId xmlns:p14="http://schemas.microsoft.com/office/powerpoint/2010/main" val="32810534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 DNA fragment with a sticky end that reads -ATTCG will bind with another DNA fragment with a sticky end that reads ________. </a:t>
            </a:r>
            <a:endParaRPr lang="en-US" dirty="0"/>
          </a:p>
          <a:p>
            <a:endParaRPr lang="en-US" dirty="0"/>
          </a:p>
        </p:txBody>
      </p:sp>
    </p:spTree>
    <p:extLst>
      <p:ext uri="{BB962C8B-B14F-4D97-AF65-F5344CB8AC3E}">
        <p14:creationId xmlns:p14="http://schemas.microsoft.com/office/powerpoint/2010/main" val="247228984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518160"/>
            <a:ext cx="8546592" cy="5821680"/>
          </a:xfrm>
          <a:prstGeom prst="rect">
            <a:avLst/>
          </a:prstGeom>
        </p:spPr>
      </p:pic>
      <p:sp>
        <p:nvSpPr>
          <p:cNvPr id="2" name="Title 1"/>
          <p:cNvSpPr>
            <a:spLocks noGrp="1"/>
          </p:cNvSpPr>
          <p:nvPr>
            <p:ph type="title" idx="4294967295"/>
          </p:nvPr>
        </p:nvSpPr>
        <p:spPr>
          <a:xfrm>
            <a:off x="0" y="0"/>
            <a:ext cx="8229600" cy="301625"/>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11.16</a:t>
            </a:r>
            <a:endParaRPr lang="en-US" dirty="0"/>
          </a:p>
        </p:txBody>
      </p:sp>
      <p:sp>
        <p:nvSpPr>
          <p:cNvPr id="4" name="TextBox 4"/>
          <p:cNvSpPr txBox="1">
            <a:spLocks noChangeArrowheads="1"/>
          </p:cNvSpPr>
          <p:nvPr/>
        </p:nvSpPr>
        <p:spPr bwMode="auto">
          <a:xfrm>
            <a:off x="388937" y="1787525"/>
            <a:ext cx="17889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200"/>
              </a:lnSpc>
            </a:pPr>
            <a:r>
              <a:rPr lang="en-US" sz="1900" b="1" dirty="0" smtClean="0">
                <a:solidFill>
                  <a:srgbClr val="000000"/>
                </a:solidFill>
                <a:latin typeface="Arial"/>
                <a:ea typeface="ＭＳ Ｐゴシック" charset="0"/>
              </a:rPr>
              <a:t>Mutation within</a:t>
            </a:r>
          </a:p>
          <a:p>
            <a:pPr algn="ctr" eaLnBrk="0" hangingPunct="0">
              <a:lnSpc>
                <a:spcPts val="2200"/>
              </a:lnSpc>
            </a:pPr>
            <a:r>
              <a:rPr lang="en-US" sz="1900" b="1" dirty="0" smtClean="0">
                <a:solidFill>
                  <a:srgbClr val="000000"/>
                </a:solidFill>
                <a:latin typeface="Arial"/>
                <a:ea typeface="ＭＳ Ｐゴシック" charset="0"/>
              </a:rPr>
              <a:t>the gene</a:t>
            </a:r>
            <a:endParaRPr lang="en-US" sz="1900" b="1" dirty="0">
              <a:solidFill>
                <a:srgbClr val="000000"/>
              </a:solidFill>
              <a:latin typeface="Arial"/>
              <a:ea typeface="ＭＳ Ｐゴシック" charset="0"/>
            </a:endParaRPr>
          </a:p>
        </p:txBody>
      </p:sp>
      <p:sp>
        <p:nvSpPr>
          <p:cNvPr id="5" name="TextBox 2"/>
          <p:cNvSpPr txBox="1">
            <a:spLocks noChangeArrowheads="1"/>
          </p:cNvSpPr>
          <p:nvPr/>
        </p:nvSpPr>
        <p:spPr bwMode="auto">
          <a:xfrm>
            <a:off x="3493386" y="519154"/>
            <a:ext cx="187230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200"/>
              </a:lnSpc>
            </a:pPr>
            <a:r>
              <a:rPr lang="en-US" sz="1900" b="1" dirty="0">
                <a:solidFill>
                  <a:srgbClr val="000000"/>
                </a:solidFill>
                <a:latin typeface="Arial"/>
                <a:ea typeface="ＭＳ Ｐゴシック" charset="0"/>
              </a:rPr>
              <a:t>Proto-oncogene</a:t>
            </a:r>
          </a:p>
        </p:txBody>
      </p:sp>
      <p:sp>
        <p:nvSpPr>
          <p:cNvPr id="6" name="TextBox 3"/>
          <p:cNvSpPr txBox="1">
            <a:spLocks noChangeArrowheads="1"/>
          </p:cNvSpPr>
          <p:nvPr/>
        </p:nvSpPr>
        <p:spPr bwMode="auto">
          <a:xfrm>
            <a:off x="5429342" y="957304"/>
            <a:ext cx="52899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200"/>
              </a:lnSpc>
            </a:pPr>
            <a:r>
              <a:rPr lang="en-US" sz="1900" b="1" dirty="0">
                <a:solidFill>
                  <a:srgbClr val="000000"/>
                </a:solidFill>
                <a:latin typeface="Arial"/>
                <a:ea typeface="ＭＳ Ｐゴシック" charset="0"/>
              </a:rPr>
              <a:t>DNA</a:t>
            </a:r>
          </a:p>
        </p:txBody>
      </p:sp>
      <p:sp>
        <p:nvSpPr>
          <p:cNvPr id="7" name="TextBox 6"/>
          <p:cNvSpPr txBox="1">
            <a:spLocks noChangeArrowheads="1"/>
          </p:cNvSpPr>
          <p:nvPr/>
        </p:nvSpPr>
        <p:spPr bwMode="auto">
          <a:xfrm>
            <a:off x="3514819" y="1787567"/>
            <a:ext cx="17633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200"/>
              </a:lnSpc>
            </a:pPr>
            <a:r>
              <a:rPr lang="en-US" sz="1900" b="1" smtClean="0">
                <a:solidFill>
                  <a:srgbClr val="000000"/>
                </a:solidFill>
                <a:latin typeface="Arial"/>
                <a:ea typeface="ＭＳ Ｐゴシック" charset="0"/>
              </a:rPr>
              <a:t>Multiple copies</a:t>
            </a:r>
          </a:p>
          <a:p>
            <a:pPr algn="ctr" eaLnBrk="0" hangingPunct="0">
              <a:lnSpc>
                <a:spcPts val="2200"/>
              </a:lnSpc>
            </a:pPr>
            <a:r>
              <a:rPr lang="en-US" sz="1900" b="1" smtClean="0">
                <a:solidFill>
                  <a:srgbClr val="000000"/>
                </a:solidFill>
                <a:latin typeface="Arial"/>
                <a:ea typeface="ＭＳ Ｐゴシック" charset="0"/>
              </a:rPr>
              <a:t>of the gene</a:t>
            </a:r>
            <a:endParaRPr lang="en-US" sz="1900" b="1">
              <a:solidFill>
                <a:srgbClr val="000000"/>
              </a:solidFill>
              <a:latin typeface="Arial"/>
              <a:ea typeface="ＭＳ Ｐゴシック" charset="0"/>
            </a:endParaRPr>
          </a:p>
        </p:txBody>
      </p:sp>
      <p:sp>
        <p:nvSpPr>
          <p:cNvPr id="8" name="TextBox 8"/>
          <p:cNvSpPr txBox="1">
            <a:spLocks noChangeArrowheads="1"/>
          </p:cNvSpPr>
          <p:nvPr/>
        </p:nvSpPr>
        <p:spPr bwMode="auto">
          <a:xfrm>
            <a:off x="6560463" y="1787567"/>
            <a:ext cx="2250616"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200"/>
              </a:lnSpc>
            </a:pPr>
            <a:r>
              <a:rPr lang="en-US" sz="1900" b="1" dirty="0" smtClean="0">
                <a:solidFill>
                  <a:srgbClr val="000000"/>
                </a:solidFill>
                <a:latin typeface="Arial"/>
                <a:ea typeface="ＭＳ Ｐゴシック" charset="0"/>
              </a:rPr>
              <a:t>Gene moved to</a:t>
            </a:r>
          </a:p>
          <a:p>
            <a:pPr algn="ctr" eaLnBrk="0" hangingPunct="0">
              <a:lnSpc>
                <a:spcPts val="2200"/>
              </a:lnSpc>
            </a:pPr>
            <a:r>
              <a:rPr lang="en-US" sz="1900" b="1" dirty="0" smtClean="0">
                <a:solidFill>
                  <a:srgbClr val="000000"/>
                </a:solidFill>
                <a:latin typeface="Arial"/>
                <a:ea typeface="ＭＳ Ｐゴシック" charset="0"/>
              </a:rPr>
              <a:t>new DNA position,</a:t>
            </a:r>
          </a:p>
          <a:p>
            <a:pPr algn="ctr" eaLnBrk="0" hangingPunct="0">
              <a:lnSpc>
                <a:spcPts val="2200"/>
              </a:lnSpc>
            </a:pPr>
            <a:r>
              <a:rPr lang="en-US" sz="1900" b="1" dirty="0" smtClean="0">
                <a:solidFill>
                  <a:srgbClr val="000000"/>
                </a:solidFill>
                <a:latin typeface="Arial"/>
                <a:ea typeface="ＭＳ Ｐゴシック" charset="0"/>
              </a:rPr>
              <a:t>under new controls</a:t>
            </a:r>
            <a:endParaRPr lang="en-US" sz="1900" b="1" dirty="0">
              <a:solidFill>
                <a:srgbClr val="000000"/>
              </a:solidFill>
              <a:latin typeface="Arial"/>
              <a:ea typeface="ＭＳ Ｐゴシック" charset="0"/>
            </a:endParaRPr>
          </a:p>
        </p:txBody>
      </p:sp>
      <p:sp>
        <p:nvSpPr>
          <p:cNvPr id="9" name="TextBox 11"/>
          <p:cNvSpPr txBox="1">
            <a:spLocks noChangeArrowheads="1"/>
          </p:cNvSpPr>
          <p:nvPr/>
        </p:nvSpPr>
        <p:spPr bwMode="auto">
          <a:xfrm>
            <a:off x="693831" y="3592554"/>
            <a:ext cx="119423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200"/>
              </a:lnSpc>
            </a:pPr>
            <a:r>
              <a:rPr lang="en-US" sz="1900" b="1">
                <a:solidFill>
                  <a:srgbClr val="000000"/>
                </a:solidFill>
                <a:latin typeface="Arial"/>
                <a:ea typeface="ＭＳ Ｐゴシック" charset="0"/>
              </a:rPr>
              <a:t>Oncogene</a:t>
            </a:r>
          </a:p>
        </p:txBody>
      </p:sp>
      <p:sp>
        <p:nvSpPr>
          <p:cNvPr id="10" name="TextBox 12"/>
          <p:cNvSpPr txBox="1">
            <a:spLocks noChangeArrowheads="1"/>
          </p:cNvSpPr>
          <p:nvPr/>
        </p:nvSpPr>
        <p:spPr bwMode="auto">
          <a:xfrm>
            <a:off x="5269006" y="3470317"/>
            <a:ext cx="163987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200"/>
              </a:lnSpc>
            </a:pPr>
            <a:r>
              <a:rPr lang="en-US" sz="1900" b="1">
                <a:solidFill>
                  <a:srgbClr val="000000"/>
                </a:solidFill>
                <a:latin typeface="Arial"/>
                <a:ea typeface="ＭＳ Ｐゴシック" charset="0"/>
              </a:rPr>
              <a:t>New promoter</a:t>
            </a:r>
          </a:p>
        </p:txBody>
      </p:sp>
      <p:sp>
        <p:nvSpPr>
          <p:cNvPr id="11" name="TextBox 13"/>
          <p:cNvSpPr txBox="1">
            <a:spLocks noChangeArrowheads="1"/>
          </p:cNvSpPr>
          <p:nvPr/>
        </p:nvSpPr>
        <p:spPr bwMode="auto">
          <a:xfrm>
            <a:off x="397023" y="5438817"/>
            <a:ext cx="2196114"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200"/>
              </a:lnSpc>
            </a:pPr>
            <a:r>
              <a:rPr lang="en-US" sz="1900" b="1" dirty="0" smtClean="0">
                <a:solidFill>
                  <a:srgbClr val="000000"/>
                </a:solidFill>
                <a:latin typeface="Arial"/>
                <a:ea typeface="ＭＳ Ｐゴシック" charset="0"/>
              </a:rPr>
              <a:t>Hyperactive</a:t>
            </a:r>
          </a:p>
          <a:p>
            <a:pPr algn="ctr" eaLnBrk="0" hangingPunct="0">
              <a:lnSpc>
                <a:spcPts val="2200"/>
              </a:lnSpc>
            </a:pPr>
            <a:r>
              <a:rPr lang="en-US" sz="1900" b="1" dirty="0" smtClean="0">
                <a:solidFill>
                  <a:srgbClr val="000000"/>
                </a:solidFill>
                <a:latin typeface="Arial"/>
                <a:ea typeface="ＭＳ Ｐゴシック" charset="0"/>
              </a:rPr>
              <a:t>growth-stimulating</a:t>
            </a:r>
          </a:p>
          <a:p>
            <a:pPr algn="ctr" eaLnBrk="0" hangingPunct="0">
              <a:lnSpc>
                <a:spcPts val="2200"/>
              </a:lnSpc>
            </a:pPr>
            <a:r>
              <a:rPr lang="en-US" sz="1900" b="1" dirty="0" smtClean="0">
                <a:solidFill>
                  <a:srgbClr val="000000"/>
                </a:solidFill>
                <a:latin typeface="Arial"/>
                <a:ea typeface="ＭＳ Ｐゴシック" charset="0"/>
              </a:rPr>
              <a:t>protein</a:t>
            </a:r>
            <a:endParaRPr lang="en-US" sz="1900" b="1" dirty="0">
              <a:solidFill>
                <a:srgbClr val="000000"/>
              </a:solidFill>
              <a:latin typeface="Arial"/>
              <a:ea typeface="ＭＳ Ｐゴシック" charset="0"/>
            </a:endParaRPr>
          </a:p>
        </p:txBody>
      </p:sp>
      <p:sp>
        <p:nvSpPr>
          <p:cNvPr id="12" name="TextBox 17"/>
          <p:cNvSpPr txBox="1">
            <a:spLocks noChangeArrowheads="1"/>
          </p:cNvSpPr>
          <p:nvPr/>
        </p:nvSpPr>
        <p:spPr bwMode="auto">
          <a:xfrm>
            <a:off x="4526057" y="5438817"/>
            <a:ext cx="31034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200"/>
              </a:lnSpc>
            </a:pPr>
            <a:r>
              <a:rPr lang="en-US" sz="1900" b="1" dirty="0" smtClean="0">
                <a:solidFill>
                  <a:srgbClr val="000000"/>
                </a:solidFill>
                <a:latin typeface="Arial"/>
                <a:ea typeface="ＭＳ Ｐゴシック" charset="0"/>
              </a:rPr>
              <a:t>Normal growth-stimulating</a:t>
            </a:r>
          </a:p>
          <a:p>
            <a:pPr algn="ctr" eaLnBrk="0" hangingPunct="0">
              <a:lnSpc>
                <a:spcPts val="2200"/>
              </a:lnSpc>
            </a:pPr>
            <a:r>
              <a:rPr lang="en-US" sz="1900" b="1" dirty="0" smtClean="0">
                <a:solidFill>
                  <a:srgbClr val="000000"/>
                </a:solidFill>
                <a:latin typeface="Arial"/>
                <a:ea typeface="ＭＳ Ｐゴシック" charset="0"/>
              </a:rPr>
              <a:t>protein in excess</a:t>
            </a:r>
            <a:endParaRPr lang="en-US" sz="1900" b="1" dirty="0">
              <a:solidFill>
                <a:srgbClr val="000000"/>
              </a:solidFill>
              <a:latin typeface="Arial"/>
              <a:ea typeface="ＭＳ Ｐゴシック" charset="0"/>
            </a:endParaRPr>
          </a:p>
        </p:txBody>
      </p:sp>
      <p:sp>
        <p:nvSpPr>
          <p:cNvPr id="13" name="Freeform 12"/>
          <p:cNvSpPr/>
          <p:nvPr/>
        </p:nvSpPr>
        <p:spPr>
          <a:xfrm flipH="1">
            <a:off x="6962776" y="3194050"/>
            <a:ext cx="348060" cy="371475"/>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nvGrpSpPr>
          <p:cNvPr id="14" name="Group 13"/>
          <p:cNvGrpSpPr/>
          <p:nvPr/>
        </p:nvGrpSpPr>
        <p:grpSpPr>
          <a:xfrm>
            <a:off x="777374" y="3228972"/>
            <a:ext cx="1013326" cy="397066"/>
            <a:chOff x="424395" y="5613146"/>
            <a:chExt cx="928192" cy="336460"/>
          </a:xfrm>
        </p:grpSpPr>
        <p:sp>
          <p:nvSpPr>
            <p:cNvPr id="15" name="Freeform 3"/>
            <p:cNvSpPr/>
            <p:nvPr/>
          </p:nvSpPr>
          <p:spPr>
            <a:xfrm>
              <a:off x="424395" y="5613146"/>
              <a:ext cx="928192" cy="174599"/>
            </a:xfrm>
            <a:custGeom>
              <a:avLst/>
              <a:gdLst>
                <a:gd name="connsiteX0" fmla="*/ 6350 w 928192"/>
                <a:gd name="connsiteY0" fmla="*/ 6350 h 174599"/>
                <a:gd name="connsiteX1" fmla="*/ 6350 w 928192"/>
                <a:gd name="connsiteY1" fmla="*/ 168249 h 174599"/>
                <a:gd name="connsiteX2" fmla="*/ 921842 w 928192"/>
                <a:gd name="connsiteY2" fmla="*/ 168249 h 174599"/>
                <a:gd name="connsiteX3" fmla="*/ 921842 w 928192"/>
                <a:gd name="connsiteY3" fmla="*/ 6350 h 174599"/>
              </a:gdLst>
              <a:ahLst/>
              <a:cxnLst>
                <a:cxn ang="0">
                  <a:pos x="connsiteX0" y="connsiteY0"/>
                </a:cxn>
                <a:cxn ang="1">
                  <a:pos x="connsiteX1" y="connsiteY1"/>
                </a:cxn>
                <a:cxn ang="2">
                  <a:pos x="connsiteX2" y="connsiteY2"/>
                </a:cxn>
                <a:cxn ang="3">
                  <a:pos x="connsiteX3" y="connsiteY3"/>
                </a:cxn>
              </a:cxnLst>
              <a:rect l="l" t="t" r="r" b="b"/>
              <a:pathLst>
                <a:path w="928192" h="174599">
                  <a:moveTo>
                    <a:pt x="6350" y="6350"/>
                  </a:moveTo>
                  <a:lnTo>
                    <a:pt x="6350" y="168249"/>
                  </a:lnTo>
                  <a:lnTo>
                    <a:pt x="921842" y="168249"/>
                  </a:lnTo>
                  <a:lnTo>
                    <a:pt x="921842"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6" name="Freeform 3"/>
            <p:cNvSpPr/>
            <p:nvPr/>
          </p:nvSpPr>
          <p:spPr>
            <a:xfrm>
              <a:off x="882116" y="5775045"/>
              <a:ext cx="25400" cy="174561"/>
            </a:xfrm>
            <a:custGeom>
              <a:avLst/>
              <a:gdLst>
                <a:gd name="connsiteX0" fmla="*/ 6350 w 25400"/>
                <a:gd name="connsiteY0" fmla="*/ 168211 h 174561"/>
                <a:gd name="connsiteX1" fmla="*/ 6350 w 25400"/>
                <a:gd name="connsiteY1" fmla="*/ 6350 h 174561"/>
              </a:gdLst>
              <a:ahLst/>
              <a:cxnLst>
                <a:cxn ang="0">
                  <a:pos x="connsiteX0" y="connsiteY0"/>
                </a:cxn>
                <a:cxn ang="1">
                  <a:pos x="connsiteX1" y="connsiteY1"/>
                </a:cxn>
              </a:cxnLst>
              <a:rect l="l" t="t" r="r" b="b"/>
              <a:pathLst>
                <a:path w="25400" h="174561">
                  <a:moveTo>
                    <a:pt x="6350" y="168211"/>
                  </a:moveTo>
                  <a:lnTo>
                    <a:pt x="6350"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12.7</a:t>
            </a:r>
            <a:endParaRPr lang="en-US" sz="1200" dirty="0">
              <a:latin typeface="Arial" charset="0"/>
            </a:endParaRPr>
          </a:p>
        </p:txBody>
      </p:sp>
      <p:pic>
        <p:nvPicPr>
          <p:cNvPr id="19458" name="Picture 2" descr="\\192.168.4.30\Conversion\Power Point\Campbell EB6e\Output\CH12\Working files\Labeled\12_07InsulinFactory-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142" y="1019207"/>
            <a:ext cx="6119812" cy="42370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a:xfrm>
            <a:off x="0" y="131763"/>
            <a:ext cx="8543925" cy="958850"/>
          </a:xfrm>
          <a:prstGeom prst="rect">
            <a:avLst/>
          </a:prstGeom>
        </p:spPr>
        <p:txBody>
          <a:bodyPr vert="horz" wrap="square" lIns="91440" tIns="45720" rIns="91440" bIns="45720" rtlCol="0" anchor="ctr" anchorCtr="0">
            <a:no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mtClean="0"/>
              <a:t>Pharmaceutical Applications</a:t>
            </a:r>
            <a:endParaRPr lang="en-US" dirty="0"/>
          </a:p>
        </p:txBody>
      </p:sp>
      <p:sp>
        <p:nvSpPr>
          <p:cNvPr id="2" name="TextBox 1"/>
          <p:cNvSpPr txBox="1"/>
          <p:nvPr/>
        </p:nvSpPr>
        <p:spPr>
          <a:xfrm>
            <a:off x="757389" y="5204631"/>
            <a:ext cx="8051614" cy="1569660"/>
          </a:xfrm>
          <a:prstGeom prst="rect">
            <a:avLst/>
          </a:prstGeom>
          <a:noFill/>
        </p:spPr>
        <p:txBody>
          <a:bodyPr wrap="square" rtlCol="0">
            <a:spAutoFit/>
          </a:bodyPr>
          <a:lstStyle/>
          <a:p>
            <a:r>
              <a:rPr lang="en-US" dirty="0"/>
              <a:t>gene for a desired protein into a </a:t>
            </a:r>
            <a:r>
              <a:rPr lang="en-US" dirty="0" smtClean="0"/>
              <a:t>bacterium or </a:t>
            </a:r>
            <a:r>
              <a:rPr lang="en-US" dirty="0"/>
              <a:t>yeast</a:t>
            </a:r>
            <a:r>
              <a:rPr lang="en-US" dirty="0" smtClean="0"/>
              <a:t>,</a:t>
            </a:r>
          </a:p>
          <a:p>
            <a:r>
              <a:rPr lang="en-US" dirty="0" smtClean="0"/>
              <a:t>grow cultures in large vats</a:t>
            </a:r>
          </a:p>
          <a:p>
            <a:r>
              <a:rPr lang="en-US" dirty="0" smtClean="0"/>
              <a:t>produce large amounts of proteins otherwise impossible to synthesis</a:t>
            </a:r>
            <a:endParaRPr lang="en-US" dirty="0"/>
          </a:p>
        </p:txBody>
      </p:sp>
    </p:spTree>
    <p:extLst>
      <p:ext uri="{BB962C8B-B14F-4D97-AF65-F5344CB8AC3E}">
        <p14:creationId xmlns:p14="http://schemas.microsoft.com/office/powerpoint/2010/main" val="365902983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12.6</a:t>
            </a:r>
            <a:endParaRPr lang="en-US" sz="1200" dirty="0">
              <a:latin typeface="Arial" charset="0"/>
            </a:endParaRPr>
          </a:p>
        </p:txBody>
      </p:sp>
      <p:pic>
        <p:nvPicPr>
          <p:cNvPr id="18434" name="Picture 2" descr="\\192.168.4.30\Conversion\Power Point\Campbell EB6e\Output\CH12\Working files\Labeled\12_06Humulin-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919" y="1566863"/>
            <a:ext cx="1554162" cy="37242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43810" y="6012493"/>
            <a:ext cx="5539197" cy="461665"/>
          </a:xfrm>
          <a:prstGeom prst="rect">
            <a:avLst/>
          </a:prstGeom>
          <a:noFill/>
        </p:spPr>
        <p:txBody>
          <a:bodyPr wrap="none" rtlCol="0">
            <a:spAutoFit/>
          </a:bodyPr>
          <a:lstStyle/>
          <a:p>
            <a:r>
              <a:rPr lang="en-US" dirty="0" smtClean="0"/>
              <a:t>Human insulin produced in </a:t>
            </a:r>
            <a:r>
              <a:rPr lang="en-US" i="1" dirty="0" smtClean="0"/>
              <a:t>E. coli </a:t>
            </a:r>
            <a:r>
              <a:rPr lang="en-US" dirty="0" smtClean="0"/>
              <a:t>cells. </a:t>
            </a:r>
            <a:endParaRPr lang="en-US" dirty="0"/>
          </a:p>
        </p:txBody>
      </p:sp>
    </p:spTree>
    <p:extLst>
      <p:ext uri="{BB962C8B-B14F-4D97-AF65-F5344CB8AC3E}">
        <p14:creationId xmlns:p14="http://schemas.microsoft.com/office/powerpoint/2010/main" val="105171787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0" y="141288"/>
            <a:ext cx="8543925" cy="958850"/>
          </a:xfrm>
        </p:spPr>
        <p:txBody>
          <a:bodyPr/>
          <a:lstStyle/>
          <a:p>
            <a:r>
              <a:rPr lang="en-US" smtClean="0"/>
              <a:t>Pharmaceutical Applications</a:t>
            </a:r>
            <a:endParaRPr lang="en-US" dirty="0" smtClean="0"/>
          </a:p>
        </p:txBody>
      </p:sp>
      <p:sp>
        <p:nvSpPr>
          <p:cNvPr id="36867" name="Rectangle 3"/>
          <p:cNvSpPr>
            <a:spLocks noGrp="1" noChangeArrowheads="1"/>
          </p:cNvSpPr>
          <p:nvPr>
            <p:ph idx="4294967295"/>
          </p:nvPr>
        </p:nvSpPr>
        <p:spPr>
          <a:xfrm>
            <a:off x="0" y="1227138"/>
            <a:ext cx="8543925" cy="4949825"/>
          </a:xfrm>
        </p:spPr>
        <p:txBody>
          <a:bodyPr/>
          <a:lstStyle/>
          <a:p>
            <a:r>
              <a:rPr lang="en-US" dirty="0" err="1" smtClean="0"/>
              <a:t>Humulin</a:t>
            </a:r>
            <a:r>
              <a:rPr lang="en-US" dirty="0" smtClean="0"/>
              <a:t> is human insulin produced by genetically modified bacteria.</a:t>
            </a:r>
          </a:p>
          <a:p>
            <a:pPr lvl="1"/>
            <a:r>
              <a:rPr lang="en-US" dirty="0" smtClean="0"/>
              <a:t>insulin is a protein made in the pancreas.</a:t>
            </a:r>
          </a:p>
          <a:p>
            <a:pPr lvl="1"/>
            <a:r>
              <a:rPr lang="en-US" dirty="0" smtClean="0"/>
              <a:t>we cannot synthesize insulin unless a cell is involved</a:t>
            </a:r>
            <a:endParaRPr lang="en-US" dirty="0"/>
          </a:p>
          <a:p>
            <a:pPr lvl="1"/>
            <a:r>
              <a:rPr lang="en-US" dirty="0" smtClean="0"/>
              <a:t>originally diabetics used insulin from cows and pigs.</a:t>
            </a:r>
          </a:p>
          <a:p>
            <a:pPr lvl="1"/>
            <a:r>
              <a:rPr lang="en-US" dirty="0" smtClean="0"/>
              <a:t>The meat industry couldn’t keep up...</a:t>
            </a:r>
          </a:p>
          <a:p>
            <a:pPr lvl="1"/>
            <a:r>
              <a:rPr lang="en-US" dirty="0" smtClean="0"/>
              <a:t>In 1978, scientists working at a biotechnology company chemically synthesized DNA fragments and linked them to form the two genes that code for the two polypeptides that make up human insulin.</a:t>
            </a:r>
            <a:endParaRPr lang="en-US" dirty="0"/>
          </a:p>
        </p:txBody>
      </p:sp>
    </p:spTree>
    <p:extLst>
      <p:ext uri="{BB962C8B-B14F-4D97-AF65-F5344CB8AC3E}">
        <p14:creationId xmlns:p14="http://schemas.microsoft.com/office/powerpoint/2010/main" val="408380509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0" y="131763"/>
            <a:ext cx="8543925" cy="958850"/>
          </a:xfrm>
        </p:spPr>
        <p:txBody>
          <a:bodyPr/>
          <a:lstStyle/>
          <a:p>
            <a:r>
              <a:rPr lang="en-US" smtClean="0"/>
              <a:t>Pharmaceutical Applications</a:t>
            </a:r>
            <a:endParaRPr lang="en-US" dirty="0" smtClean="0"/>
          </a:p>
        </p:txBody>
      </p:sp>
      <p:sp>
        <p:nvSpPr>
          <p:cNvPr id="36867" name="Rectangle 3"/>
          <p:cNvSpPr>
            <a:spLocks noGrp="1" noChangeArrowheads="1"/>
          </p:cNvSpPr>
          <p:nvPr>
            <p:ph idx="4294967295"/>
          </p:nvPr>
        </p:nvSpPr>
        <p:spPr>
          <a:xfrm>
            <a:off x="0" y="1227138"/>
            <a:ext cx="8543925" cy="4949825"/>
          </a:xfrm>
        </p:spPr>
        <p:txBody>
          <a:bodyPr>
            <a:normAutofit fontScale="92500" lnSpcReduction="10000"/>
          </a:bodyPr>
          <a:lstStyle/>
          <a:p>
            <a:r>
              <a:rPr lang="en-US" dirty="0" smtClean="0"/>
              <a:t>In 1978, scientists working at a biotechnology company chemically synthesized DNA fragments and linked them to form the two genes that code for the two polypeptides that make up human insulin.</a:t>
            </a:r>
          </a:p>
          <a:p>
            <a:pPr lvl="1"/>
            <a:r>
              <a:rPr lang="en-US" dirty="0" smtClean="0"/>
              <a:t>They then inserted these artificial genes into </a:t>
            </a:r>
            <a:r>
              <a:rPr lang="en-US" i="1" dirty="0" smtClean="0"/>
              <a:t>E. coli </a:t>
            </a:r>
            <a:r>
              <a:rPr lang="en-US" dirty="0" smtClean="0"/>
              <a:t>host cells. </a:t>
            </a:r>
          </a:p>
          <a:p>
            <a:pPr lvl="1"/>
            <a:r>
              <a:rPr lang="en-US" dirty="0" smtClean="0"/>
              <a:t>Under proper growing conditions, the transgenic bacteria cranked out large quantities of the human protein.  </a:t>
            </a:r>
          </a:p>
          <a:p>
            <a:pPr lvl="1"/>
            <a:r>
              <a:rPr lang="en-US" dirty="0" smtClean="0"/>
              <a:t>In 1982, </a:t>
            </a:r>
            <a:r>
              <a:rPr lang="en-US" dirty="0" err="1" smtClean="0"/>
              <a:t>Humulin</a:t>
            </a:r>
            <a:r>
              <a:rPr lang="en-US" dirty="0" smtClean="0"/>
              <a:t> hit the market as the </a:t>
            </a:r>
            <a:r>
              <a:rPr lang="en-US" b="1" dirty="0" smtClean="0"/>
              <a:t>world’s first genetically engineered pharmaceutical product</a:t>
            </a:r>
            <a:r>
              <a:rPr lang="en-US" dirty="0" smtClean="0"/>
              <a:t>. </a:t>
            </a:r>
            <a:endParaRPr lang="en-US" dirty="0"/>
          </a:p>
        </p:txBody>
      </p:sp>
    </p:spTree>
    <p:extLst>
      <p:ext uri="{BB962C8B-B14F-4D97-AF65-F5344CB8AC3E}">
        <p14:creationId xmlns:p14="http://schemas.microsoft.com/office/powerpoint/2010/main" val="214123021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12.8</a:t>
            </a:r>
            <a:endParaRPr lang="en-US" sz="1200" dirty="0">
              <a:latin typeface="Arial" charset="0"/>
            </a:endParaRPr>
          </a:p>
        </p:txBody>
      </p:sp>
      <p:pic>
        <p:nvPicPr>
          <p:cNvPr id="20482" name="Picture 2" descr="\\192.168.4.30\Conversion\Power Point\Campbell EB6e\Output\CH12\Working files\Labeled\12_08GMGoat-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781" y="1133475"/>
            <a:ext cx="6802438" cy="459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29509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131763"/>
            <a:ext cx="8543925" cy="958850"/>
          </a:xfrm>
        </p:spPr>
        <p:txBody>
          <a:bodyPr>
            <a:normAutofit fontScale="90000"/>
          </a:bodyPr>
          <a:lstStyle/>
          <a:p>
            <a:r>
              <a:rPr lang="en-US" smtClean="0"/>
              <a:t>Genetically Modified Organisms in Agriculture</a:t>
            </a:r>
            <a:endParaRPr lang="en-US" dirty="0"/>
          </a:p>
        </p:txBody>
      </p:sp>
      <p:sp>
        <p:nvSpPr>
          <p:cNvPr id="45059" name="Rectangle 3"/>
          <p:cNvSpPr>
            <a:spLocks noGrp="1" noChangeArrowheads="1"/>
          </p:cNvSpPr>
          <p:nvPr>
            <p:ph idx="4294967295"/>
          </p:nvPr>
        </p:nvSpPr>
        <p:spPr>
          <a:xfrm>
            <a:off x="0" y="1227138"/>
            <a:ext cx="8543925" cy="4949825"/>
          </a:xfrm>
        </p:spPr>
        <p:txBody>
          <a:bodyPr/>
          <a:lstStyle/>
          <a:p>
            <a:r>
              <a:rPr lang="en-US" dirty="0" smtClean="0"/>
              <a:t>Since ancient times, people have selectively bred agricultural crops to make them more useful. </a:t>
            </a:r>
          </a:p>
          <a:p>
            <a:r>
              <a:rPr lang="en-US" dirty="0" smtClean="0"/>
              <a:t>Today, DNA technology is quickly replacing traditional breeding programs as scientists work to improve the productivity of agriculturally important plants and animals.</a:t>
            </a:r>
          </a:p>
        </p:txBody>
      </p:sp>
    </p:spTree>
    <p:extLst>
      <p:ext uri="{BB962C8B-B14F-4D97-AF65-F5344CB8AC3E}">
        <p14:creationId xmlns:p14="http://schemas.microsoft.com/office/powerpoint/2010/main" val="108501861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131763"/>
            <a:ext cx="8543925" cy="958850"/>
          </a:xfrm>
        </p:spPr>
        <p:txBody>
          <a:bodyPr>
            <a:normAutofit fontScale="90000"/>
          </a:bodyPr>
          <a:lstStyle/>
          <a:p>
            <a:r>
              <a:rPr lang="en-US" smtClean="0"/>
              <a:t>Genetically Modified Organisms in Agriculture</a:t>
            </a:r>
            <a:endParaRPr lang="en-US" dirty="0"/>
          </a:p>
        </p:txBody>
      </p:sp>
      <p:sp>
        <p:nvSpPr>
          <p:cNvPr id="45059" name="Rectangle 3"/>
          <p:cNvSpPr>
            <a:spLocks noGrp="1" noChangeArrowheads="1"/>
          </p:cNvSpPr>
          <p:nvPr>
            <p:ph idx="4294967295"/>
          </p:nvPr>
        </p:nvSpPr>
        <p:spPr>
          <a:xfrm>
            <a:off x="0" y="1227138"/>
            <a:ext cx="8543925" cy="4949825"/>
          </a:xfrm>
        </p:spPr>
        <p:txBody>
          <a:bodyPr>
            <a:normAutofit/>
          </a:bodyPr>
          <a:lstStyle/>
          <a:p>
            <a:r>
              <a:rPr lang="en-US" dirty="0" smtClean="0"/>
              <a:t>In the United States today, more than 80% of the corn crop, more than 90% of the soybean crop, and about 75% of the cotton crop are genetically modified. </a:t>
            </a:r>
          </a:p>
        </p:txBody>
      </p:sp>
    </p:spTree>
    <p:extLst>
      <p:ext uri="{BB962C8B-B14F-4D97-AF65-F5344CB8AC3E}">
        <p14:creationId xmlns:p14="http://schemas.microsoft.com/office/powerpoint/2010/main" val="69985288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192.168.4.30\Conversion\Power Point\Campbell EB6e\Output\CH12\Working files\Labeled\12_09_GMCorn-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621" y="301752"/>
            <a:ext cx="7134758" cy="62544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62866" y="193133"/>
            <a:ext cx="3220457" cy="1569660"/>
          </a:xfrm>
          <a:prstGeom prst="rect">
            <a:avLst/>
          </a:prstGeom>
        </p:spPr>
        <p:txBody>
          <a:bodyPr wrap="square">
            <a:spAutoFit/>
          </a:bodyPr>
          <a:lstStyle/>
          <a:p>
            <a:r>
              <a:rPr lang="en-US" dirty="0" smtClean="0"/>
              <a:t>GM Corn - resists </a:t>
            </a:r>
            <a:r>
              <a:rPr lang="en-US" dirty="0"/>
              <a:t>attack by an insect (moth larva) called the European corn borer</a:t>
            </a:r>
            <a:r>
              <a:rPr lang="en-US" dirty="0" smtClean="0"/>
              <a:t>.</a:t>
            </a:r>
            <a:endParaRPr lang="en-US" dirty="0"/>
          </a:p>
        </p:txBody>
      </p:sp>
      <p:sp>
        <p:nvSpPr>
          <p:cNvPr id="3" name="TextBox 2"/>
          <p:cNvSpPr txBox="1"/>
          <p:nvPr/>
        </p:nvSpPr>
        <p:spPr>
          <a:xfrm>
            <a:off x="283480" y="5182494"/>
            <a:ext cx="2902958" cy="1569660"/>
          </a:xfrm>
          <a:prstGeom prst="rect">
            <a:avLst/>
          </a:prstGeom>
          <a:noFill/>
        </p:spPr>
        <p:txBody>
          <a:bodyPr wrap="square" rtlCol="0">
            <a:spAutoFit/>
          </a:bodyPr>
          <a:lstStyle/>
          <a:p>
            <a:r>
              <a:rPr lang="en-US" dirty="0" smtClean="0"/>
              <a:t>reduces </a:t>
            </a:r>
            <a:r>
              <a:rPr lang="en-US" dirty="0"/>
              <a:t>the need for chemical insecticides. </a:t>
            </a:r>
          </a:p>
          <a:p>
            <a:endParaRPr lang="en-US" dirty="0"/>
          </a:p>
        </p:txBody>
      </p:sp>
    </p:spTree>
    <p:extLst>
      <p:ext uri="{BB962C8B-B14F-4D97-AF65-F5344CB8AC3E}">
        <p14:creationId xmlns:p14="http://schemas.microsoft.com/office/powerpoint/2010/main" val="67466613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131763"/>
            <a:ext cx="8543925" cy="958850"/>
          </a:xfrm>
        </p:spPr>
        <p:txBody>
          <a:bodyPr>
            <a:normAutofit fontScale="90000"/>
          </a:bodyPr>
          <a:lstStyle/>
          <a:p>
            <a:r>
              <a:rPr lang="en-US" smtClean="0"/>
              <a:t>Genetically Modified Organisms in Agriculture</a:t>
            </a:r>
            <a:endParaRPr lang="en-US" dirty="0"/>
          </a:p>
        </p:txBody>
      </p:sp>
      <p:sp>
        <p:nvSpPr>
          <p:cNvPr id="45059" name="Rectangle 3"/>
          <p:cNvSpPr>
            <a:spLocks noGrp="1" noChangeArrowheads="1"/>
          </p:cNvSpPr>
          <p:nvPr>
            <p:ph idx="4294967295"/>
          </p:nvPr>
        </p:nvSpPr>
        <p:spPr>
          <a:xfrm>
            <a:off x="0" y="1227138"/>
            <a:ext cx="8543925" cy="4949825"/>
          </a:xfrm>
        </p:spPr>
        <p:txBody>
          <a:bodyPr/>
          <a:lstStyle/>
          <a:p>
            <a:r>
              <a:rPr lang="en-US" dirty="0" smtClean="0"/>
              <a:t>Genetic engineers are targeting agricultural animals as well as plant crops. </a:t>
            </a:r>
          </a:p>
          <a:p>
            <a:pPr lvl="1"/>
            <a:r>
              <a:rPr lang="en-US" dirty="0" smtClean="0"/>
              <a:t>A gene that causes the development of larger muscles and transfer it to other cattle or even to chickens. </a:t>
            </a:r>
            <a:r>
              <a:rPr lang="mr-IN" dirty="0" smtClean="0"/>
              <a:t>–</a:t>
            </a:r>
            <a:r>
              <a:rPr lang="en-US" dirty="0" smtClean="0"/>
              <a:t> not yet approved by US Food and Drug Administration (FDA) </a:t>
            </a:r>
          </a:p>
        </p:txBody>
      </p:sp>
    </p:spTree>
    <p:extLst>
      <p:ext uri="{BB962C8B-B14F-4D97-AF65-F5344CB8AC3E}">
        <p14:creationId xmlns:p14="http://schemas.microsoft.com/office/powerpoint/2010/main" val="358392470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131763"/>
            <a:ext cx="8543925" cy="958850"/>
          </a:xfrm>
        </p:spPr>
        <p:txBody>
          <a:bodyPr>
            <a:normAutofit fontScale="90000"/>
          </a:bodyPr>
          <a:lstStyle/>
          <a:p>
            <a:r>
              <a:rPr lang="en-US" dirty="0" smtClean="0"/>
              <a:t>Genetically Modified Organisms in Agriculture</a:t>
            </a:r>
            <a:endParaRPr lang="en-US" dirty="0"/>
          </a:p>
        </p:txBody>
      </p:sp>
      <p:sp>
        <p:nvSpPr>
          <p:cNvPr id="45059" name="Rectangle 3"/>
          <p:cNvSpPr>
            <a:spLocks noGrp="1" noChangeArrowheads="1"/>
          </p:cNvSpPr>
          <p:nvPr>
            <p:ph idx="4294967295"/>
          </p:nvPr>
        </p:nvSpPr>
        <p:spPr>
          <a:xfrm>
            <a:off x="0" y="1227138"/>
            <a:ext cx="8543925" cy="4949825"/>
          </a:xfrm>
        </p:spPr>
        <p:txBody>
          <a:bodyPr/>
          <a:lstStyle/>
          <a:p>
            <a:r>
              <a:rPr lang="en-US" dirty="0" err="1" smtClean="0"/>
              <a:t>AquAdvantage</a:t>
            </a:r>
            <a:r>
              <a:rPr lang="en-US" dirty="0" smtClean="0"/>
              <a:t> is a trade name for Atlantic salmon that have been genetically modified to reach market size in half the normal time (18 months vs. 3 years). </a:t>
            </a:r>
          </a:p>
          <a:p>
            <a:pPr lvl="1"/>
            <a:r>
              <a:rPr lang="en-US" dirty="0" smtClean="0"/>
              <a:t>The US Food and Drug Administration (FDA) approved </a:t>
            </a:r>
            <a:r>
              <a:rPr lang="en-US" dirty="0" err="1" smtClean="0"/>
              <a:t>AquAdvantage</a:t>
            </a:r>
            <a:r>
              <a:rPr lang="en-US" dirty="0" smtClean="0"/>
              <a:t> salmon in 2015</a:t>
            </a:r>
          </a:p>
          <a:p>
            <a:pPr lvl="1"/>
            <a:r>
              <a:rPr lang="en-US" dirty="0" smtClean="0"/>
              <a:t>The first GM animal approved for consumption in the United States. </a:t>
            </a:r>
          </a:p>
        </p:txBody>
      </p:sp>
    </p:spTree>
    <p:extLst>
      <p:ext uri="{BB962C8B-B14F-4D97-AF65-F5344CB8AC3E}">
        <p14:creationId xmlns:p14="http://schemas.microsoft.com/office/powerpoint/2010/main" val="208568519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850392"/>
            <a:ext cx="8546592" cy="5157216"/>
          </a:xfrm>
          <a:prstGeom prst="rect">
            <a:avLst/>
          </a:prstGeom>
        </p:spPr>
      </p:pic>
      <p:sp>
        <p:nvSpPr>
          <p:cNvPr id="2" name="Title 1"/>
          <p:cNvSpPr>
            <a:spLocks noGrp="1"/>
          </p:cNvSpPr>
          <p:nvPr>
            <p:ph type="title" idx="4294967295"/>
          </p:nvPr>
        </p:nvSpPr>
        <p:spPr>
          <a:xfrm>
            <a:off x="0" y="0"/>
            <a:ext cx="8229600" cy="301625"/>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11.17</a:t>
            </a:r>
            <a:endParaRPr lang="en-US" dirty="0"/>
          </a:p>
        </p:txBody>
      </p:sp>
      <p:sp>
        <p:nvSpPr>
          <p:cNvPr id="20" name="TextBox 19"/>
          <p:cNvSpPr txBox="1"/>
          <p:nvPr/>
        </p:nvSpPr>
        <p:spPr>
          <a:xfrm>
            <a:off x="609510" y="848973"/>
            <a:ext cx="2398605" cy="250966"/>
          </a:xfrm>
          <a:prstGeom prst="rect">
            <a:avLst/>
          </a:prstGeom>
          <a:noFill/>
        </p:spPr>
        <p:txBody>
          <a:bodyPr wrap="none" lIns="0" tIns="0" rIns="0" bIns="0">
            <a:spAutoFit/>
          </a:bodyPr>
          <a:lstStyle/>
          <a:p>
            <a:pPr eaLnBrk="0" fontAlgn="auto" hangingPunct="0">
              <a:spcBef>
                <a:spcPts val="0"/>
              </a:spcBef>
              <a:spcAft>
                <a:spcPts val="0"/>
              </a:spcAft>
              <a:defRPr/>
            </a:pPr>
            <a:r>
              <a:rPr lang="en-US" sz="1631" b="1">
                <a:solidFill>
                  <a:srgbClr val="000000"/>
                </a:solidFill>
                <a:latin typeface="Arial"/>
                <a:ea typeface="ＭＳ Ｐゴシック" charset="0"/>
              </a:rPr>
              <a:t>Tumor-suppressor gene</a:t>
            </a:r>
          </a:p>
        </p:txBody>
      </p:sp>
      <p:sp>
        <p:nvSpPr>
          <p:cNvPr id="21" name="TextBox 20"/>
          <p:cNvSpPr txBox="1"/>
          <p:nvPr/>
        </p:nvSpPr>
        <p:spPr>
          <a:xfrm>
            <a:off x="5138647" y="848973"/>
            <a:ext cx="3215624" cy="250966"/>
          </a:xfrm>
          <a:prstGeom prst="rect">
            <a:avLst/>
          </a:prstGeom>
          <a:noFill/>
        </p:spPr>
        <p:txBody>
          <a:bodyPr wrap="none" lIns="0" tIns="0" rIns="0" bIns="0">
            <a:spAutoFit/>
          </a:bodyPr>
          <a:lstStyle/>
          <a:p>
            <a:pPr eaLnBrk="0" fontAlgn="auto" hangingPunct="0">
              <a:spcBef>
                <a:spcPts val="0"/>
              </a:spcBef>
              <a:spcAft>
                <a:spcPts val="0"/>
              </a:spcAft>
              <a:defRPr/>
            </a:pPr>
            <a:r>
              <a:rPr lang="en-US" sz="1631" b="1">
                <a:solidFill>
                  <a:srgbClr val="000000"/>
                </a:solidFill>
                <a:latin typeface="Arial"/>
                <a:ea typeface="ＭＳ Ｐゴシック" charset="0"/>
              </a:rPr>
              <a:t>Mutated tumor-suppressor gene</a:t>
            </a:r>
          </a:p>
        </p:txBody>
      </p:sp>
      <p:sp>
        <p:nvSpPr>
          <p:cNvPr id="22" name="TextBox 21"/>
          <p:cNvSpPr txBox="1"/>
          <p:nvPr/>
        </p:nvSpPr>
        <p:spPr>
          <a:xfrm>
            <a:off x="2343060" y="2744448"/>
            <a:ext cx="1708801" cy="501932"/>
          </a:xfrm>
          <a:prstGeom prst="rect">
            <a:avLst/>
          </a:prstGeom>
          <a:noFill/>
        </p:spPr>
        <p:txBody>
          <a:bodyPr wrap="none" lIns="0" tIns="0" rIns="0" bIns="0">
            <a:spAutoFit/>
          </a:bodyPr>
          <a:lstStyle/>
          <a:p>
            <a:pPr eaLnBrk="0" fontAlgn="auto" hangingPunct="0">
              <a:spcBef>
                <a:spcPts val="0"/>
              </a:spcBef>
              <a:spcAft>
                <a:spcPts val="0"/>
              </a:spcAft>
              <a:defRPr/>
            </a:pPr>
            <a:r>
              <a:rPr lang="en-US" sz="1631" b="1" dirty="0" smtClean="0">
                <a:solidFill>
                  <a:srgbClr val="000000"/>
                </a:solidFill>
                <a:latin typeface="Arial"/>
                <a:ea typeface="ＭＳ Ｐゴシック" charset="0"/>
              </a:rPr>
              <a:t>Normal growth-</a:t>
            </a:r>
          </a:p>
          <a:p>
            <a:pPr eaLnBrk="0" fontAlgn="auto" hangingPunct="0">
              <a:spcBef>
                <a:spcPts val="0"/>
              </a:spcBef>
              <a:spcAft>
                <a:spcPts val="0"/>
              </a:spcAft>
              <a:defRPr/>
            </a:pPr>
            <a:r>
              <a:rPr lang="en-US" sz="1631" b="1" dirty="0" smtClean="0">
                <a:solidFill>
                  <a:srgbClr val="000000"/>
                </a:solidFill>
                <a:latin typeface="Arial"/>
                <a:ea typeface="ＭＳ Ｐゴシック" charset="0"/>
              </a:rPr>
              <a:t>inhibiting protein</a:t>
            </a:r>
            <a:endParaRPr lang="en-US" sz="1631" b="1" dirty="0">
              <a:solidFill>
                <a:srgbClr val="000000"/>
              </a:solidFill>
              <a:latin typeface="Arial"/>
              <a:ea typeface="ＭＳ Ｐゴシック" charset="0"/>
            </a:endParaRPr>
          </a:p>
        </p:txBody>
      </p:sp>
      <p:sp>
        <p:nvSpPr>
          <p:cNvPr id="23" name="TextBox 22"/>
          <p:cNvSpPr txBox="1"/>
          <p:nvPr/>
        </p:nvSpPr>
        <p:spPr>
          <a:xfrm>
            <a:off x="2330360" y="3581061"/>
            <a:ext cx="1351332" cy="501932"/>
          </a:xfrm>
          <a:prstGeom prst="rect">
            <a:avLst/>
          </a:prstGeom>
          <a:noFill/>
        </p:spPr>
        <p:txBody>
          <a:bodyPr wrap="none" lIns="0" tIns="0" rIns="0" bIns="0">
            <a:spAutoFit/>
          </a:bodyPr>
          <a:lstStyle/>
          <a:p>
            <a:pPr eaLnBrk="0" fontAlgn="auto" hangingPunct="0">
              <a:spcBef>
                <a:spcPts val="0"/>
              </a:spcBef>
              <a:spcAft>
                <a:spcPts val="0"/>
              </a:spcAft>
              <a:defRPr/>
            </a:pPr>
            <a:r>
              <a:rPr lang="en-US" sz="1631" b="1" smtClean="0">
                <a:solidFill>
                  <a:srgbClr val="000000"/>
                </a:solidFill>
                <a:latin typeface="Arial"/>
                <a:ea typeface="ＭＳ Ｐゴシック" charset="0"/>
              </a:rPr>
              <a:t>Cell division</a:t>
            </a:r>
          </a:p>
          <a:p>
            <a:pPr eaLnBrk="0" fontAlgn="auto" hangingPunct="0">
              <a:spcBef>
                <a:spcPts val="0"/>
              </a:spcBef>
              <a:spcAft>
                <a:spcPts val="0"/>
              </a:spcAft>
              <a:defRPr/>
            </a:pPr>
            <a:r>
              <a:rPr lang="en-US" sz="1631" b="1" smtClean="0">
                <a:solidFill>
                  <a:srgbClr val="000000"/>
                </a:solidFill>
                <a:latin typeface="Arial"/>
                <a:ea typeface="ＭＳ Ｐゴシック" charset="0"/>
              </a:rPr>
              <a:t>under control</a:t>
            </a:r>
            <a:endParaRPr lang="en-US" sz="1631" b="1">
              <a:solidFill>
                <a:srgbClr val="000000"/>
              </a:solidFill>
              <a:latin typeface="Arial"/>
              <a:ea typeface="ＭＳ Ｐゴシック" charset="0"/>
            </a:endParaRPr>
          </a:p>
        </p:txBody>
      </p:sp>
      <p:sp>
        <p:nvSpPr>
          <p:cNvPr id="24" name="TextBox 23"/>
          <p:cNvSpPr txBox="1"/>
          <p:nvPr/>
        </p:nvSpPr>
        <p:spPr>
          <a:xfrm>
            <a:off x="7237322" y="2574586"/>
            <a:ext cx="1524456" cy="752898"/>
          </a:xfrm>
          <a:prstGeom prst="rect">
            <a:avLst/>
          </a:prstGeom>
          <a:noFill/>
        </p:spPr>
        <p:txBody>
          <a:bodyPr wrap="none" lIns="0" tIns="0" rIns="0" bIns="0">
            <a:spAutoFit/>
          </a:bodyPr>
          <a:lstStyle/>
          <a:p>
            <a:pPr eaLnBrk="0" fontAlgn="auto" hangingPunct="0">
              <a:spcBef>
                <a:spcPts val="0"/>
              </a:spcBef>
              <a:spcAft>
                <a:spcPts val="0"/>
              </a:spcAft>
              <a:defRPr/>
            </a:pPr>
            <a:r>
              <a:rPr lang="en-US" sz="1631" b="1" dirty="0" smtClean="0">
                <a:solidFill>
                  <a:srgbClr val="000000"/>
                </a:solidFill>
                <a:latin typeface="Arial"/>
                <a:ea typeface="ＭＳ Ｐゴシック" charset="0"/>
              </a:rPr>
              <a:t>Defective,</a:t>
            </a:r>
          </a:p>
          <a:p>
            <a:pPr eaLnBrk="0" fontAlgn="auto" hangingPunct="0">
              <a:spcBef>
                <a:spcPts val="0"/>
              </a:spcBef>
              <a:spcAft>
                <a:spcPts val="0"/>
              </a:spcAft>
              <a:defRPr/>
            </a:pPr>
            <a:r>
              <a:rPr lang="en-US" sz="1631" b="1" dirty="0" smtClean="0">
                <a:solidFill>
                  <a:srgbClr val="000000"/>
                </a:solidFill>
                <a:latin typeface="Arial"/>
                <a:ea typeface="ＭＳ Ｐゴシック" charset="0"/>
              </a:rPr>
              <a:t>nonfunctioning</a:t>
            </a:r>
          </a:p>
          <a:p>
            <a:pPr eaLnBrk="0" fontAlgn="auto" hangingPunct="0">
              <a:spcBef>
                <a:spcPts val="0"/>
              </a:spcBef>
              <a:spcAft>
                <a:spcPts val="0"/>
              </a:spcAft>
              <a:defRPr/>
            </a:pPr>
            <a:r>
              <a:rPr lang="en-US" sz="1631" b="1" dirty="0" smtClean="0">
                <a:solidFill>
                  <a:srgbClr val="000000"/>
                </a:solidFill>
                <a:latin typeface="Arial"/>
                <a:ea typeface="ＭＳ Ｐゴシック" charset="0"/>
              </a:rPr>
              <a:t>protein</a:t>
            </a:r>
            <a:endParaRPr lang="en-US" sz="1631" b="1" dirty="0">
              <a:solidFill>
                <a:srgbClr val="000000"/>
              </a:solidFill>
              <a:latin typeface="Arial"/>
              <a:ea typeface="ＭＳ Ｐゴシック" charset="0"/>
            </a:endParaRPr>
          </a:p>
        </p:txBody>
      </p:sp>
      <p:sp>
        <p:nvSpPr>
          <p:cNvPr id="25" name="TextBox 24"/>
          <p:cNvSpPr txBox="1"/>
          <p:nvPr/>
        </p:nvSpPr>
        <p:spPr>
          <a:xfrm>
            <a:off x="7188110" y="3581061"/>
            <a:ext cx="1615827" cy="501932"/>
          </a:xfrm>
          <a:prstGeom prst="rect">
            <a:avLst/>
          </a:prstGeom>
          <a:noFill/>
        </p:spPr>
        <p:txBody>
          <a:bodyPr wrap="none" lIns="0" tIns="0" rIns="0" bIns="0">
            <a:spAutoFit/>
          </a:bodyPr>
          <a:lstStyle/>
          <a:p>
            <a:pPr eaLnBrk="0" fontAlgn="auto" hangingPunct="0">
              <a:spcBef>
                <a:spcPts val="0"/>
              </a:spcBef>
              <a:spcAft>
                <a:spcPts val="0"/>
              </a:spcAft>
              <a:defRPr/>
            </a:pPr>
            <a:r>
              <a:rPr lang="en-US" sz="1631" b="1" smtClean="0">
                <a:solidFill>
                  <a:srgbClr val="000000"/>
                </a:solidFill>
                <a:latin typeface="Arial"/>
                <a:ea typeface="ＭＳ Ｐゴシック" charset="0"/>
              </a:rPr>
              <a:t>Cell division not</a:t>
            </a:r>
          </a:p>
          <a:p>
            <a:pPr eaLnBrk="0" fontAlgn="auto" hangingPunct="0">
              <a:spcBef>
                <a:spcPts val="0"/>
              </a:spcBef>
              <a:spcAft>
                <a:spcPts val="0"/>
              </a:spcAft>
              <a:defRPr/>
            </a:pPr>
            <a:r>
              <a:rPr lang="en-US" sz="1631" b="1" smtClean="0">
                <a:solidFill>
                  <a:srgbClr val="000000"/>
                </a:solidFill>
                <a:latin typeface="Arial"/>
                <a:ea typeface="ＭＳ Ｐゴシック" charset="0"/>
              </a:rPr>
              <a:t>under control</a:t>
            </a:r>
            <a:endParaRPr lang="en-US" sz="1631" b="1">
              <a:solidFill>
                <a:srgbClr val="000000"/>
              </a:solidFill>
              <a:latin typeface="Arial"/>
              <a:ea typeface="ＭＳ Ｐゴシック" charset="0"/>
            </a:endParaRPr>
          </a:p>
        </p:txBody>
      </p:sp>
      <p:sp>
        <p:nvSpPr>
          <p:cNvPr id="26" name="TextBox 13"/>
          <p:cNvSpPr txBox="1">
            <a:spLocks noChangeArrowheads="1"/>
          </p:cNvSpPr>
          <p:nvPr/>
        </p:nvSpPr>
        <p:spPr bwMode="auto">
          <a:xfrm>
            <a:off x="347572" y="5673386"/>
            <a:ext cx="24237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(a) Normal cell growth</a:t>
            </a:r>
          </a:p>
        </p:txBody>
      </p:sp>
      <p:sp>
        <p:nvSpPr>
          <p:cNvPr id="27" name="TextBox 15"/>
          <p:cNvSpPr txBox="1">
            <a:spLocks noChangeArrowheads="1"/>
          </p:cNvSpPr>
          <p:nvPr/>
        </p:nvSpPr>
        <p:spPr bwMode="auto">
          <a:xfrm>
            <a:off x="4606835" y="5673386"/>
            <a:ext cx="40267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(b) Uncontrolled cell growth (cancer)</a:t>
            </a:r>
          </a:p>
        </p:txBody>
      </p:sp>
      <p:grpSp>
        <p:nvGrpSpPr>
          <p:cNvPr id="12" name="Group 11"/>
          <p:cNvGrpSpPr/>
          <p:nvPr/>
        </p:nvGrpSpPr>
        <p:grpSpPr>
          <a:xfrm rot="10800000">
            <a:off x="1149345" y="1143464"/>
            <a:ext cx="1419229" cy="466261"/>
            <a:chOff x="424395" y="5613146"/>
            <a:chExt cx="928192" cy="336460"/>
          </a:xfrm>
        </p:grpSpPr>
        <p:sp>
          <p:nvSpPr>
            <p:cNvPr id="13" name="Freeform 3"/>
            <p:cNvSpPr/>
            <p:nvPr/>
          </p:nvSpPr>
          <p:spPr>
            <a:xfrm>
              <a:off x="424395" y="5613146"/>
              <a:ext cx="928192" cy="174599"/>
            </a:xfrm>
            <a:custGeom>
              <a:avLst/>
              <a:gdLst>
                <a:gd name="connsiteX0" fmla="*/ 6350 w 928192"/>
                <a:gd name="connsiteY0" fmla="*/ 6350 h 174599"/>
                <a:gd name="connsiteX1" fmla="*/ 6350 w 928192"/>
                <a:gd name="connsiteY1" fmla="*/ 168249 h 174599"/>
                <a:gd name="connsiteX2" fmla="*/ 921842 w 928192"/>
                <a:gd name="connsiteY2" fmla="*/ 168249 h 174599"/>
                <a:gd name="connsiteX3" fmla="*/ 921842 w 928192"/>
                <a:gd name="connsiteY3" fmla="*/ 6350 h 174599"/>
              </a:gdLst>
              <a:ahLst/>
              <a:cxnLst>
                <a:cxn ang="0">
                  <a:pos x="connsiteX0" y="connsiteY0"/>
                </a:cxn>
                <a:cxn ang="1">
                  <a:pos x="connsiteX1" y="connsiteY1"/>
                </a:cxn>
                <a:cxn ang="2">
                  <a:pos x="connsiteX2" y="connsiteY2"/>
                </a:cxn>
                <a:cxn ang="3">
                  <a:pos x="connsiteX3" y="connsiteY3"/>
                </a:cxn>
              </a:cxnLst>
              <a:rect l="l" t="t" r="r" b="b"/>
              <a:pathLst>
                <a:path w="928192" h="174599">
                  <a:moveTo>
                    <a:pt x="6350" y="6350"/>
                  </a:moveTo>
                  <a:lnTo>
                    <a:pt x="6350" y="168249"/>
                  </a:lnTo>
                  <a:lnTo>
                    <a:pt x="921842" y="168249"/>
                  </a:lnTo>
                  <a:lnTo>
                    <a:pt x="921842"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4" name="Freeform 3"/>
            <p:cNvSpPr/>
            <p:nvPr/>
          </p:nvSpPr>
          <p:spPr>
            <a:xfrm>
              <a:off x="882116" y="5775045"/>
              <a:ext cx="25400" cy="174561"/>
            </a:xfrm>
            <a:custGeom>
              <a:avLst/>
              <a:gdLst>
                <a:gd name="connsiteX0" fmla="*/ 6350 w 25400"/>
                <a:gd name="connsiteY0" fmla="*/ 168211 h 174561"/>
                <a:gd name="connsiteX1" fmla="*/ 6350 w 25400"/>
                <a:gd name="connsiteY1" fmla="*/ 6350 h 174561"/>
              </a:gdLst>
              <a:ahLst/>
              <a:cxnLst>
                <a:cxn ang="0">
                  <a:pos x="connsiteX0" y="connsiteY0"/>
                </a:cxn>
                <a:cxn ang="1">
                  <a:pos x="connsiteX1" y="connsiteY1"/>
                </a:cxn>
              </a:cxnLst>
              <a:rect l="l" t="t" r="r" b="b"/>
              <a:pathLst>
                <a:path w="25400" h="174561">
                  <a:moveTo>
                    <a:pt x="6350" y="168211"/>
                  </a:moveTo>
                  <a:lnTo>
                    <a:pt x="6350"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grpSp>
        <p:nvGrpSpPr>
          <p:cNvPr id="15" name="Group 14"/>
          <p:cNvGrpSpPr/>
          <p:nvPr/>
        </p:nvGrpSpPr>
        <p:grpSpPr>
          <a:xfrm rot="10800000">
            <a:off x="6045195" y="1145888"/>
            <a:ext cx="1419229" cy="466261"/>
            <a:chOff x="424395" y="5613146"/>
            <a:chExt cx="928192" cy="336460"/>
          </a:xfrm>
        </p:grpSpPr>
        <p:sp>
          <p:nvSpPr>
            <p:cNvPr id="16" name="Freeform 3"/>
            <p:cNvSpPr/>
            <p:nvPr/>
          </p:nvSpPr>
          <p:spPr>
            <a:xfrm>
              <a:off x="424395" y="5613146"/>
              <a:ext cx="928192" cy="174599"/>
            </a:xfrm>
            <a:custGeom>
              <a:avLst/>
              <a:gdLst>
                <a:gd name="connsiteX0" fmla="*/ 6350 w 928192"/>
                <a:gd name="connsiteY0" fmla="*/ 6350 h 174599"/>
                <a:gd name="connsiteX1" fmla="*/ 6350 w 928192"/>
                <a:gd name="connsiteY1" fmla="*/ 168249 h 174599"/>
                <a:gd name="connsiteX2" fmla="*/ 921842 w 928192"/>
                <a:gd name="connsiteY2" fmla="*/ 168249 h 174599"/>
                <a:gd name="connsiteX3" fmla="*/ 921842 w 928192"/>
                <a:gd name="connsiteY3" fmla="*/ 6350 h 174599"/>
              </a:gdLst>
              <a:ahLst/>
              <a:cxnLst>
                <a:cxn ang="0">
                  <a:pos x="connsiteX0" y="connsiteY0"/>
                </a:cxn>
                <a:cxn ang="1">
                  <a:pos x="connsiteX1" y="connsiteY1"/>
                </a:cxn>
                <a:cxn ang="2">
                  <a:pos x="connsiteX2" y="connsiteY2"/>
                </a:cxn>
                <a:cxn ang="3">
                  <a:pos x="connsiteX3" y="connsiteY3"/>
                </a:cxn>
              </a:cxnLst>
              <a:rect l="l" t="t" r="r" b="b"/>
              <a:pathLst>
                <a:path w="928192" h="174599">
                  <a:moveTo>
                    <a:pt x="6350" y="6350"/>
                  </a:moveTo>
                  <a:lnTo>
                    <a:pt x="6350" y="168249"/>
                  </a:lnTo>
                  <a:lnTo>
                    <a:pt x="921842" y="168249"/>
                  </a:lnTo>
                  <a:lnTo>
                    <a:pt x="921842"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7" name="Freeform 3"/>
            <p:cNvSpPr/>
            <p:nvPr/>
          </p:nvSpPr>
          <p:spPr>
            <a:xfrm>
              <a:off x="882116" y="5775045"/>
              <a:ext cx="25400" cy="174561"/>
            </a:xfrm>
            <a:custGeom>
              <a:avLst/>
              <a:gdLst>
                <a:gd name="connsiteX0" fmla="*/ 6350 w 25400"/>
                <a:gd name="connsiteY0" fmla="*/ 168211 h 174561"/>
                <a:gd name="connsiteX1" fmla="*/ 6350 w 25400"/>
                <a:gd name="connsiteY1" fmla="*/ 6350 h 174561"/>
              </a:gdLst>
              <a:ahLst/>
              <a:cxnLst>
                <a:cxn ang="0">
                  <a:pos x="connsiteX0" y="connsiteY0"/>
                </a:cxn>
                <a:cxn ang="1">
                  <a:pos x="connsiteX1" y="connsiteY1"/>
                </a:cxn>
              </a:cxnLst>
              <a:rect l="l" t="t" r="r" b="b"/>
              <a:pathLst>
                <a:path w="25400" h="174561">
                  <a:moveTo>
                    <a:pt x="6350" y="168211"/>
                  </a:moveTo>
                  <a:lnTo>
                    <a:pt x="6350"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609600"/>
            <a:ext cx="8382000" cy="5638800"/>
          </a:xfrm>
          <a:prstGeom prst="rect">
            <a:avLst/>
          </a:prstGeom>
        </p:spPr>
      </p:pic>
    </p:spTree>
    <p:extLst>
      <p:ext uri="{BB962C8B-B14F-4D97-AF65-F5344CB8AC3E}">
        <p14:creationId xmlns:p14="http://schemas.microsoft.com/office/powerpoint/2010/main" val="59807839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6887" y="1406188"/>
            <a:ext cx="8470709" cy="3108544"/>
          </a:xfrm>
          <a:prstGeom prst="rect">
            <a:avLst/>
          </a:prstGeom>
        </p:spPr>
        <p:txBody>
          <a:bodyPr wrap="square">
            <a:spAutoFit/>
          </a:bodyPr>
          <a:lstStyle/>
          <a:p>
            <a:r>
              <a:rPr lang="en-US" sz="2800" dirty="0"/>
              <a:t>Transgenic animals are currently used ________</a:t>
            </a:r>
            <a:r>
              <a:rPr lang="en-US" sz="2800" dirty="0" smtClean="0"/>
              <a:t>.</a:t>
            </a:r>
          </a:p>
          <a:p>
            <a:endParaRPr lang="en-US" sz="2800" dirty="0"/>
          </a:p>
          <a:p>
            <a:pPr marL="514350" indent="-514350">
              <a:buFont typeface="+mj-lt"/>
              <a:buAutoNum type="alphaUcPeriod"/>
            </a:pPr>
            <a:r>
              <a:rPr lang="en-US" sz="2800" dirty="0" smtClean="0"/>
              <a:t>to </a:t>
            </a:r>
            <a:r>
              <a:rPr lang="en-US" sz="2800" dirty="0"/>
              <a:t>produce potentially useful proteins, example spider goats...</a:t>
            </a:r>
          </a:p>
          <a:p>
            <a:pPr marL="514350" indent="-514350">
              <a:buFont typeface="+mj-lt"/>
              <a:buAutoNum type="alphaUcPeriod"/>
            </a:pPr>
            <a:r>
              <a:rPr lang="en-US" sz="2800" dirty="0" smtClean="0"/>
              <a:t>as </a:t>
            </a:r>
            <a:r>
              <a:rPr lang="en-US" sz="2800" dirty="0"/>
              <a:t>a food source, but only </a:t>
            </a:r>
            <a:r>
              <a:rPr lang="en-US" sz="2800" dirty="0" smtClean="0"/>
              <a:t>Canada</a:t>
            </a:r>
          </a:p>
          <a:p>
            <a:pPr marL="514350" indent="-514350">
              <a:buFont typeface="+mj-lt"/>
              <a:buAutoNum type="alphaUcPeriod"/>
            </a:pPr>
            <a:r>
              <a:rPr lang="en-US" sz="2800" dirty="0" smtClean="0"/>
              <a:t>both </a:t>
            </a:r>
            <a:r>
              <a:rPr lang="en-US" sz="2800" dirty="0"/>
              <a:t>A and B are correct</a:t>
            </a:r>
          </a:p>
          <a:p>
            <a:pPr marL="514350" indent="-514350">
              <a:buFont typeface="+mj-lt"/>
              <a:buAutoNum type="alphaUcPeriod"/>
            </a:pPr>
            <a:r>
              <a:rPr lang="en-US" sz="2800" dirty="0" smtClean="0"/>
              <a:t>none </a:t>
            </a:r>
            <a:r>
              <a:rPr lang="en-US" sz="2800" dirty="0"/>
              <a:t>of the </a:t>
            </a:r>
            <a:r>
              <a:rPr lang="en-US" sz="2800" dirty="0" smtClean="0"/>
              <a:t>above are correct</a:t>
            </a:r>
            <a:endParaRPr lang="en-US" sz="2800" dirty="0"/>
          </a:p>
        </p:txBody>
      </p:sp>
    </p:spTree>
    <p:extLst>
      <p:ext uri="{BB962C8B-B14F-4D97-AF65-F5344CB8AC3E}">
        <p14:creationId xmlns:p14="http://schemas.microsoft.com/office/powerpoint/2010/main" val="8906151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2">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Documents and Settings\sathish.m\Desktop\OUT\12_11aGeneTherapy-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662" y="871537"/>
            <a:ext cx="6924676" cy="5114926"/>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12.11-1</a:t>
            </a:r>
            <a:endParaRPr lang="en-US" sz="1200" dirty="0">
              <a:latin typeface="Arial" charset="0"/>
            </a:endParaRPr>
          </a:p>
        </p:txBody>
      </p:sp>
      <p:sp>
        <p:nvSpPr>
          <p:cNvPr id="2" name="TextBox 1"/>
          <p:cNvSpPr txBox="1"/>
          <p:nvPr/>
        </p:nvSpPr>
        <p:spPr>
          <a:xfrm>
            <a:off x="3035127" y="2287868"/>
            <a:ext cx="1811393" cy="738664"/>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Normal </a:t>
            </a:r>
          </a:p>
          <a:p>
            <a:pPr eaLnBrk="0" hangingPunct="0"/>
            <a:r>
              <a:rPr lang="en-US" b="1" dirty="0">
                <a:solidFill>
                  <a:srgbClr val="000000"/>
                </a:solidFill>
                <a:latin typeface="Arial" pitchFamily="34" charset="0"/>
                <a:ea typeface="ＭＳ Ｐゴシック" charset="0"/>
                <a:cs typeface="Arial" pitchFamily="34" charset="0"/>
              </a:rPr>
              <a:t>human gene</a:t>
            </a:r>
          </a:p>
        </p:txBody>
      </p:sp>
      <p:sp>
        <p:nvSpPr>
          <p:cNvPr id="7" name="TextBox 6"/>
          <p:cNvSpPr txBox="1"/>
          <p:nvPr/>
        </p:nvSpPr>
        <p:spPr>
          <a:xfrm>
            <a:off x="5098239" y="3345143"/>
            <a:ext cx="2922275" cy="738664"/>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An RNA version is</a:t>
            </a:r>
          </a:p>
          <a:p>
            <a:pPr eaLnBrk="0" hangingPunct="0"/>
            <a:r>
              <a:rPr lang="en-US" b="1" dirty="0">
                <a:solidFill>
                  <a:srgbClr val="000000"/>
                </a:solidFill>
                <a:latin typeface="Arial" pitchFamily="34" charset="0"/>
                <a:ea typeface="ＭＳ Ｐゴシック" charset="0"/>
                <a:cs typeface="Arial" pitchFamily="34" charset="0"/>
              </a:rPr>
              <a:t>inserted into a virus</a:t>
            </a:r>
          </a:p>
        </p:txBody>
      </p:sp>
      <p:sp>
        <p:nvSpPr>
          <p:cNvPr id="8" name="TextBox 7"/>
          <p:cNvSpPr txBox="1"/>
          <p:nvPr/>
        </p:nvSpPr>
        <p:spPr>
          <a:xfrm>
            <a:off x="4393389" y="4322527"/>
            <a:ext cx="3117648" cy="369332"/>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RNA genome of virus</a:t>
            </a:r>
          </a:p>
        </p:txBody>
      </p:sp>
      <p:sp>
        <p:nvSpPr>
          <p:cNvPr id="9" name="TextBox 8"/>
          <p:cNvSpPr txBox="1"/>
          <p:nvPr/>
        </p:nvSpPr>
        <p:spPr>
          <a:xfrm>
            <a:off x="4393389" y="4808302"/>
            <a:ext cx="3117648" cy="369332"/>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Inserted human RNA</a:t>
            </a:r>
          </a:p>
        </p:txBody>
      </p:sp>
      <p:sp>
        <p:nvSpPr>
          <p:cNvPr id="10" name="TextBox 9"/>
          <p:cNvSpPr txBox="1"/>
          <p:nvPr/>
        </p:nvSpPr>
        <p:spPr>
          <a:xfrm>
            <a:off x="1308128" y="5232165"/>
            <a:ext cx="1112484" cy="738664"/>
          </a:xfrm>
          <a:prstGeom prst="rect">
            <a:avLst/>
          </a:prstGeom>
          <a:noFill/>
        </p:spPr>
        <p:txBody>
          <a:bodyPr wrap="none" lIns="0" tIns="0" rIns="0" bIns="0" rtlCol="0">
            <a:spAutoFit/>
          </a:bodyPr>
          <a:lstStyle/>
          <a:p>
            <a:pPr algn="ctr" eaLnBrk="0" hangingPunct="0"/>
            <a:r>
              <a:rPr lang="en-US" b="1" dirty="0">
                <a:solidFill>
                  <a:srgbClr val="000000"/>
                </a:solidFill>
                <a:latin typeface="Arial" pitchFamily="34" charset="0"/>
                <a:ea typeface="ＭＳ Ｐゴシック" charset="0"/>
                <a:cs typeface="Arial" pitchFamily="34" charset="0"/>
              </a:rPr>
              <a:t>Healthy</a:t>
            </a:r>
          </a:p>
          <a:p>
            <a:pPr algn="ctr" eaLnBrk="0" hangingPunct="0"/>
            <a:r>
              <a:rPr lang="en-US" b="1" dirty="0">
                <a:solidFill>
                  <a:srgbClr val="000000"/>
                </a:solidFill>
                <a:latin typeface="Arial" pitchFamily="34" charset="0"/>
                <a:ea typeface="ＭＳ Ｐゴシック" charset="0"/>
                <a:cs typeface="Arial" pitchFamily="34" charset="0"/>
              </a:rPr>
              <a:t>person</a:t>
            </a:r>
          </a:p>
        </p:txBody>
      </p:sp>
      <p:grpSp>
        <p:nvGrpSpPr>
          <p:cNvPr id="11" name="Group 10"/>
          <p:cNvGrpSpPr/>
          <p:nvPr/>
        </p:nvGrpSpPr>
        <p:grpSpPr>
          <a:xfrm>
            <a:off x="4482571" y="3261207"/>
            <a:ext cx="495300" cy="495300"/>
            <a:chOff x="5822421" y="2443541"/>
            <a:chExt cx="495300" cy="495300"/>
          </a:xfrm>
        </p:grpSpPr>
        <p:sp>
          <p:nvSpPr>
            <p:cNvPr id="3" name="Oval 2"/>
            <p:cNvSpPr/>
            <p:nvPr/>
          </p:nvSpPr>
          <p:spPr bwMode="auto">
            <a:xfrm>
              <a:off x="5822421" y="2443541"/>
              <a:ext cx="495300" cy="495300"/>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 name="TextBox 3"/>
            <p:cNvSpPr txBox="1"/>
            <p:nvPr/>
          </p:nvSpPr>
          <p:spPr>
            <a:xfrm>
              <a:off x="5973891" y="2483442"/>
              <a:ext cx="192360" cy="415498"/>
            </a:xfrm>
            <a:prstGeom prst="rect">
              <a:avLst/>
            </a:prstGeom>
            <a:noFill/>
          </p:spPr>
          <p:txBody>
            <a:bodyPr wrap="none" lIns="0" tIns="0" rIns="0" bIns="0" rtlCol="0">
              <a:spAutoFit/>
            </a:bodyPr>
            <a:lstStyle/>
            <a:p>
              <a:pPr algn="ctr" eaLnBrk="0" hangingPunct="0"/>
              <a:r>
                <a:rPr lang="en-US" sz="2700" b="1" dirty="0" smtClean="0">
                  <a:solidFill>
                    <a:srgbClr val="FFFFFF"/>
                  </a:solidFill>
                  <a:latin typeface="Arial" pitchFamily="34" charset="0"/>
                  <a:ea typeface="ＭＳ Ｐゴシック" charset="0"/>
                  <a:cs typeface="Arial" pitchFamily="34" charset="0"/>
                </a:rPr>
                <a:t>1</a:t>
              </a:r>
              <a:endParaRPr lang="en-US" sz="2700" b="1" dirty="0">
                <a:solidFill>
                  <a:srgbClr val="FFFFFF"/>
                </a:solidFill>
                <a:latin typeface="Arial" pitchFamily="34" charset="0"/>
                <a:ea typeface="ＭＳ Ｐゴシック" charset="0"/>
                <a:cs typeface="Arial" pitchFamily="34" charset="0"/>
              </a:endParaRPr>
            </a:p>
          </p:txBody>
        </p:sp>
      </p:grpSp>
      <p:sp>
        <p:nvSpPr>
          <p:cNvPr id="14" name="Freeform 13"/>
          <p:cNvSpPr/>
          <p:nvPr/>
        </p:nvSpPr>
        <p:spPr>
          <a:xfrm>
            <a:off x="3667125" y="4514850"/>
            <a:ext cx="647700" cy="271463"/>
          </a:xfrm>
          <a:custGeom>
            <a:avLst/>
            <a:gdLst>
              <a:gd name="connsiteX0" fmla="*/ 647700 w 647700"/>
              <a:gd name="connsiteY0" fmla="*/ 0 h 271463"/>
              <a:gd name="connsiteX1" fmla="*/ 264319 w 647700"/>
              <a:gd name="connsiteY1" fmla="*/ 0 h 271463"/>
              <a:gd name="connsiteX2" fmla="*/ 0 w 647700"/>
              <a:gd name="connsiteY2" fmla="*/ 271463 h 271463"/>
            </a:gdLst>
            <a:ahLst/>
            <a:cxnLst>
              <a:cxn ang="0">
                <a:pos x="connsiteX0" y="connsiteY0"/>
              </a:cxn>
              <a:cxn ang="0">
                <a:pos x="connsiteX1" y="connsiteY1"/>
              </a:cxn>
              <a:cxn ang="0">
                <a:pos x="connsiteX2" y="connsiteY2"/>
              </a:cxn>
            </a:cxnLst>
            <a:rect l="l" t="t" r="r" b="b"/>
            <a:pathLst>
              <a:path w="647700" h="271463">
                <a:moveTo>
                  <a:pt x="647700" y="0"/>
                </a:moveTo>
                <a:lnTo>
                  <a:pt x="264319" y="0"/>
                </a:lnTo>
                <a:lnTo>
                  <a:pt x="0" y="271463"/>
                </a:lnTo>
              </a:path>
            </a:pathLst>
          </a:custGeom>
          <a:ln w="12700">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5" name="Freeform 14"/>
          <p:cNvSpPr/>
          <p:nvPr/>
        </p:nvSpPr>
        <p:spPr>
          <a:xfrm>
            <a:off x="3371850" y="4988719"/>
            <a:ext cx="945356" cy="114300"/>
          </a:xfrm>
          <a:custGeom>
            <a:avLst/>
            <a:gdLst>
              <a:gd name="connsiteX0" fmla="*/ 0 w 945356"/>
              <a:gd name="connsiteY0" fmla="*/ 114300 h 114300"/>
              <a:gd name="connsiteX1" fmla="*/ 566738 w 945356"/>
              <a:gd name="connsiteY1" fmla="*/ 0 h 114300"/>
              <a:gd name="connsiteX2" fmla="*/ 945356 w 945356"/>
              <a:gd name="connsiteY2" fmla="*/ 0 h 114300"/>
            </a:gdLst>
            <a:ahLst/>
            <a:cxnLst>
              <a:cxn ang="0">
                <a:pos x="connsiteX0" y="connsiteY0"/>
              </a:cxn>
              <a:cxn ang="0">
                <a:pos x="connsiteX1" y="connsiteY1"/>
              </a:cxn>
              <a:cxn ang="0">
                <a:pos x="connsiteX2" y="connsiteY2"/>
              </a:cxn>
            </a:cxnLst>
            <a:rect l="l" t="t" r="r" b="b"/>
            <a:pathLst>
              <a:path w="945356" h="114300">
                <a:moveTo>
                  <a:pt x="0" y="114300"/>
                </a:moveTo>
                <a:lnTo>
                  <a:pt x="566738" y="0"/>
                </a:lnTo>
                <a:lnTo>
                  <a:pt x="945356" y="0"/>
                </a:lnTo>
              </a:path>
            </a:pathLst>
          </a:custGeom>
          <a:ln w="12700">
            <a:solidFill>
              <a:schemeClr val="tx1"/>
            </a:solidFill>
            <a:headEnd type="triangle" w="med" len="lg"/>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6" name="Rectangle 2"/>
          <p:cNvSpPr txBox="1">
            <a:spLocks noChangeArrowheads="1"/>
          </p:cNvSpPr>
          <p:nvPr/>
        </p:nvSpPr>
        <p:spPr>
          <a:xfrm>
            <a:off x="0" y="131763"/>
            <a:ext cx="8543925" cy="9588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Human Gene Therapy</a:t>
            </a:r>
            <a:endParaRPr lang="en-US" dirty="0" smtClean="0"/>
          </a:p>
        </p:txBody>
      </p:sp>
    </p:spTree>
    <p:extLst>
      <p:ext uri="{BB962C8B-B14F-4D97-AF65-F5344CB8AC3E}">
        <p14:creationId xmlns:p14="http://schemas.microsoft.com/office/powerpoint/2010/main" val="311897322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sathish.m\Desktop\OUT\12_11bGeneTherapy-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8" y="954088"/>
            <a:ext cx="8467725" cy="4949825"/>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12.11-2</a:t>
            </a:r>
            <a:endParaRPr lang="en-US" sz="1200" dirty="0">
              <a:latin typeface="Arial" charset="0"/>
            </a:endParaRPr>
          </a:p>
        </p:txBody>
      </p:sp>
      <p:grpSp>
        <p:nvGrpSpPr>
          <p:cNvPr id="4" name="Group 3"/>
          <p:cNvGrpSpPr/>
          <p:nvPr/>
        </p:nvGrpSpPr>
        <p:grpSpPr>
          <a:xfrm>
            <a:off x="4858892" y="1007428"/>
            <a:ext cx="495300" cy="495300"/>
            <a:chOff x="5822421" y="2443541"/>
            <a:chExt cx="495300" cy="495300"/>
          </a:xfrm>
        </p:grpSpPr>
        <p:sp>
          <p:nvSpPr>
            <p:cNvPr id="5" name="Oval 4"/>
            <p:cNvSpPr/>
            <p:nvPr/>
          </p:nvSpPr>
          <p:spPr bwMode="auto">
            <a:xfrm>
              <a:off x="5822421" y="2443541"/>
              <a:ext cx="495300" cy="495300"/>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6" name="TextBox 5"/>
            <p:cNvSpPr txBox="1"/>
            <p:nvPr/>
          </p:nvSpPr>
          <p:spPr>
            <a:xfrm>
              <a:off x="5973891" y="2483442"/>
              <a:ext cx="192360" cy="415498"/>
            </a:xfrm>
            <a:prstGeom prst="rect">
              <a:avLst/>
            </a:prstGeom>
            <a:noFill/>
          </p:spPr>
          <p:txBody>
            <a:bodyPr wrap="none" lIns="0" tIns="0" rIns="0" bIns="0" rtlCol="0">
              <a:spAutoFit/>
            </a:bodyPr>
            <a:lstStyle/>
            <a:p>
              <a:pPr algn="ctr" eaLnBrk="0" hangingPunct="0"/>
              <a:r>
                <a:rPr lang="en-US" sz="2700" b="1" dirty="0" smtClean="0">
                  <a:solidFill>
                    <a:srgbClr val="FFFFFF"/>
                  </a:solidFill>
                  <a:latin typeface="Arial" pitchFamily="34" charset="0"/>
                  <a:ea typeface="ＭＳ Ｐゴシック" charset="0"/>
                  <a:cs typeface="Arial" pitchFamily="34" charset="0"/>
                </a:rPr>
                <a:t>2</a:t>
              </a:r>
              <a:endParaRPr lang="en-US" sz="2700" b="1" dirty="0">
                <a:solidFill>
                  <a:srgbClr val="FFFFFF"/>
                </a:solidFill>
                <a:latin typeface="Arial" pitchFamily="34" charset="0"/>
                <a:ea typeface="ＭＳ Ｐゴシック" charset="0"/>
                <a:cs typeface="Arial" pitchFamily="34" charset="0"/>
              </a:endParaRPr>
            </a:p>
          </p:txBody>
        </p:sp>
      </p:grpSp>
      <p:grpSp>
        <p:nvGrpSpPr>
          <p:cNvPr id="8" name="Group 7"/>
          <p:cNvGrpSpPr/>
          <p:nvPr/>
        </p:nvGrpSpPr>
        <p:grpSpPr>
          <a:xfrm>
            <a:off x="4836032" y="1868488"/>
            <a:ext cx="495300" cy="495300"/>
            <a:chOff x="5822421" y="2443541"/>
            <a:chExt cx="495300" cy="495300"/>
          </a:xfrm>
        </p:grpSpPr>
        <p:sp>
          <p:nvSpPr>
            <p:cNvPr id="9" name="Oval 8"/>
            <p:cNvSpPr/>
            <p:nvPr/>
          </p:nvSpPr>
          <p:spPr bwMode="auto">
            <a:xfrm>
              <a:off x="5822421" y="2443541"/>
              <a:ext cx="495300" cy="495300"/>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0" name="TextBox 9"/>
            <p:cNvSpPr txBox="1"/>
            <p:nvPr/>
          </p:nvSpPr>
          <p:spPr>
            <a:xfrm>
              <a:off x="5973891" y="2483442"/>
              <a:ext cx="192360" cy="415498"/>
            </a:xfrm>
            <a:prstGeom prst="rect">
              <a:avLst/>
            </a:prstGeom>
            <a:noFill/>
          </p:spPr>
          <p:txBody>
            <a:bodyPr wrap="none" lIns="0" tIns="0" rIns="0" bIns="0" rtlCol="0">
              <a:spAutoFit/>
            </a:bodyPr>
            <a:lstStyle/>
            <a:p>
              <a:pPr algn="ctr" eaLnBrk="0" hangingPunct="0"/>
              <a:r>
                <a:rPr lang="en-US" sz="2700" b="1" dirty="0" smtClean="0">
                  <a:solidFill>
                    <a:srgbClr val="FFFFFF"/>
                  </a:solidFill>
                  <a:latin typeface="Arial" pitchFamily="34" charset="0"/>
                  <a:ea typeface="ＭＳ Ｐゴシック" charset="0"/>
                  <a:cs typeface="Arial" pitchFamily="34" charset="0"/>
                </a:rPr>
                <a:t>3</a:t>
              </a:r>
              <a:endParaRPr lang="en-US" sz="2700" b="1" dirty="0">
                <a:solidFill>
                  <a:srgbClr val="FFFFFF"/>
                </a:solidFill>
                <a:latin typeface="Arial" pitchFamily="34" charset="0"/>
                <a:ea typeface="ＭＳ Ｐゴシック" charset="0"/>
                <a:cs typeface="Arial" pitchFamily="34" charset="0"/>
              </a:endParaRPr>
            </a:p>
          </p:txBody>
        </p:sp>
      </p:grpSp>
      <p:grpSp>
        <p:nvGrpSpPr>
          <p:cNvPr id="11" name="Group 10"/>
          <p:cNvGrpSpPr/>
          <p:nvPr/>
        </p:nvGrpSpPr>
        <p:grpSpPr>
          <a:xfrm>
            <a:off x="391350" y="5082313"/>
            <a:ext cx="495300" cy="495300"/>
            <a:chOff x="5822421" y="2443541"/>
            <a:chExt cx="495300" cy="495300"/>
          </a:xfrm>
        </p:grpSpPr>
        <p:sp>
          <p:nvSpPr>
            <p:cNvPr id="12" name="Oval 11"/>
            <p:cNvSpPr/>
            <p:nvPr/>
          </p:nvSpPr>
          <p:spPr bwMode="auto">
            <a:xfrm>
              <a:off x="5822421" y="2443541"/>
              <a:ext cx="495300" cy="495300"/>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3" name="TextBox 12"/>
            <p:cNvSpPr txBox="1"/>
            <p:nvPr/>
          </p:nvSpPr>
          <p:spPr>
            <a:xfrm>
              <a:off x="5973891" y="2483442"/>
              <a:ext cx="192360" cy="415498"/>
            </a:xfrm>
            <a:prstGeom prst="rect">
              <a:avLst/>
            </a:prstGeom>
            <a:noFill/>
          </p:spPr>
          <p:txBody>
            <a:bodyPr wrap="none" lIns="0" tIns="0" rIns="0" bIns="0" rtlCol="0">
              <a:spAutoFit/>
            </a:bodyPr>
            <a:lstStyle/>
            <a:p>
              <a:pPr algn="ctr" eaLnBrk="0" hangingPunct="0"/>
              <a:r>
                <a:rPr lang="en-US" sz="2700" b="1" dirty="0" smtClean="0">
                  <a:solidFill>
                    <a:srgbClr val="FFFFFF"/>
                  </a:solidFill>
                  <a:latin typeface="Arial" pitchFamily="34" charset="0"/>
                  <a:ea typeface="ＭＳ Ｐゴシック" charset="0"/>
                  <a:cs typeface="Arial" pitchFamily="34" charset="0"/>
                </a:rPr>
                <a:t>4</a:t>
              </a:r>
              <a:endParaRPr lang="en-US" sz="2700" b="1" dirty="0">
                <a:solidFill>
                  <a:srgbClr val="FFFFFF"/>
                </a:solidFill>
                <a:latin typeface="Arial" pitchFamily="34" charset="0"/>
                <a:ea typeface="ＭＳ Ｐゴシック" charset="0"/>
                <a:cs typeface="Arial" pitchFamily="34" charset="0"/>
              </a:endParaRPr>
            </a:p>
          </p:txBody>
        </p:sp>
      </p:grpSp>
      <p:sp>
        <p:nvSpPr>
          <p:cNvPr id="14" name="TextBox 13"/>
          <p:cNvSpPr txBox="1"/>
          <p:nvPr/>
        </p:nvSpPr>
        <p:spPr>
          <a:xfrm>
            <a:off x="5478017" y="1064920"/>
            <a:ext cx="2497479" cy="738664"/>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Bone marrow</a:t>
            </a:r>
          </a:p>
          <a:p>
            <a:pPr eaLnBrk="0" hangingPunct="0"/>
            <a:r>
              <a:rPr lang="en-US" b="1" dirty="0">
                <a:solidFill>
                  <a:srgbClr val="000000"/>
                </a:solidFill>
                <a:latin typeface="Arial" pitchFamily="34" charset="0"/>
                <a:ea typeface="ＭＳ Ｐゴシック" charset="0"/>
                <a:cs typeface="Arial" pitchFamily="34" charset="0"/>
              </a:rPr>
              <a:t>cells are infected</a:t>
            </a:r>
          </a:p>
        </p:txBody>
      </p:sp>
      <p:sp>
        <p:nvSpPr>
          <p:cNvPr id="15" name="TextBox 14"/>
          <p:cNvSpPr txBox="1"/>
          <p:nvPr/>
        </p:nvSpPr>
        <p:spPr>
          <a:xfrm>
            <a:off x="5458967" y="1921243"/>
            <a:ext cx="3322833" cy="738664"/>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Viral DNA inserts into</a:t>
            </a:r>
          </a:p>
          <a:p>
            <a:pPr eaLnBrk="0" hangingPunct="0"/>
            <a:r>
              <a:rPr lang="en-US" b="1" dirty="0">
                <a:solidFill>
                  <a:srgbClr val="000000"/>
                </a:solidFill>
                <a:latin typeface="Arial" pitchFamily="34" charset="0"/>
                <a:ea typeface="ＭＳ Ｐゴシック" charset="0"/>
                <a:cs typeface="Arial" pitchFamily="34" charset="0"/>
              </a:rPr>
              <a:t>the cell’s chromosome</a:t>
            </a:r>
          </a:p>
        </p:txBody>
      </p:sp>
      <p:sp>
        <p:nvSpPr>
          <p:cNvPr id="16" name="TextBox 15"/>
          <p:cNvSpPr txBox="1"/>
          <p:nvPr/>
        </p:nvSpPr>
        <p:spPr>
          <a:xfrm>
            <a:off x="5439917" y="2802782"/>
            <a:ext cx="3061736" cy="369332"/>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Human chromosome</a:t>
            </a:r>
          </a:p>
        </p:txBody>
      </p:sp>
      <p:sp>
        <p:nvSpPr>
          <p:cNvPr id="17" name="TextBox 16"/>
          <p:cNvSpPr txBox="1"/>
          <p:nvPr/>
        </p:nvSpPr>
        <p:spPr>
          <a:xfrm>
            <a:off x="5439917" y="3288557"/>
            <a:ext cx="2922275" cy="738664"/>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Bone marrow</a:t>
            </a:r>
          </a:p>
          <a:p>
            <a:pPr eaLnBrk="0" hangingPunct="0"/>
            <a:r>
              <a:rPr lang="en-US" b="1" dirty="0">
                <a:solidFill>
                  <a:srgbClr val="000000"/>
                </a:solidFill>
                <a:latin typeface="Arial" pitchFamily="34" charset="0"/>
                <a:ea typeface="ＭＳ Ｐゴシック" charset="0"/>
                <a:cs typeface="Arial" pitchFamily="34" charset="0"/>
              </a:rPr>
              <a:t>cell from the patient</a:t>
            </a:r>
          </a:p>
        </p:txBody>
      </p:sp>
      <p:sp>
        <p:nvSpPr>
          <p:cNvPr id="18" name="TextBox 17"/>
          <p:cNvSpPr txBox="1"/>
          <p:nvPr/>
        </p:nvSpPr>
        <p:spPr>
          <a:xfrm>
            <a:off x="6287741" y="4275160"/>
            <a:ext cx="2255426" cy="738664"/>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Bone of person</a:t>
            </a:r>
          </a:p>
          <a:p>
            <a:pPr eaLnBrk="0" hangingPunct="0"/>
            <a:r>
              <a:rPr lang="en-US" b="1" dirty="0">
                <a:solidFill>
                  <a:srgbClr val="000000"/>
                </a:solidFill>
                <a:latin typeface="Arial" pitchFamily="34" charset="0"/>
                <a:ea typeface="ＭＳ Ｐゴシック" charset="0"/>
                <a:cs typeface="Arial" pitchFamily="34" charset="0"/>
              </a:rPr>
              <a:t>with disease</a:t>
            </a:r>
          </a:p>
        </p:txBody>
      </p:sp>
      <p:sp>
        <p:nvSpPr>
          <p:cNvPr id="19" name="TextBox 18"/>
          <p:cNvSpPr txBox="1"/>
          <p:nvPr/>
        </p:nvSpPr>
        <p:spPr>
          <a:xfrm>
            <a:off x="6287741" y="5190762"/>
            <a:ext cx="1966885" cy="369332"/>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Bone marrow</a:t>
            </a:r>
          </a:p>
        </p:txBody>
      </p:sp>
      <p:sp>
        <p:nvSpPr>
          <p:cNvPr id="20" name="TextBox 19"/>
          <p:cNvSpPr txBox="1"/>
          <p:nvPr/>
        </p:nvSpPr>
        <p:spPr>
          <a:xfrm>
            <a:off x="1000962" y="5145723"/>
            <a:ext cx="2479846" cy="738664"/>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The engineered</a:t>
            </a:r>
          </a:p>
          <a:p>
            <a:pPr eaLnBrk="0" hangingPunct="0"/>
            <a:r>
              <a:rPr lang="en-US" b="1" dirty="0">
                <a:solidFill>
                  <a:srgbClr val="000000"/>
                </a:solidFill>
                <a:latin typeface="Arial" pitchFamily="34" charset="0"/>
                <a:ea typeface="ＭＳ Ｐゴシック" charset="0"/>
                <a:cs typeface="Arial" pitchFamily="34" charset="0"/>
              </a:rPr>
              <a:t>cells are injected</a:t>
            </a:r>
          </a:p>
        </p:txBody>
      </p:sp>
      <p:sp>
        <p:nvSpPr>
          <p:cNvPr id="21" name="Freeform 20"/>
          <p:cNvSpPr/>
          <p:nvPr/>
        </p:nvSpPr>
        <p:spPr>
          <a:xfrm>
            <a:off x="4102894" y="2976563"/>
            <a:ext cx="1240631" cy="190500"/>
          </a:xfrm>
          <a:custGeom>
            <a:avLst/>
            <a:gdLst>
              <a:gd name="connsiteX0" fmla="*/ 0 w 1240631"/>
              <a:gd name="connsiteY0" fmla="*/ 190500 h 190500"/>
              <a:gd name="connsiteX1" fmla="*/ 540544 w 1240631"/>
              <a:gd name="connsiteY1" fmla="*/ 0 h 190500"/>
              <a:gd name="connsiteX2" fmla="*/ 1240631 w 1240631"/>
              <a:gd name="connsiteY2" fmla="*/ 0 h 190500"/>
            </a:gdLst>
            <a:ahLst/>
            <a:cxnLst>
              <a:cxn ang="0">
                <a:pos x="connsiteX0" y="connsiteY0"/>
              </a:cxn>
              <a:cxn ang="0">
                <a:pos x="connsiteX1" y="connsiteY1"/>
              </a:cxn>
              <a:cxn ang="0">
                <a:pos x="connsiteX2" y="connsiteY2"/>
              </a:cxn>
            </a:cxnLst>
            <a:rect l="l" t="t" r="r" b="b"/>
            <a:pathLst>
              <a:path w="1240631" h="190500">
                <a:moveTo>
                  <a:pt x="0" y="190500"/>
                </a:moveTo>
                <a:lnTo>
                  <a:pt x="540544" y="0"/>
                </a:lnTo>
                <a:lnTo>
                  <a:pt x="1240631" y="0"/>
                </a:lnTo>
              </a:path>
            </a:pathLst>
          </a:custGeom>
          <a:ln>
            <a:solidFill>
              <a:schemeClr val="tx1"/>
            </a:solidFill>
            <a:headEnd type="triangle" w="med" len="lg"/>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22" name="Freeform 21"/>
          <p:cNvSpPr/>
          <p:nvPr/>
        </p:nvSpPr>
        <p:spPr>
          <a:xfrm>
            <a:off x="4474369" y="3457575"/>
            <a:ext cx="864394" cy="0"/>
          </a:xfrm>
          <a:custGeom>
            <a:avLst/>
            <a:gdLst>
              <a:gd name="connsiteX0" fmla="*/ 864394 w 864394"/>
              <a:gd name="connsiteY0" fmla="*/ 0 h 0"/>
              <a:gd name="connsiteX1" fmla="*/ 0 w 864394"/>
              <a:gd name="connsiteY1" fmla="*/ 0 h 0"/>
            </a:gdLst>
            <a:ahLst/>
            <a:cxnLst>
              <a:cxn ang="0">
                <a:pos x="connsiteX0" y="connsiteY0"/>
              </a:cxn>
              <a:cxn ang="0">
                <a:pos x="connsiteX1" y="connsiteY1"/>
              </a:cxn>
            </a:cxnLst>
            <a:rect l="l" t="t" r="r" b="b"/>
            <a:pathLst>
              <a:path w="864394">
                <a:moveTo>
                  <a:pt x="864394" y="0"/>
                </a:moveTo>
                <a:lnTo>
                  <a:pt x="0" y="0"/>
                </a:lnTo>
              </a:path>
            </a:pathLst>
          </a:custGeom>
          <a:ln>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23" name="Freeform 22"/>
          <p:cNvSpPr/>
          <p:nvPr/>
        </p:nvSpPr>
        <p:spPr>
          <a:xfrm>
            <a:off x="5010150" y="5368925"/>
            <a:ext cx="1209675" cy="0"/>
          </a:xfrm>
          <a:custGeom>
            <a:avLst/>
            <a:gdLst>
              <a:gd name="connsiteX0" fmla="*/ 1209675 w 1209675"/>
              <a:gd name="connsiteY0" fmla="*/ 0 h 0"/>
              <a:gd name="connsiteX1" fmla="*/ 0 w 1209675"/>
              <a:gd name="connsiteY1" fmla="*/ 0 h 0"/>
            </a:gdLst>
            <a:ahLst/>
            <a:cxnLst>
              <a:cxn ang="0">
                <a:pos x="connsiteX0" y="connsiteY0"/>
              </a:cxn>
              <a:cxn ang="0">
                <a:pos x="connsiteX1" y="connsiteY1"/>
              </a:cxn>
            </a:cxnLst>
            <a:rect l="l" t="t" r="r" b="b"/>
            <a:pathLst>
              <a:path w="1209675">
                <a:moveTo>
                  <a:pt x="1209675" y="0"/>
                </a:moveTo>
                <a:lnTo>
                  <a:pt x="0" y="0"/>
                </a:lnTo>
              </a:path>
            </a:pathLst>
          </a:cu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24" name="Freeform 23"/>
          <p:cNvSpPr/>
          <p:nvPr/>
        </p:nvSpPr>
        <p:spPr>
          <a:xfrm>
            <a:off x="5454650" y="4464050"/>
            <a:ext cx="781050" cy="631825"/>
          </a:xfrm>
          <a:custGeom>
            <a:avLst/>
            <a:gdLst>
              <a:gd name="connsiteX0" fmla="*/ 781050 w 781050"/>
              <a:gd name="connsiteY0" fmla="*/ 0 h 631825"/>
              <a:gd name="connsiteX1" fmla="*/ 517525 w 781050"/>
              <a:gd name="connsiteY1" fmla="*/ 0 h 631825"/>
              <a:gd name="connsiteX2" fmla="*/ 0 w 781050"/>
              <a:gd name="connsiteY2" fmla="*/ 631825 h 631825"/>
            </a:gdLst>
            <a:ahLst/>
            <a:cxnLst>
              <a:cxn ang="0">
                <a:pos x="connsiteX0" y="connsiteY0"/>
              </a:cxn>
              <a:cxn ang="0">
                <a:pos x="connsiteX1" y="connsiteY1"/>
              </a:cxn>
              <a:cxn ang="0">
                <a:pos x="connsiteX2" y="connsiteY2"/>
              </a:cxn>
            </a:cxnLst>
            <a:rect l="l" t="t" r="r" b="b"/>
            <a:pathLst>
              <a:path w="781050" h="631825">
                <a:moveTo>
                  <a:pt x="781050" y="0"/>
                </a:moveTo>
                <a:lnTo>
                  <a:pt x="517525" y="0"/>
                </a:lnTo>
                <a:lnTo>
                  <a:pt x="0" y="631825"/>
                </a:lnTo>
              </a:path>
            </a:pathLst>
          </a:cu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Tree>
    <p:extLst>
      <p:ext uri="{BB962C8B-B14F-4D97-AF65-F5344CB8AC3E}">
        <p14:creationId xmlns:p14="http://schemas.microsoft.com/office/powerpoint/2010/main" val="156060942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idx="4294967295"/>
          </p:nvPr>
        </p:nvSpPr>
        <p:spPr>
          <a:xfrm>
            <a:off x="0" y="131763"/>
            <a:ext cx="8543925" cy="958850"/>
          </a:xfrm>
        </p:spPr>
        <p:txBody>
          <a:bodyPr/>
          <a:lstStyle/>
          <a:p>
            <a:r>
              <a:rPr lang="en-US" smtClean="0"/>
              <a:t>Human Gene Therapy</a:t>
            </a:r>
            <a:endParaRPr lang="en-US" dirty="0" smtClean="0"/>
          </a:p>
        </p:txBody>
      </p:sp>
      <p:sp>
        <p:nvSpPr>
          <p:cNvPr id="210947" name="Rectangle 3"/>
          <p:cNvSpPr>
            <a:spLocks noGrp="1" noChangeArrowheads="1"/>
          </p:cNvSpPr>
          <p:nvPr>
            <p:ph idx="4294967295"/>
          </p:nvPr>
        </p:nvSpPr>
        <p:spPr>
          <a:xfrm>
            <a:off x="0" y="1227138"/>
            <a:ext cx="8543925" cy="4949825"/>
          </a:xfrm>
        </p:spPr>
        <p:txBody>
          <a:bodyPr/>
          <a:lstStyle/>
          <a:p>
            <a:r>
              <a:rPr lang="en-US" dirty="0" smtClean="0"/>
              <a:t>The promise of gene therapy thus far exceeds actual results, but there have been some successes.</a:t>
            </a:r>
          </a:p>
        </p:txBody>
      </p:sp>
    </p:spTree>
    <p:extLst>
      <p:ext uri="{BB962C8B-B14F-4D97-AF65-F5344CB8AC3E}">
        <p14:creationId xmlns:p14="http://schemas.microsoft.com/office/powerpoint/2010/main" val="414454128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idx="4294967295"/>
          </p:nvPr>
        </p:nvSpPr>
        <p:spPr>
          <a:xfrm>
            <a:off x="0" y="131763"/>
            <a:ext cx="8543925" cy="958850"/>
          </a:xfrm>
        </p:spPr>
        <p:txBody>
          <a:bodyPr/>
          <a:lstStyle/>
          <a:p>
            <a:r>
              <a:rPr lang="en-US" smtClean="0"/>
              <a:t>Human Gene Therapy</a:t>
            </a:r>
            <a:endParaRPr lang="en-US" dirty="0" smtClean="0"/>
          </a:p>
        </p:txBody>
      </p:sp>
      <p:sp>
        <p:nvSpPr>
          <p:cNvPr id="210947" name="Rectangle 3"/>
          <p:cNvSpPr>
            <a:spLocks noGrp="1" noChangeArrowheads="1"/>
          </p:cNvSpPr>
          <p:nvPr>
            <p:ph idx="4294967295"/>
          </p:nvPr>
        </p:nvSpPr>
        <p:spPr>
          <a:xfrm>
            <a:off x="498475" y="1227138"/>
            <a:ext cx="8645525" cy="4949825"/>
          </a:xfrm>
        </p:spPr>
        <p:txBody>
          <a:bodyPr>
            <a:normAutofit fontScale="92500" lnSpcReduction="20000"/>
          </a:bodyPr>
          <a:lstStyle/>
          <a:p>
            <a:r>
              <a:rPr lang="en-US" dirty="0" smtClean="0"/>
              <a:t>From 2000 to 2011, gene therapy also cured 22 children with </a:t>
            </a:r>
            <a:r>
              <a:rPr lang="en-US" b="1" dirty="0" smtClean="0"/>
              <a:t>severe combined immunodeficiency </a:t>
            </a:r>
            <a:r>
              <a:rPr lang="en-US" dirty="0" smtClean="0"/>
              <a:t>(SCID), a fatal inherited disease caused by a defective gene that prevents development of the immune system, requiring patients to remain isolated within protective “bubbles.” </a:t>
            </a:r>
          </a:p>
          <a:p>
            <a:r>
              <a:rPr lang="en-US" dirty="0" smtClean="0"/>
              <a:t>The treatment cured the patients of SCID, but there have been some serious side effects: </a:t>
            </a:r>
          </a:p>
          <a:p>
            <a:pPr lvl="1"/>
            <a:r>
              <a:rPr lang="en-US" dirty="0" smtClean="0"/>
              <a:t>Four of the treated patients </a:t>
            </a:r>
            <a:r>
              <a:rPr lang="en-US" b="1" dirty="0" smtClean="0"/>
              <a:t>developed leukemia</a:t>
            </a:r>
            <a:r>
              <a:rPr lang="en-US" dirty="0" smtClean="0"/>
              <a:t>, and one died after the inserted gene </a:t>
            </a:r>
            <a:r>
              <a:rPr lang="en-US" b="1" dirty="0" smtClean="0"/>
              <a:t>activated an oncogene</a:t>
            </a:r>
            <a:r>
              <a:rPr lang="en-US" dirty="0" smtClean="0"/>
              <a:t>, creating cancerous blood cells.</a:t>
            </a:r>
            <a:endParaRPr lang="en-US" dirty="0"/>
          </a:p>
        </p:txBody>
      </p:sp>
    </p:spTree>
    <p:extLst>
      <p:ext uri="{BB962C8B-B14F-4D97-AF65-F5344CB8AC3E}">
        <p14:creationId xmlns:p14="http://schemas.microsoft.com/office/powerpoint/2010/main" val="101832178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8661" y="0"/>
            <a:ext cx="4525339" cy="958863"/>
          </a:xfrm>
        </p:spPr>
        <p:txBody>
          <a:bodyPr/>
          <a:lstStyle/>
          <a:p>
            <a:r>
              <a:rPr lang="en-US" dirty="0" smtClean="0"/>
              <a:t>CRISPR-CAS9</a:t>
            </a:r>
            <a:endParaRPr lang="en-US" dirty="0"/>
          </a:p>
        </p:txBody>
      </p:sp>
      <p:pic>
        <p:nvPicPr>
          <p:cNvPr id="4" name="Picture 3" descr="Screenshot 2018-11-15 15.16.10.png"/>
          <p:cNvPicPr>
            <a:picLocks noChangeAspect="1"/>
          </p:cNvPicPr>
          <p:nvPr/>
        </p:nvPicPr>
        <p:blipFill rotWithShape="1">
          <a:blip r:embed="rId2">
            <a:extLst>
              <a:ext uri="{28A0092B-C50C-407E-A947-70E740481C1C}">
                <a14:useLocalDpi xmlns:a14="http://schemas.microsoft.com/office/drawing/2010/main" val="0"/>
              </a:ext>
            </a:extLst>
          </a:blip>
          <a:srcRect l="6749" r="4589" b="2908"/>
          <a:stretch/>
        </p:blipFill>
        <p:spPr>
          <a:xfrm>
            <a:off x="504561" y="293042"/>
            <a:ext cx="3549490" cy="6284126"/>
          </a:xfrm>
          <a:prstGeom prst="rect">
            <a:avLst/>
          </a:prstGeom>
        </p:spPr>
      </p:pic>
      <p:sp>
        <p:nvSpPr>
          <p:cNvPr id="3" name="TextBox 2"/>
          <p:cNvSpPr txBox="1"/>
          <p:nvPr/>
        </p:nvSpPr>
        <p:spPr>
          <a:xfrm>
            <a:off x="4347115" y="1009367"/>
            <a:ext cx="4265708" cy="4154983"/>
          </a:xfrm>
          <a:prstGeom prst="rect">
            <a:avLst/>
          </a:prstGeom>
          <a:noFill/>
        </p:spPr>
        <p:txBody>
          <a:bodyPr wrap="square" rtlCol="0">
            <a:spAutoFit/>
          </a:bodyPr>
          <a:lstStyle/>
          <a:p>
            <a:r>
              <a:rPr lang="en-US" dirty="0" smtClean="0"/>
              <a:t>Crispr-Cas9 </a:t>
            </a:r>
            <a:r>
              <a:rPr lang="mr-IN" dirty="0" smtClean="0"/>
              <a:t>–</a:t>
            </a:r>
            <a:r>
              <a:rPr lang="en-US" dirty="0" smtClean="0"/>
              <a:t> can the DNA of living multicellular organisms</a:t>
            </a:r>
          </a:p>
          <a:p>
            <a:endParaRPr lang="en-US" dirty="0"/>
          </a:p>
          <a:p>
            <a:r>
              <a:rPr lang="en-US" dirty="0" smtClean="0"/>
              <a:t>original function </a:t>
            </a:r>
          </a:p>
          <a:p>
            <a:pPr marL="800100" lvl="1" indent="-342900">
              <a:buFont typeface="Arial"/>
              <a:buChar char="•"/>
            </a:pPr>
            <a:r>
              <a:rPr lang="en-US" dirty="0" smtClean="0"/>
              <a:t>immune system of bacteria</a:t>
            </a:r>
          </a:p>
          <a:p>
            <a:pPr marL="800100" lvl="1" indent="-342900">
              <a:buFont typeface="Arial"/>
              <a:buChar char="•"/>
            </a:pPr>
            <a:r>
              <a:rPr lang="en-US" dirty="0" smtClean="0"/>
              <a:t>recognizes and cuts virus DNA</a:t>
            </a:r>
          </a:p>
          <a:p>
            <a:r>
              <a:rPr lang="en-US" dirty="0" smtClean="0"/>
              <a:t>Tool to accurately manipulate the DNA of multicellular eukaryotes. </a:t>
            </a:r>
            <a:endParaRPr lang="en-US" dirty="0"/>
          </a:p>
        </p:txBody>
      </p:sp>
    </p:spTree>
    <p:extLst>
      <p:ext uri="{BB962C8B-B14F-4D97-AF65-F5344CB8AC3E}">
        <p14:creationId xmlns:p14="http://schemas.microsoft.com/office/powerpoint/2010/main" val="29970139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Documents and Settings\sathish.m\Desktop\OUT\12_12DNAProfiling-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75" y="203994"/>
            <a:ext cx="6699250" cy="6450012"/>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12.12</a:t>
            </a:r>
            <a:endParaRPr lang="en-US" sz="1200" dirty="0">
              <a:latin typeface="Arial" charset="0"/>
            </a:endParaRPr>
          </a:p>
        </p:txBody>
      </p:sp>
      <p:sp>
        <p:nvSpPr>
          <p:cNvPr id="2" name="TextBox 1"/>
          <p:cNvSpPr txBox="1"/>
          <p:nvPr/>
        </p:nvSpPr>
        <p:spPr>
          <a:xfrm>
            <a:off x="3652336" y="1035503"/>
            <a:ext cx="1556836"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Crime scene</a:t>
            </a:r>
          </a:p>
        </p:txBody>
      </p:sp>
      <p:sp>
        <p:nvSpPr>
          <p:cNvPr id="5" name="TextBox 4"/>
          <p:cNvSpPr txBox="1"/>
          <p:nvPr/>
        </p:nvSpPr>
        <p:spPr>
          <a:xfrm>
            <a:off x="5147761" y="1038678"/>
            <a:ext cx="1274708"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Suspect 1</a:t>
            </a:r>
          </a:p>
        </p:txBody>
      </p:sp>
      <p:sp>
        <p:nvSpPr>
          <p:cNvPr id="6" name="TextBox 5"/>
          <p:cNvSpPr txBox="1"/>
          <p:nvPr/>
        </p:nvSpPr>
        <p:spPr>
          <a:xfrm>
            <a:off x="6373311" y="1038678"/>
            <a:ext cx="1274708"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Suspect </a:t>
            </a:r>
            <a:r>
              <a:rPr lang="en-US" sz="1800" b="1" dirty="0" smtClean="0">
                <a:solidFill>
                  <a:srgbClr val="000000"/>
                </a:solidFill>
                <a:latin typeface="Arial" pitchFamily="34" charset="0"/>
                <a:ea typeface="ＭＳ Ｐゴシック" charset="0"/>
                <a:cs typeface="Arial" pitchFamily="34" charset="0"/>
              </a:rPr>
              <a:t>2</a:t>
            </a:r>
            <a:endParaRPr lang="en-US" sz="1800" b="1" dirty="0">
              <a:solidFill>
                <a:srgbClr val="000000"/>
              </a:solidFill>
              <a:latin typeface="Arial" pitchFamily="34" charset="0"/>
              <a:ea typeface="ＭＳ Ｐゴシック" charset="0"/>
              <a:cs typeface="Arial" pitchFamily="34" charset="0"/>
            </a:endParaRPr>
          </a:p>
        </p:txBody>
      </p:sp>
      <p:sp>
        <p:nvSpPr>
          <p:cNvPr id="7" name="TextBox 6"/>
          <p:cNvSpPr txBox="1"/>
          <p:nvPr/>
        </p:nvSpPr>
        <p:spPr>
          <a:xfrm>
            <a:off x="1633036" y="1350281"/>
            <a:ext cx="1612364"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DNA isolated</a:t>
            </a:r>
          </a:p>
        </p:txBody>
      </p:sp>
      <p:sp>
        <p:nvSpPr>
          <p:cNvPr id="8" name="TextBox 7"/>
          <p:cNvSpPr txBox="1"/>
          <p:nvPr/>
        </p:nvSpPr>
        <p:spPr>
          <a:xfrm>
            <a:off x="1633036" y="2876186"/>
            <a:ext cx="1753429"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DNA amplified</a:t>
            </a:r>
          </a:p>
        </p:txBody>
      </p:sp>
      <p:sp>
        <p:nvSpPr>
          <p:cNvPr id="9" name="TextBox 8"/>
          <p:cNvSpPr txBox="1"/>
          <p:nvPr/>
        </p:nvSpPr>
        <p:spPr>
          <a:xfrm>
            <a:off x="1652086" y="5398406"/>
            <a:ext cx="1843197"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DNA compared</a:t>
            </a:r>
          </a:p>
        </p:txBody>
      </p:sp>
      <p:grpSp>
        <p:nvGrpSpPr>
          <p:cNvPr id="11" name="Group 10"/>
          <p:cNvGrpSpPr/>
          <p:nvPr/>
        </p:nvGrpSpPr>
        <p:grpSpPr>
          <a:xfrm>
            <a:off x="1263557" y="1344447"/>
            <a:ext cx="381000" cy="381000"/>
            <a:chOff x="1742656" y="1043698"/>
            <a:chExt cx="381000" cy="381000"/>
          </a:xfrm>
        </p:grpSpPr>
        <p:sp>
          <p:nvSpPr>
            <p:cNvPr id="3" name="Oval 2"/>
            <p:cNvSpPr/>
            <p:nvPr/>
          </p:nvSpPr>
          <p:spPr bwMode="auto">
            <a:xfrm>
              <a:off x="1742656" y="1043698"/>
              <a:ext cx="381000" cy="381000"/>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 name="TextBox 3"/>
            <p:cNvSpPr txBox="1"/>
            <p:nvPr/>
          </p:nvSpPr>
          <p:spPr>
            <a:xfrm>
              <a:off x="1854609" y="1064921"/>
              <a:ext cx="157094" cy="338554"/>
            </a:xfrm>
            <a:prstGeom prst="rect">
              <a:avLst/>
            </a:prstGeom>
            <a:noFill/>
          </p:spPr>
          <p:txBody>
            <a:bodyPr wrap="none" lIns="0" tIns="0" rIns="0" bIns="0" rtlCol="0">
              <a:spAutoFit/>
            </a:bodyPr>
            <a:lstStyle/>
            <a:p>
              <a:pPr algn="ctr" eaLnBrk="0" hangingPunct="0"/>
              <a:r>
                <a:rPr lang="en-US" sz="2200" b="1" dirty="0" smtClean="0">
                  <a:solidFill>
                    <a:srgbClr val="FFFFFF"/>
                  </a:solidFill>
                  <a:latin typeface="Arial" pitchFamily="34" charset="0"/>
                  <a:ea typeface="ＭＳ Ｐゴシック" charset="0"/>
                  <a:cs typeface="Arial" pitchFamily="34" charset="0"/>
                </a:rPr>
                <a:t>1</a:t>
              </a:r>
              <a:endParaRPr lang="en-US" sz="2200" b="1" dirty="0">
                <a:solidFill>
                  <a:srgbClr val="FFFFFF"/>
                </a:solidFill>
                <a:latin typeface="Arial" pitchFamily="34" charset="0"/>
                <a:ea typeface="ＭＳ Ｐゴシック" charset="0"/>
                <a:cs typeface="Arial" pitchFamily="34" charset="0"/>
              </a:endParaRPr>
            </a:p>
          </p:txBody>
        </p:sp>
      </p:grpSp>
      <p:grpSp>
        <p:nvGrpSpPr>
          <p:cNvPr id="13" name="Group 12"/>
          <p:cNvGrpSpPr/>
          <p:nvPr/>
        </p:nvGrpSpPr>
        <p:grpSpPr>
          <a:xfrm>
            <a:off x="1268320" y="2871423"/>
            <a:ext cx="381000" cy="381000"/>
            <a:chOff x="1442536" y="3699027"/>
            <a:chExt cx="381000" cy="381000"/>
          </a:xfrm>
        </p:grpSpPr>
        <p:sp>
          <p:nvSpPr>
            <p:cNvPr id="16" name="Oval 15"/>
            <p:cNvSpPr/>
            <p:nvPr/>
          </p:nvSpPr>
          <p:spPr bwMode="auto">
            <a:xfrm>
              <a:off x="1442536" y="3699027"/>
              <a:ext cx="381000" cy="381000"/>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7" name="TextBox 16"/>
            <p:cNvSpPr txBox="1"/>
            <p:nvPr/>
          </p:nvSpPr>
          <p:spPr>
            <a:xfrm>
              <a:off x="1561702" y="3735639"/>
              <a:ext cx="142668" cy="307777"/>
            </a:xfrm>
            <a:prstGeom prst="rect">
              <a:avLst/>
            </a:prstGeom>
            <a:noFill/>
          </p:spPr>
          <p:txBody>
            <a:bodyPr wrap="none" lIns="0" tIns="0" rIns="0" bIns="0" rtlCol="0">
              <a:spAutoFit/>
            </a:bodyPr>
            <a:lstStyle/>
            <a:p>
              <a:pPr algn="ctr" eaLnBrk="0" hangingPunct="0"/>
              <a:r>
                <a:rPr lang="en-US" sz="2000" b="1" dirty="0" smtClean="0">
                  <a:solidFill>
                    <a:srgbClr val="FFFFFF"/>
                  </a:solidFill>
                  <a:latin typeface="Arial" pitchFamily="34" charset="0"/>
                  <a:ea typeface="ＭＳ Ｐゴシック" charset="0"/>
                  <a:cs typeface="Arial" pitchFamily="34" charset="0"/>
                </a:rPr>
                <a:t>2</a:t>
              </a:r>
              <a:endParaRPr lang="en-US" sz="2000" b="1" dirty="0">
                <a:solidFill>
                  <a:srgbClr val="FFFFFF"/>
                </a:solidFill>
                <a:latin typeface="Arial" pitchFamily="34" charset="0"/>
                <a:ea typeface="ＭＳ Ｐゴシック" charset="0"/>
                <a:cs typeface="Arial" pitchFamily="34" charset="0"/>
              </a:endParaRPr>
            </a:p>
          </p:txBody>
        </p:sp>
      </p:grpSp>
      <p:grpSp>
        <p:nvGrpSpPr>
          <p:cNvPr id="19" name="Group 18"/>
          <p:cNvGrpSpPr/>
          <p:nvPr/>
        </p:nvGrpSpPr>
        <p:grpSpPr>
          <a:xfrm>
            <a:off x="1277436" y="5386738"/>
            <a:ext cx="381000" cy="381000"/>
            <a:chOff x="1442536" y="3699027"/>
            <a:chExt cx="381000" cy="381000"/>
          </a:xfrm>
        </p:grpSpPr>
        <p:sp>
          <p:nvSpPr>
            <p:cNvPr id="20" name="Oval 19"/>
            <p:cNvSpPr/>
            <p:nvPr/>
          </p:nvSpPr>
          <p:spPr bwMode="auto">
            <a:xfrm>
              <a:off x="1442536" y="3699027"/>
              <a:ext cx="381000" cy="381000"/>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1" name="TextBox 20"/>
            <p:cNvSpPr txBox="1"/>
            <p:nvPr/>
          </p:nvSpPr>
          <p:spPr>
            <a:xfrm>
              <a:off x="1561702" y="3735639"/>
              <a:ext cx="142668" cy="307777"/>
            </a:xfrm>
            <a:prstGeom prst="rect">
              <a:avLst/>
            </a:prstGeom>
            <a:noFill/>
          </p:spPr>
          <p:txBody>
            <a:bodyPr wrap="none" lIns="0" tIns="0" rIns="0" bIns="0" rtlCol="0">
              <a:spAutoFit/>
            </a:bodyPr>
            <a:lstStyle/>
            <a:p>
              <a:pPr algn="ctr" eaLnBrk="0" hangingPunct="0"/>
              <a:r>
                <a:rPr lang="en-US" sz="2000" b="1" dirty="0" smtClean="0">
                  <a:solidFill>
                    <a:srgbClr val="FFFFFF"/>
                  </a:solidFill>
                  <a:latin typeface="Arial" pitchFamily="34" charset="0"/>
                  <a:ea typeface="ＭＳ Ｐゴシック" charset="0"/>
                  <a:cs typeface="Arial" pitchFamily="34" charset="0"/>
                </a:rPr>
                <a:t>3</a:t>
              </a:r>
              <a:endParaRPr lang="en-US" sz="2000" b="1" dirty="0">
                <a:solidFill>
                  <a:srgbClr val="FFFFFF"/>
                </a:solidFill>
                <a:latin typeface="Arial" pitchFamily="34" charset="0"/>
                <a:ea typeface="ＭＳ Ｐゴシック" charset="0"/>
                <a:cs typeface="Arial" pitchFamily="34" charset="0"/>
              </a:endParaRPr>
            </a:p>
          </p:txBody>
        </p:sp>
      </p:grpSp>
    </p:spTree>
    <p:extLst>
      <p:ext uri="{BB962C8B-B14F-4D97-AF65-F5344CB8AC3E}">
        <p14:creationId xmlns:p14="http://schemas.microsoft.com/office/powerpoint/2010/main" val="213699847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Documents and Settings\sathish.m\Desktop\OUT\12_13PCR-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7294" y="203994"/>
            <a:ext cx="6729413" cy="6450013"/>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12.13</a:t>
            </a:r>
            <a:endParaRPr lang="en-US" sz="1200" dirty="0">
              <a:latin typeface="Arial" charset="0"/>
            </a:endParaRPr>
          </a:p>
        </p:txBody>
      </p:sp>
      <p:sp>
        <p:nvSpPr>
          <p:cNvPr id="2" name="TextBox 1"/>
          <p:cNvSpPr txBox="1"/>
          <p:nvPr/>
        </p:nvSpPr>
        <p:spPr>
          <a:xfrm>
            <a:off x="2796268" y="3257026"/>
            <a:ext cx="1133644" cy="784830"/>
          </a:xfrm>
          <a:prstGeom prst="rect">
            <a:avLst/>
          </a:prstGeom>
          <a:noFill/>
        </p:spPr>
        <p:txBody>
          <a:bodyPr wrap="none" rtlCol="0">
            <a:spAutoFit/>
          </a:bodyPr>
          <a:lstStyle/>
          <a:p>
            <a:pPr eaLnBrk="0" hangingPunct="0">
              <a:lnSpc>
                <a:spcPts val="1800"/>
              </a:lnSpc>
            </a:pPr>
            <a:r>
              <a:rPr lang="en-US" sz="1800" b="1" dirty="0">
                <a:solidFill>
                  <a:srgbClr val="000000"/>
                </a:solidFill>
                <a:latin typeface="Arial" pitchFamily="34" charset="0"/>
                <a:ea typeface="ＭＳ Ｐゴシック" charset="0"/>
                <a:cs typeface="Arial" pitchFamily="34" charset="0"/>
              </a:rPr>
              <a:t>Initial</a:t>
            </a:r>
          </a:p>
          <a:p>
            <a:pPr eaLnBrk="0" hangingPunct="0">
              <a:lnSpc>
                <a:spcPts val="1800"/>
              </a:lnSpc>
            </a:pPr>
            <a:r>
              <a:rPr lang="en-US" sz="1800" b="1" dirty="0">
                <a:solidFill>
                  <a:srgbClr val="000000"/>
                </a:solidFill>
                <a:latin typeface="Arial" pitchFamily="34" charset="0"/>
                <a:ea typeface="ＭＳ Ｐゴシック" charset="0"/>
                <a:cs typeface="Arial" pitchFamily="34" charset="0"/>
              </a:rPr>
              <a:t>DNA</a:t>
            </a:r>
          </a:p>
          <a:p>
            <a:pPr eaLnBrk="0" hangingPunct="0">
              <a:lnSpc>
                <a:spcPts val="1800"/>
              </a:lnSpc>
            </a:pPr>
            <a:r>
              <a:rPr lang="en-US" sz="1800" b="1" dirty="0">
                <a:solidFill>
                  <a:srgbClr val="000000"/>
                </a:solidFill>
                <a:latin typeface="Arial" pitchFamily="34" charset="0"/>
                <a:ea typeface="ＭＳ Ｐゴシック" charset="0"/>
                <a:cs typeface="Arial" pitchFamily="34" charset="0"/>
              </a:rPr>
              <a:t>segment</a:t>
            </a:r>
          </a:p>
        </p:txBody>
      </p:sp>
      <p:sp>
        <p:nvSpPr>
          <p:cNvPr id="5" name="TextBox 4"/>
          <p:cNvSpPr txBox="1"/>
          <p:nvPr/>
        </p:nvSpPr>
        <p:spPr>
          <a:xfrm>
            <a:off x="3294207" y="6090263"/>
            <a:ext cx="128240" cy="230832"/>
          </a:xfrm>
          <a:prstGeom prst="rect">
            <a:avLst/>
          </a:prstGeom>
          <a:noFill/>
        </p:spPr>
        <p:txBody>
          <a:bodyPr wrap="none" lIns="0" tIns="0" rIns="0" bIns="0" rtlCol="0">
            <a:spAutoFit/>
          </a:bodyPr>
          <a:lstStyle/>
          <a:p>
            <a:pPr eaLnBrk="0" hangingPunct="0">
              <a:lnSpc>
                <a:spcPts val="1800"/>
              </a:lnSpc>
            </a:pPr>
            <a:r>
              <a:rPr lang="en-US" sz="1800" b="1" dirty="0" smtClean="0">
                <a:solidFill>
                  <a:srgbClr val="000000"/>
                </a:solidFill>
                <a:latin typeface="Arial" pitchFamily="34" charset="0"/>
                <a:ea typeface="ＭＳ Ｐゴシック" charset="0"/>
                <a:cs typeface="Arial" pitchFamily="34" charset="0"/>
              </a:rPr>
              <a:t>1</a:t>
            </a:r>
            <a:endParaRPr lang="en-US" sz="1800" b="1" dirty="0">
              <a:solidFill>
                <a:srgbClr val="000000"/>
              </a:solidFill>
              <a:latin typeface="Arial" pitchFamily="34" charset="0"/>
              <a:ea typeface="ＭＳ Ｐゴシック" charset="0"/>
              <a:cs typeface="Arial" pitchFamily="34" charset="0"/>
            </a:endParaRPr>
          </a:p>
        </p:txBody>
      </p:sp>
      <p:sp>
        <p:nvSpPr>
          <p:cNvPr id="6" name="TextBox 5"/>
          <p:cNvSpPr txBox="1"/>
          <p:nvPr/>
        </p:nvSpPr>
        <p:spPr>
          <a:xfrm>
            <a:off x="4485020" y="6090263"/>
            <a:ext cx="128240" cy="230832"/>
          </a:xfrm>
          <a:prstGeom prst="rect">
            <a:avLst/>
          </a:prstGeom>
          <a:noFill/>
        </p:spPr>
        <p:txBody>
          <a:bodyPr wrap="none" lIns="0" tIns="0" rIns="0" bIns="0" rtlCol="0">
            <a:spAutoFit/>
          </a:bodyPr>
          <a:lstStyle/>
          <a:p>
            <a:pPr eaLnBrk="0" hangingPunct="0">
              <a:lnSpc>
                <a:spcPts val="1800"/>
              </a:lnSpc>
            </a:pPr>
            <a:r>
              <a:rPr lang="en-US" sz="1800" b="1" dirty="0" smtClean="0">
                <a:solidFill>
                  <a:srgbClr val="000000"/>
                </a:solidFill>
                <a:latin typeface="Arial" pitchFamily="34" charset="0"/>
                <a:ea typeface="ＭＳ Ｐゴシック" charset="0"/>
                <a:cs typeface="Arial" pitchFamily="34" charset="0"/>
              </a:rPr>
              <a:t>2</a:t>
            </a:r>
            <a:endParaRPr lang="en-US" sz="1800" b="1" dirty="0">
              <a:solidFill>
                <a:srgbClr val="000000"/>
              </a:solidFill>
              <a:latin typeface="Arial" pitchFamily="34" charset="0"/>
              <a:ea typeface="ＭＳ Ｐゴシック" charset="0"/>
              <a:cs typeface="Arial" pitchFamily="34" charset="0"/>
            </a:endParaRPr>
          </a:p>
        </p:txBody>
      </p:sp>
      <p:sp>
        <p:nvSpPr>
          <p:cNvPr id="7" name="TextBox 6"/>
          <p:cNvSpPr txBox="1"/>
          <p:nvPr/>
        </p:nvSpPr>
        <p:spPr>
          <a:xfrm>
            <a:off x="5719460" y="6090263"/>
            <a:ext cx="128240" cy="230832"/>
          </a:xfrm>
          <a:prstGeom prst="rect">
            <a:avLst/>
          </a:prstGeom>
          <a:noFill/>
        </p:spPr>
        <p:txBody>
          <a:bodyPr wrap="none" lIns="0" tIns="0" rIns="0" bIns="0" rtlCol="0">
            <a:spAutoFit/>
          </a:bodyPr>
          <a:lstStyle/>
          <a:p>
            <a:pPr eaLnBrk="0" hangingPunct="0">
              <a:lnSpc>
                <a:spcPts val="1800"/>
              </a:lnSpc>
            </a:pPr>
            <a:r>
              <a:rPr lang="en-US" sz="1800" b="1" dirty="0" smtClean="0">
                <a:solidFill>
                  <a:srgbClr val="000000"/>
                </a:solidFill>
                <a:latin typeface="Arial" pitchFamily="34" charset="0"/>
                <a:ea typeface="ＭＳ Ｐゴシック" charset="0"/>
                <a:cs typeface="Arial" pitchFamily="34" charset="0"/>
              </a:rPr>
              <a:t>4</a:t>
            </a:r>
            <a:endParaRPr lang="en-US" sz="1800" b="1" dirty="0">
              <a:solidFill>
                <a:srgbClr val="000000"/>
              </a:solidFill>
              <a:latin typeface="Arial" pitchFamily="34" charset="0"/>
              <a:ea typeface="ＭＳ Ｐゴシック" charset="0"/>
              <a:cs typeface="Arial" pitchFamily="34" charset="0"/>
            </a:endParaRPr>
          </a:p>
        </p:txBody>
      </p:sp>
      <p:sp>
        <p:nvSpPr>
          <p:cNvPr id="8" name="TextBox 7"/>
          <p:cNvSpPr txBox="1"/>
          <p:nvPr/>
        </p:nvSpPr>
        <p:spPr>
          <a:xfrm>
            <a:off x="6999620" y="6090263"/>
            <a:ext cx="128240" cy="230832"/>
          </a:xfrm>
          <a:prstGeom prst="rect">
            <a:avLst/>
          </a:prstGeom>
          <a:noFill/>
        </p:spPr>
        <p:txBody>
          <a:bodyPr wrap="none" lIns="0" tIns="0" rIns="0" bIns="0" rtlCol="0">
            <a:spAutoFit/>
          </a:bodyPr>
          <a:lstStyle/>
          <a:p>
            <a:pPr eaLnBrk="0" hangingPunct="0">
              <a:lnSpc>
                <a:spcPts val="1800"/>
              </a:lnSpc>
            </a:pPr>
            <a:r>
              <a:rPr lang="en-US" sz="1800" b="1" dirty="0" smtClean="0">
                <a:solidFill>
                  <a:srgbClr val="000000"/>
                </a:solidFill>
                <a:latin typeface="Arial" pitchFamily="34" charset="0"/>
                <a:ea typeface="ＭＳ Ｐゴシック" charset="0"/>
                <a:cs typeface="Arial" pitchFamily="34" charset="0"/>
              </a:rPr>
              <a:t>8</a:t>
            </a:r>
            <a:endParaRPr lang="en-US" sz="1800" b="1" dirty="0">
              <a:solidFill>
                <a:srgbClr val="000000"/>
              </a:solidFill>
              <a:latin typeface="Arial" pitchFamily="34" charset="0"/>
              <a:ea typeface="ＭＳ Ｐゴシック" charset="0"/>
              <a:cs typeface="Arial" pitchFamily="34" charset="0"/>
            </a:endParaRPr>
          </a:p>
        </p:txBody>
      </p:sp>
      <p:sp>
        <p:nvSpPr>
          <p:cNvPr id="9" name="TextBox 8"/>
          <p:cNvSpPr txBox="1"/>
          <p:nvPr/>
        </p:nvSpPr>
        <p:spPr>
          <a:xfrm>
            <a:off x="3969312" y="6419080"/>
            <a:ext cx="2902461" cy="230832"/>
          </a:xfrm>
          <a:prstGeom prst="rect">
            <a:avLst/>
          </a:prstGeom>
          <a:noFill/>
        </p:spPr>
        <p:txBody>
          <a:bodyPr wrap="none" lIns="0" tIns="0" rIns="0" bIns="0" rtlCol="0">
            <a:spAutoFit/>
          </a:bodyPr>
          <a:lstStyle/>
          <a:p>
            <a:pPr eaLnBrk="0" hangingPunct="0">
              <a:lnSpc>
                <a:spcPts val="1800"/>
              </a:lnSpc>
            </a:pPr>
            <a:r>
              <a:rPr lang="en-US" sz="1800" b="1" dirty="0">
                <a:solidFill>
                  <a:srgbClr val="000000"/>
                </a:solidFill>
                <a:latin typeface="Arial" pitchFamily="34" charset="0"/>
                <a:ea typeface="ＭＳ Ｐゴシック" charset="0"/>
                <a:cs typeface="Arial" pitchFamily="34" charset="0"/>
              </a:rPr>
              <a:t>Number of DNA molecules</a:t>
            </a:r>
          </a:p>
        </p:txBody>
      </p:sp>
    </p:spTree>
    <p:extLst>
      <p:ext uri="{BB962C8B-B14F-4D97-AF65-F5344CB8AC3E}">
        <p14:creationId xmlns:p14="http://schemas.microsoft.com/office/powerpoint/2010/main" val="311819617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Documents and Settings\sathish.m\Desktop\OUT\12_05_Electrophoresis_1-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1313657"/>
            <a:ext cx="8547100" cy="4230687"/>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smtClean="0">
                <a:latin typeface="Arial" charset="0"/>
              </a:rPr>
              <a:t>Figure 12.5-s1</a:t>
            </a:r>
            <a:endParaRPr lang="en-US" sz="1200" dirty="0">
              <a:latin typeface="Arial" charset="0"/>
            </a:endParaRPr>
          </a:p>
        </p:txBody>
      </p:sp>
      <p:sp>
        <p:nvSpPr>
          <p:cNvPr id="9" name="TextBox 8"/>
          <p:cNvSpPr txBox="1"/>
          <p:nvPr/>
        </p:nvSpPr>
        <p:spPr>
          <a:xfrm>
            <a:off x="3432175" y="1280081"/>
            <a:ext cx="1851789" cy="861774"/>
          </a:xfrm>
          <a:prstGeom prst="rect">
            <a:avLst/>
          </a:prstGeom>
          <a:noFill/>
        </p:spPr>
        <p:txBody>
          <a:bodyPr wrap="none" rtlCol="0">
            <a:spAutoFit/>
          </a:bodyPr>
          <a:lstStyle/>
          <a:p>
            <a:pPr eaLnBrk="0" hangingPunct="0">
              <a:lnSpc>
                <a:spcPts val="2000"/>
              </a:lnSpc>
            </a:pPr>
            <a:r>
              <a:rPr lang="en-US" sz="1800" b="1" dirty="0">
                <a:solidFill>
                  <a:srgbClr val="000000"/>
                </a:solidFill>
                <a:latin typeface="Arial" pitchFamily="34" charset="0"/>
                <a:ea typeface="ＭＳ Ｐゴシック" charset="0"/>
                <a:cs typeface="Arial" pitchFamily="34" charset="0"/>
              </a:rPr>
              <a:t>Mixture of DNA</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fragments of</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different sizes</a:t>
            </a:r>
          </a:p>
        </p:txBody>
      </p:sp>
      <p:sp>
        <p:nvSpPr>
          <p:cNvPr id="10" name="TextBox 9"/>
          <p:cNvSpPr txBox="1"/>
          <p:nvPr/>
        </p:nvSpPr>
        <p:spPr>
          <a:xfrm>
            <a:off x="328930" y="3451989"/>
            <a:ext cx="941283" cy="605294"/>
          </a:xfrm>
          <a:prstGeom prst="rect">
            <a:avLst/>
          </a:prstGeom>
          <a:noFill/>
        </p:spPr>
        <p:txBody>
          <a:bodyPr wrap="none" rtlCol="0">
            <a:spAutoFit/>
          </a:bodyPr>
          <a:lstStyle/>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Power</a:t>
            </a:r>
          </a:p>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source</a:t>
            </a:r>
          </a:p>
        </p:txBody>
      </p:sp>
      <p:sp>
        <p:nvSpPr>
          <p:cNvPr id="13" name="Freeform 12"/>
          <p:cNvSpPr/>
          <p:nvPr/>
        </p:nvSpPr>
        <p:spPr>
          <a:xfrm>
            <a:off x="3031338" y="1724022"/>
            <a:ext cx="438150" cy="238125"/>
          </a:xfrm>
          <a:custGeom>
            <a:avLst/>
            <a:gdLst>
              <a:gd name="connsiteX0" fmla="*/ 438150 w 438150"/>
              <a:gd name="connsiteY0" fmla="*/ 0 h 238125"/>
              <a:gd name="connsiteX1" fmla="*/ 0 w 438150"/>
              <a:gd name="connsiteY1" fmla="*/ 238125 h 238125"/>
            </a:gdLst>
            <a:ahLst/>
            <a:cxnLst>
              <a:cxn ang="0">
                <a:pos x="connsiteX0" y="connsiteY0"/>
              </a:cxn>
              <a:cxn ang="0">
                <a:pos x="connsiteX1" y="connsiteY1"/>
              </a:cxn>
            </a:cxnLst>
            <a:rect l="l" t="t" r="r" b="b"/>
            <a:pathLst>
              <a:path w="438150" h="238125">
                <a:moveTo>
                  <a:pt x="438150" y="0"/>
                </a:moveTo>
                <a:lnTo>
                  <a:pt x="0" y="238125"/>
                </a:lnTo>
              </a:path>
            </a:pathLst>
          </a:custGeom>
          <a:ln w="12700">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8" name="TextBox 17"/>
          <p:cNvSpPr txBox="1"/>
          <p:nvPr/>
        </p:nvSpPr>
        <p:spPr>
          <a:xfrm>
            <a:off x="1597386" y="4936506"/>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rPr>
              <a:t>+</a:t>
            </a:r>
            <a:endParaRPr lang="en-US" sz="1600" b="1" dirty="0">
              <a:solidFill>
                <a:srgbClr val="FFFFFF"/>
              </a:solidFill>
              <a:latin typeface="Symbol" pitchFamily="18" charset="2"/>
              <a:ea typeface="ＭＳ Ｐゴシック" charset="0"/>
              <a:cs typeface="Arial" pitchFamily="34" charset="0"/>
            </a:endParaRPr>
          </a:p>
        </p:txBody>
      </p:sp>
      <p:sp>
        <p:nvSpPr>
          <p:cNvPr id="19" name="TextBox 18"/>
          <p:cNvSpPr txBox="1"/>
          <p:nvPr/>
        </p:nvSpPr>
        <p:spPr>
          <a:xfrm>
            <a:off x="1611672" y="2298079"/>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sym typeface="Symbol"/>
              </a:rPr>
              <a:t></a:t>
            </a:r>
            <a:endParaRPr lang="en-US" sz="1600" b="1" dirty="0">
              <a:solidFill>
                <a:srgbClr val="FFFFFF"/>
              </a:solidFill>
              <a:latin typeface="Symbol" pitchFamily="18" charset="2"/>
              <a:ea typeface="ＭＳ Ｐゴシック" charset="0"/>
              <a:cs typeface="Arial" pitchFamily="34" charset="0"/>
            </a:endParaRPr>
          </a:p>
        </p:txBody>
      </p:sp>
    </p:spTree>
    <p:extLst>
      <p:ext uri="{BB962C8B-B14F-4D97-AF65-F5344CB8AC3E}">
        <p14:creationId xmlns:p14="http://schemas.microsoft.com/office/powerpoint/2010/main" val="99517849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name is given to a gene that causes cancer? </a:t>
            </a:r>
            <a:endParaRPr lang="en-US" dirty="0"/>
          </a:p>
        </p:txBody>
      </p:sp>
      <p:sp>
        <p:nvSpPr>
          <p:cNvPr id="3" name="Content Placeholder 2"/>
          <p:cNvSpPr>
            <a:spLocks noGrp="1"/>
          </p:cNvSpPr>
          <p:nvPr>
            <p:ph idx="1"/>
          </p:nvPr>
        </p:nvSpPr>
        <p:spPr/>
        <p:txBody>
          <a:bodyPr/>
          <a:lstStyle/>
          <a:p>
            <a:pPr marL="514350" indent="-514350">
              <a:buFont typeface="+mj-lt"/>
              <a:buAutoNum type="alphaUcPeriod"/>
            </a:pPr>
            <a:r>
              <a:rPr lang="en-US" dirty="0" smtClean="0"/>
              <a:t>oncogene</a:t>
            </a:r>
          </a:p>
          <a:p>
            <a:pPr marL="514350" indent="-514350">
              <a:buFont typeface="+mj-lt"/>
              <a:buAutoNum type="alphaUcPeriod"/>
            </a:pPr>
            <a:r>
              <a:rPr lang="en-US" dirty="0" smtClean="0"/>
              <a:t>promoter</a:t>
            </a:r>
          </a:p>
          <a:p>
            <a:pPr marL="514350" indent="-514350">
              <a:buFont typeface="+mj-lt"/>
              <a:buAutoNum type="alphaUcPeriod"/>
            </a:pPr>
            <a:r>
              <a:rPr lang="en-US" dirty="0" smtClean="0"/>
              <a:t>repressor</a:t>
            </a:r>
          </a:p>
          <a:p>
            <a:pPr marL="514350" indent="-514350">
              <a:buFont typeface="+mj-lt"/>
              <a:buAutoNum type="alphaUcPeriod"/>
            </a:pPr>
            <a:r>
              <a:rPr lang="en-US" dirty="0" smtClean="0"/>
              <a:t>homeotic gene</a:t>
            </a:r>
            <a:endParaRPr lang="en-US" dirty="0"/>
          </a:p>
        </p:txBody>
      </p:sp>
    </p:spTree>
    <p:extLst>
      <p:ext uri="{BB962C8B-B14F-4D97-AF65-F5344CB8AC3E}">
        <p14:creationId xmlns:p14="http://schemas.microsoft.com/office/powerpoint/2010/main" val="33910118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Documents and Settings\sathish.m\Desktop\OUT\12_05_Electrophoresis_2-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1313657"/>
            <a:ext cx="8547100" cy="4230687"/>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12.5-s2</a:t>
            </a:r>
            <a:endParaRPr lang="en-US" sz="1200" dirty="0">
              <a:latin typeface="Arial" charset="0"/>
            </a:endParaRPr>
          </a:p>
        </p:txBody>
      </p:sp>
      <p:sp>
        <p:nvSpPr>
          <p:cNvPr id="11" name="TextBox 10"/>
          <p:cNvSpPr txBox="1"/>
          <p:nvPr/>
        </p:nvSpPr>
        <p:spPr>
          <a:xfrm>
            <a:off x="3432175" y="1280081"/>
            <a:ext cx="1851789" cy="861774"/>
          </a:xfrm>
          <a:prstGeom prst="rect">
            <a:avLst/>
          </a:prstGeom>
          <a:noFill/>
        </p:spPr>
        <p:txBody>
          <a:bodyPr wrap="none" rtlCol="0">
            <a:spAutoFit/>
          </a:bodyPr>
          <a:lstStyle/>
          <a:p>
            <a:pPr eaLnBrk="0" hangingPunct="0">
              <a:lnSpc>
                <a:spcPts val="2000"/>
              </a:lnSpc>
            </a:pPr>
            <a:r>
              <a:rPr lang="en-US" sz="1800" b="1" dirty="0">
                <a:solidFill>
                  <a:srgbClr val="000000"/>
                </a:solidFill>
                <a:latin typeface="Arial" pitchFamily="34" charset="0"/>
                <a:ea typeface="ＭＳ Ｐゴシック" charset="0"/>
                <a:cs typeface="Arial" pitchFamily="34" charset="0"/>
              </a:rPr>
              <a:t>Mixture of DNA</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fragments of</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different sizes</a:t>
            </a:r>
          </a:p>
        </p:txBody>
      </p:sp>
      <p:sp>
        <p:nvSpPr>
          <p:cNvPr id="12" name="TextBox 11"/>
          <p:cNvSpPr txBox="1"/>
          <p:nvPr/>
        </p:nvSpPr>
        <p:spPr>
          <a:xfrm>
            <a:off x="328930" y="3451989"/>
            <a:ext cx="941283" cy="605294"/>
          </a:xfrm>
          <a:prstGeom prst="rect">
            <a:avLst/>
          </a:prstGeom>
          <a:noFill/>
        </p:spPr>
        <p:txBody>
          <a:bodyPr wrap="none" rtlCol="0">
            <a:spAutoFit/>
          </a:bodyPr>
          <a:lstStyle/>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Power</a:t>
            </a:r>
          </a:p>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source</a:t>
            </a:r>
          </a:p>
        </p:txBody>
      </p:sp>
      <p:sp>
        <p:nvSpPr>
          <p:cNvPr id="18" name="Freeform 17"/>
          <p:cNvSpPr/>
          <p:nvPr/>
        </p:nvSpPr>
        <p:spPr>
          <a:xfrm>
            <a:off x="3031338" y="1724022"/>
            <a:ext cx="438150" cy="238125"/>
          </a:xfrm>
          <a:custGeom>
            <a:avLst/>
            <a:gdLst>
              <a:gd name="connsiteX0" fmla="*/ 438150 w 438150"/>
              <a:gd name="connsiteY0" fmla="*/ 0 h 238125"/>
              <a:gd name="connsiteX1" fmla="*/ 0 w 438150"/>
              <a:gd name="connsiteY1" fmla="*/ 238125 h 238125"/>
            </a:gdLst>
            <a:ahLst/>
            <a:cxnLst>
              <a:cxn ang="0">
                <a:pos x="connsiteX0" y="connsiteY0"/>
              </a:cxn>
              <a:cxn ang="0">
                <a:pos x="connsiteX1" y="connsiteY1"/>
              </a:cxn>
            </a:cxnLst>
            <a:rect l="l" t="t" r="r" b="b"/>
            <a:pathLst>
              <a:path w="438150" h="238125">
                <a:moveTo>
                  <a:pt x="438150" y="0"/>
                </a:moveTo>
                <a:lnTo>
                  <a:pt x="0" y="238125"/>
                </a:lnTo>
              </a:path>
            </a:pathLst>
          </a:custGeom>
          <a:ln w="12700">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7" name="TextBox 16"/>
          <p:cNvSpPr txBox="1"/>
          <p:nvPr/>
        </p:nvSpPr>
        <p:spPr>
          <a:xfrm>
            <a:off x="1597386" y="4936506"/>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rPr>
              <a:t>+</a:t>
            </a:r>
            <a:endParaRPr lang="en-US" sz="1600" b="1" dirty="0">
              <a:solidFill>
                <a:srgbClr val="FFFFFF"/>
              </a:solidFill>
              <a:latin typeface="Symbol" pitchFamily="18" charset="2"/>
              <a:ea typeface="ＭＳ Ｐゴシック" charset="0"/>
              <a:cs typeface="Arial" pitchFamily="34" charset="0"/>
            </a:endParaRPr>
          </a:p>
        </p:txBody>
      </p:sp>
      <p:sp>
        <p:nvSpPr>
          <p:cNvPr id="19" name="TextBox 18"/>
          <p:cNvSpPr txBox="1"/>
          <p:nvPr/>
        </p:nvSpPr>
        <p:spPr>
          <a:xfrm>
            <a:off x="4426310" y="4940745"/>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rPr>
              <a:t>+</a:t>
            </a:r>
            <a:endParaRPr lang="en-US" sz="1600" b="1" dirty="0">
              <a:solidFill>
                <a:srgbClr val="FFFFFF"/>
              </a:solidFill>
              <a:latin typeface="Symbol" pitchFamily="18" charset="2"/>
              <a:ea typeface="ＭＳ Ｐゴシック" charset="0"/>
              <a:cs typeface="Arial" pitchFamily="34" charset="0"/>
            </a:endParaRPr>
          </a:p>
        </p:txBody>
      </p:sp>
      <p:sp>
        <p:nvSpPr>
          <p:cNvPr id="20" name="TextBox 19"/>
          <p:cNvSpPr txBox="1"/>
          <p:nvPr/>
        </p:nvSpPr>
        <p:spPr>
          <a:xfrm>
            <a:off x="1611672" y="2298079"/>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sym typeface="Symbol"/>
              </a:rPr>
              <a:t></a:t>
            </a:r>
            <a:endParaRPr lang="en-US" sz="1600" b="1" dirty="0">
              <a:solidFill>
                <a:srgbClr val="FFFFFF"/>
              </a:solidFill>
              <a:latin typeface="Symbol" pitchFamily="18" charset="2"/>
              <a:ea typeface="ＭＳ Ｐゴシック" charset="0"/>
              <a:cs typeface="Arial" pitchFamily="34" charset="0"/>
            </a:endParaRPr>
          </a:p>
        </p:txBody>
      </p:sp>
      <p:sp>
        <p:nvSpPr>
          <p:cNvPr id="21" name="TextBox 20"/>
          <p:cNvSpPr txBox="1"/>
          <p:nvPr/>
        </p:nvSpPr>
        <p:spPr>
          <a:xfrm>
            <a:off x="4431072" y="2300777"/>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sym typeface="Symbol"/>
              </a:rPr>
              <a:t></a:t>
            </a:r>
            <a:endParaRPr lang="en-US" sz="1600" b="1" dirty="0">
              <a:solidFill>
                <a:srgbClr val="FFFFFF"/>
              </a:solidFill>
              <a:latin typeface="Symbol" pitchFamily="18" charset="2"/>
              <a:ea typeface="ＭＳ Ｐゴシック" charset="0"/>
              <a:cs typeface="Arial" pitchFamily="34" charset="0"/>
            </a:endParaRPr>
          </a:p>
        </p:txBody>
      </p:sp>
    </p:spTree>
    <p:extLst>
      <p:ext uri="{BB962C8B-B14F-4D97-AF65-F5344CB8AC3E}">
        <p14:creationId xmlns:p14="http://schemas.microsoft.com/office/powerpoint/2010/main" val="116173340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Documents and Settings\sathish.m\Desktop\OUT\12_05_Electrophoresis_3-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1313656"/>
            <a:ext cx="8547100" cy="4230688"/>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12.5-s3</a:t>
            </a:r>
            <a:endParaRPr lang="en-US" sz="1200" dirty="0">
              <a:latin typeface="Arial" charset="0"/>
            </a:endParaRPr>
          </a:p>
        </p:txBody>
      </p:sp>
      <p:sp>
        <p:nvSpPr>
          <p:cNvPr id="2" name="TextBox 1"/>
          <p:cNvSpPr txBox="1"/>
          <p:nvPr/>
        </p:nvSpPr>
        <p:spPr>
          <a:xfrm>
            <a:off x="3432175" y="1280081"/>
            <a:ext cx="1851789" cy="861774"/>
          </a:xfrm>
          <a:prstGeom prst="rect">
            <a:avLst/>
          </a:prstGeom>
          <a:noFill/>
        </p:spPr>
        <p:txBody>
          <a:bodyPr wrap="none" rtlCol="0">
            <a:spAutoFit/>
          </a:bodyPr>
          <a:lstStyle/>
          <a:p>
            <a:pPr eaLnBrk="0" hangingPunct="0">
              <a:lnSpc>
                <a:spcPts val="2000"/>
              </a:lnSpc>
            </a:pPr>
            <a:r>
              <a:rPr lang="en-US" sz="1800" b="1" dirty="0">
                <a:solidFill>
                  <a:srgbClr val="000000"/>
                </a:solidFill>
                <a:latin typeface="Arial" pitchFamily="34" charset="0"/>
                <a:ea typeface="ＭＳ Ｐゴシック" charset="0"/>
                <a:cs typeface="Arial" pitchFamily="34" charset="0"/>
              </a:rPr>
              <a:t>Mixture of DNA</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fragments of</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different sizes</a:t>
            </a:r>
          </a:p>
        </p:txBody>
      </p:sp>
      <p:sp>
        <p:nvSpPr>
          <p:cNvPr id="5" name="TextBox 4"/>
          <p:cNvSpPr txBox="1"/>
          <p:nvPr/>
        </p:nvSpPr>
        <p:spPr>
          <a:xfrm>
            <a:off x="6549243" y="1884806"/>
            <a:ext cx="2364750" cy="605294"/>
          </a:xfrm>
          <a:prstGeom prst="rect">
            <a:avLst/>
          </a:prstGeom>
          <a:noFill/>
        </p:spPr>
        <p:txBody>
          <a:bodyPr wrap="none" rtlCol="0">
            <a:spAutoFit/>
          </a:bodyPr>
          <a:lstStyle/>
          <a:p>
            <a:pPr eaLnBrk="0" hangingPunct="0">
              <a:lnSpc>
                <a:spcPts val="2000"/>
              </a:lnSpc>
            </a:pPr>
            <a:r>
              <a:rPr lang="en-US" sz="1800" b="1" dirty="0">
                <a:solidFill>
                  <a:srgbClr val="000000"/>
                </a:solidFill>
                <a:latin typeface="Arial" pitchFamily="34" charset="0"/>
                <a:ea typeface="ＭＳ Ｐゴシック" charset="0"/>
                <a:cs typeface="Arial" pitchFamily="34" charset="0"/>
              </a:rPr>
              <a:t>Band of longest</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(slowest) fragments</a:t>
            </a:r>
          </a:p>
        </p:txBody>
      </p:sp>
      <p:sp>
        <p:nvSpPr>
          <p:cNvPr id="6" name="TextBox 5"/>
          <p:cNvSpPr txBox="1"/>
          <p:nvPr/>
        </p:nvSpPr>
        <p:spPr>
          <a:xfrm>
            <a:off x="6549243" y="4938252"/>
            <a:ext cx="2262158" cy="605294"/>
          </a:xfrm>
          <a:prstGeom prst="rect">
            <a:avLst/>
          </a:prstGeom>
          <a:noFill/>
        </p:spPr>
        <p:txBody>
          <a:bodyPr wrap="none" rtlCol="0">
            <a:spAutoFit/>
          </a:bodyPr>
          <a:lstStyle/>
          <a:p>
            <a:pPr eaLnBrk="0" hangingPunct="0">
              <a:lnSpc>
                <a:spcPts val="2000"/>
              </a:lnSpc>
            </a:pPr>
            <a:r>
              <a:rPr lang="en-US" sz="1800" b="1" dirty="0">
                <a:solidFill>
                  <a:srgbClr val="000000"/>
                </a:solidFill>
                <a:latin typeface="Arial" pitchFamily="34" charset="0"/>
                <a:ea typeface="ＭＳ Ｐゴシック" charset="0"/>
                <a:cs typeface="Arial" pitchFamily="34" charset="0"/>
              </a:rPr>
              <a:t>Band of shortest</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(fastest) fragments</a:t>
            </a:r>
          </a:p>
        </p:txBody>
      </p:sp>
      <p:sp>
        <p:nvSpPr>
          <p:cNvPr id="7" name="TextBox 6"/>
          <p:cNvSpPr txBox="1"/>
          <p:nvPr/>
        </p:nvSpPr>
        <p:spPr>
          <a:xfrm>
            <a:off x="328930" y="3451989"/>
            <a:ext cx="941283" cy="605294"/>
          </a:xfrm>
          <a:prstGeom prst="rect">
            <a:avLst/>
          </a:prstGeom>
          <a:noFill/>
        </p:spPr>
        <p:txBody>
          <a:bodyPr wrap="none" rtlCol="0">
            <a:spAutoFit/>
          </a:bodyPr>
          <a:lstStyle/>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Power</a:t>
            </a:r>
          </a:p>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source</a:t>
            </a:r>
          </a:p>
        </p:txBody>
      </p:sp>
      <p:sp>
        <p:nvSpPr>
          <p:cNvPr id="8" name="TextBox 7"/>
          <p:cNvSpPr txBox="1"/>
          <p:nvPr/>
        </p:nvSpPr>
        <p:spPr>
          <a:xfrm>
            <a:off x="1597386" y="4936506"/>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rPr>
              <a:t>+</a:t>
            </a:r>
            <a:endParaRPr lang="en-US" sz="1600" b="1" dirty="0">
              <a:solidFill>
                <a:srgbClr val="FFFFFF"/>
              </a:solidFill>
              <a:latin typeface="Symbol" pitchFamily="18" charset="2"/>
              <a:ea typeface="ＭＳ Ｐゴシック" charset="0"/>
              <a:cs typeface="Arial" pitchFamily="34" charset="0"/>
            </a:endParaRPr>
          </a:p>
        </p:txBody>
      </p:sp>
      <p:sp>
        <p:nvSpPr>
          <p:cNvPr id="11" name="TextBox 10"/>
          <p:cNvSpPr txBox="1"/>
          <p:nvPr/>
        </p:nvSpPr>
        <p:spPr>
          <a:xfrm>
            <a:off x="4426310" y="4940745"/>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rPr>
              <a:t>+</a:t>
            </a:r>
            <a:endParaRPr lang="en-US" sz="1600" b="1" dirty="0">
              <a:solidFill>
                <a:srgbClr val="FFFFFF"/>
              </a:solidFill>
              <a:latin typeface="Symbol" pitchFamily="18" charset="2"/>
              <a:ea typeface="ＭＳ Ｐゴシック" charset="0"/>
              <a:cs typeface="Arial" pitchFamily="34" charset="0"/>
            </a:endParaRPr>
          </a:p>
        </p:txBody>
      </p:sp>
      <p:sp>
        <p:nvSpPr>
          <p:cNvPr id="12" name="TextBox 11"/>
          <p:cNvSpPr txBox="1"/>
          <p:nvPr/>
        </p:nvSpPr>
        <p:spPr>
          <a:xfrm>
            <a:off x="1611672" y="2298079"/>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sym typeface="Symbol"/>
              </a:rPr>
              <a:t></a:t>
            </a:r>
            <a:endParaRPr lang="en-US" sz="1600" b="1" dirty="0">
              <a:solidFill>
                <a:srgbClr val="FFFFFF"/>
              </a:solidFill>
              <a:latin typeface="Symbol" pitchFamily="18" charset="2"/>
              <a:ea typeface="ＭＳ Ｐゴシック" charset="0"/>
              <a:cs typeface="Arial" pitchFamily="34" charset="0"/>
            </a:endParaRPr>
          </a:p>
        </p:txBody>
      </p:sp>
      <p:sp>
        <p:nvSpPr>
          <p:cNvPr id="13" name="TextBox 12"/>
          <p:cNvSpPr txBox="1"/>
          <p:nvPr/>
        </p:nvSpPr>
        <p:spPr>
          <a:xfrm>
            <a:off x="4431072" y="2300777"/>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sym typeface="Symbol"/>
              </a:rPr>
              <a:t></a:t>
            </a:r>
            <a:endParaRPr lang="en-US" sz="1600" b="1" dirty="0">
              <a:solidFill>
                <a:srgbClr val="FFFFFF"/>
              </a:solidFill>
              <a:latin typeface="Symbol" pitchFamily="18" charset="2"/>
              <a:ea typeface="ＭＳ Ｐゴシック" charset="0"/>
              <a:cs typeface="Arial" pitchFamily="34" charset="0"/>
            </a:endParaRPr>
          </a:p>
        </p:txBody>
      </p:sp>
      <p:sp>
        <p:nvSpPr>
          <p:cNvPr id="15" name="Freeform 14"/>
          <p:cNvSpPr/>
          <p:nvPr/>
        </p:nvSpPr>
        <p:spPr>
          <a:xfrm>
            <a:off x="8173244" y="2474225"/>
            <a:ext cx="228600" cy="542925"/>
          </a:xfrm>
          <a:custGeom>
            <a:avLst/>
            <a:gdLst>
              <a:gd name="connsiteX0" fmla="*/ 0 w 228600"/>
              <a:gd name="connsiteY0" fmla="*/ 0 h 542925"/>
              <a:gd name="connsiteX1" fmla="*/ 228600 w 228600"/>
              <a:gd name="connsiteY1" fmla="*/ 542925 h 542925"/>
            </a:gdLst>
            <a:ahLst/>
            <a:cxnLst>
              <a:cxn ang="0">
                <a:pos x="connsiteX0" y="connsiteY0"/>
              </a:cxn>
              <a:cxn ang="0">
                <a:pos x="connsiteX1" y="connsiteY1"/>
              </a:cxn>
            </a:cxnLst>
            <a:rect l="l" t="t" r="r" b="b"/>
            <a:pathLst>
              <a:path w="228600" h="542925">
                <a:moveTo>
                  <a:pt x="0" y="0"/>
                </a:moveTo>
                <a:lnTo>
                  <a:pt x="228600" y="542925"/>
                </a:lnTo>
              </a:path>
            </a:pathLst>
          </a:cu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6" name="Freeform 15"/>
          <p:cNvSpPr/>
          <p:nvPr/>
        </p:nvSpPr>
        <p:spPr>
          <a:xfrm>
            <a:off x="8236744" y="4439550"/>
            <a:ext cx="166687" cy="561975"/>
          </a:xfrm>
          <a:custGeom>
            <a:avLst/>
            <a:gdLst>
              <a:gd name="connsiteX0" fmla="*/ 0 w 166687"/>
              <a:gd name="connsiteY0" fmla="*/ 561975 h 561975"/>
              <a:gd name="connsiteX1" fmla="*/ 166687 w 166687"/>
              <a:gd name="connsiteY1" fmla="*/ 0 h 561975"/>
            </a:gdLst>
            <a:ahLst/>
            <a:cxnLst>
              <a:cxn ang="0">
                <a:pos x="connsiteX0" y="connsiteY0"/>
              </a:cxn>
              <a:cxn ang="0">
                <a:pos x="connsiteX1" y="connsiteY1"/>
              </a:cxn>
            </a:cxnLst>
            <a:rect l="l" t="t" r="r" b="b"/>
            <a:pathLst>
              <a:path w="166687" h="561975">
                <a:moveTo>
                  <a:pt x="0" y="561975"/>
                </a:moveTo>
                <a:lnTo>
                  <a:pt x="166687" y="0"/>
                </a:lnTo>
              </a:path>
            </a:pathLst>
          </a:cu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7" name="Freeform 16"/>
          <p:cNvSpPr/>
          <p:nvPr/>
        </p:nvSpPr>
        <p:spPr>
          <a:xfrm>
            <a:off x="3031338" y="1724022"/>
            <a:ext cx="438150" cy="238125"/>
          </a:xfrm>
          <a:custGeom>
            <a:avLst/>
            <a:gdLst>
              <a:gd name="connsiteX0" fmla="*/ 438150 w 438150"/>
              <a:gd name="connsiteY0" fmla="*/ 0 h 238125"/>
              <a:gd name="connsiteX1" fmla="*/ 0 w 438150"/>
              <a:gd name="connsiteY1" fmla="*/ 238125 h 238125"/>
            </a:gdLst>
            <a:ahLst/>
            <a:cxnLst>
              <a:cxn ang="0">
                <a:pos x="connsiteX0" y="connsiteY0"/>
              </a:cxn>
              <a:cxn ang="0">
                <a:pos x="connsiteX1" y="connsiteY1"/>
              </a:cxn>
            </a:cxnLst>
            <a:rect l="l" t="t" r="r" b="b"/>
            <a:pathLst>
              <a:path w="438150" h="238125">
                <a:moveTo>
                  <a:pt x="438150" y="0"/>
                </a:moveTo>
                <a:lnTo>
                  <a:pt x="0" y="238125"/>
                </a:lnTo>
              </a:path>
            </a:pathLst>
          </a:custGeom>
          <a:ln w="12700">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Tree>
    <p:extLst>
      <p:ext uri="{BB962C8B-B14F-4D97-AF65-F5344CB8AC3E}">
        <p14:creationId xmlns:p14="http://schemas.microsoft.com/office/powerpoint/2010/main" val="76942408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0" y="131763"/>
            <a:ext cx="8543925" cy="958850"/>
          </a:xfrm>
        </p:spPr>
        <p:txBody>
          <a:bodyPr/>
          <a:lstStyle/>
          <a:p>
            <a:r>
              <a:rPr lang="en-US" smtClean="0"/>
              <a:t>Short Tandem Repeat (STR) Analysis</a:t>
            </a:r>
            <a:endParaRPr lang="en-US" dirty="0" smtClean="0"/>
          </a:p>
        </p:txBody>
      </p:sp>
      <p:sp>
        <p:nvSpPr>
          <p:cNvPr id="141315" name="Rectangle 3"/>
          <p:cNvSpPr>
            <a:spLocks noGrp="1" noChangeArrowheads="1"/>
          </p:cNvSpPr>
          <p:nvPr>
            <p:ph idx="4294967295"/>
          </p:nvPr>
        </p:nvSpPr>
        <p:spPr>
          <a:xfrm>
            <a:off x="0" y="1227138"/>
            <a:ext cx="8543925" cy="4949825"/>
          </a:xfrm>
        </p:spPr>
        <p:txBody>
          <a:bodyPr/>
          <a:lstStyle/>
          <a:p>
            <a:r>
              <a:rPr lang="en-US" dirty="0" smtClean="0"/>
              <a:t>How do you prove that two samples of DNA come from the same person?</a:t>
            </a:r>
          </a:p>
          <a:p>
            <a:r>
              <a:rPr lang="en-US" b="1" dirty="0" smtClean="0"/>
              <a:t>Repetitive DNA</a:t>
            </a:r>
          </a:p>
          <a:p>
            <a:pPr lvl="1"/>
            <a:r>
              <a:rPr lang="en-US" dirty="0" smtClean="0"/>
              <a:t>makes up much of the DNA that lies between genes in humans and</a:t>
            </a:r>
          </a:p>
          <a:p>
            <a:pPr lvl="1"/>
            <a:r>
              <a:rPr lang="en-US" dirty="0" smtClean="0"/>
              <a:t>consists of nucleotide sequences that are present in multiple copies in the genome. </a:t>
            </a:r>
          </a:p>
        </p:txBody>
      </p:sp>
    </p:spTree>
    <p:extLst>
      <p:ext uri="{BB962C8B-B14F-4D97-AF65-F5344CB8AC3E}">
        <p14:creationId xmlns:p14="http://schemas.microsoft.com/office/powerpoint/2010/main" val="307388462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Documents and Settings\sathish.m\Desktop\OUT\12_14STRsites-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619125"/>
            <a:ext cx="8547101" cy="5619751"/>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12.14</a:t>
            </a:r>
            <a:endParaRPr lang="en-US" sz="1200" dirty="0">
              <a:latin typeface="Arial" charset="0"/>
            </a:endParaRPr>
          </a:p>
        </p:txBody>
      </p:sp>
      <p:grpSp>
        <p:nvGrpSpPr>
          <p:cNvPr id="4" name="Group 3"/>
          <p:cNvGrpSpPr/>
          <p:nvPr/>
        </p:nvGrpSpPr>
        <p:grpSpPr>
          <a:xfrm rot="10800000">
            <a:off x="908050" y="3915410"/>
            <a:ext cx="1962150" cy="498475"/>
            <a:chOff x="908050" y="2749550"/>
            <a:chExt cx="1962150" cy="498475"/>
          </a:xfrm>
        </p:grpSpPr>
        <p:sp>
          <p:nvSpPr>
            <p:cNvPr id="2" name="Freeform 1"/>
            <p:cNvSpPr/>
            <p:nvPr/>
          </p:nvSpPr>
          <p:spPr bwMode="auto">
            <a:xfrm>
              <a:off x="908050" y="2749550"/>
              <a:ext cx="1962150" cy="254000"/>
            </a:xfrm>
            <a:custGeom>
              <a:avLst/>
              <a:gdLst>
                <a:gd name="connsiteX0" fmla="*/ 0 w 1962150"/>
                <a:gd name="connsiteY0" fmla="*/ 6350 h 254000"/>
                <a:gd name="connsiteX1" fmla="*/ 0 w 1962150"/>
                <a:gd name="connsiteY1" fmla="*/ 254000 h 254000"/>
                <a:gd name="connsiteX2" fmla="*/ 1962150 w 1962150"/>
                <a:gd name="connsiteY2" fmla="*/ 254000 h 254000"/>
                <a:gd name="connsiteX3" fmla="*/ 1962150 w 1962150"/>
                <a:gd name="connsiteY3" fmla="*/ 0 h 254000"/>
              </a:gdLst>
              <a:ahLst/>
              <a:cxnLst>
                <a:cxn ang="0">
                  <a:pos x="connsiteX0" y="connsiteY0"/>
                </a:cxn>
                <a:cxn ang="0">
                  <a:pos x="connsiteX1" y="connsiteY1"/>
                </a:cxn>
                <a:cxn ang="0">
                  <a:pos x="connsiteX2" y="connsiteY2"/>
                </a:cxn>
                <a:cxn ang="0">
                  <a:pos x="connsiteX3" y="connsiteY3"/>
                </a:cxn>
              </a:cxnLst>
              <a:rect l="l" t="t" r="r" b="b"/>
              <a:pathLst>
                <a:path w="1962150" h="254000">
                  <a:moveTo>
                    <a:pt x="0" y="6350"/>
                  </a:moveTo>
                  <a:lnTo>
                    <a:pt x="0" y="254000"/>
                  </a:lnTo>
                  <a:lnTo>
                    <a:pt x="1962150" y="254000"/>
                  </a:lnTo>
                  <a:lnTo>
                    <a:pt x="1962150" y="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Freeform 2"/>
            <p:cNvSpPr/>
            <p:nvPr/>
          </p:nvSpPr>
          <p:spPr bwMode="auto">
            <a:xfrm>
              <a:off x="1888331" y="3000375"/>
              <a:ext cx="0" cy="247650"/>
            </a:xfrm>
            <a:custGeom>
              <a:avLst/>
              <a:gdLst>
                <a:gd name="connsiteX0" fmla="*/ 0 w 0"/>
                <a:gd name="connsiteY0" fmla="*/ 0 h 247650"/>
                <a:gd name="connsiteX1" fmla="*/ 0 w 0"/>
                <a:gd name="connsiteY1" fmla="*/ 247650 h 247650"/>
              </a:gdLst>
              <a:ahLst/>
              <a:cxnLst>
                <a:cxn ang="0">
                  <a:pos x="connsiteX0" y="connsiteY0"/>
                </a:cxn>
                <a:cxn ang="0">
                  <a:pos x="connsiteX1" y="connsiteY1"/>
                </a:cxn>
              </a:cxnLst>
              <a:rect l="l" t="t" r="r" b="b"/>
              <a:pathLst>
                <a:path h="247650">
                  <a:moveTo>
                    <a:pt x="0" y="0"/>
                  </a:moveTo>
                  <a:lnTo>
                    <a:pt x="0" y="24765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grpSp>
        <p:nvGrpSpPr>
          <p:cNvPr id="7" name="Group 6"/>
          <p:cNvGrpSpPr/>
          <p:nvPr/>
        </p:nvGrpSpPr>
        <p:grpSpPr>
          <a:xfrm rot="10800000">
            <a:off x="5030470" y="3915409"/>
            <a:ext cx="3420110" cy="498475"/>
            <a:chOff x="908050" y="2749550"/>
            <a:chExt cx="1962150" cy="498475"/>
          </a:xfrm>
        </p:grpSpPr>
        <p:sp>
          <p:nvSpPr>
            <p:cNvPr id="8" name="Freeform 7"/>
            <p:cNvSpPr/>
            <p:nvPr/>
          </p:nvSpPr>
          <p:spPr bwMode="auto">
            <a:xfrm>
              <a:off x="908050" y="2749550"/>
              <a:ext cx="1962150" cy="254000"/>
            </a:xfrm>
            <a:custGeom>
              <a:avLst/>
              <a:gdLst>
                <a:gd name="connsiteX0" fmla="*/ 0 w 1962150"/>
                <a:gd name="connsiteY0" fmla="*/ 6350 h 254000"/>
                <a:gd name="connsiteX1" fmla="*/ 0 w 1962150"/>
                <a:gd name="connsiteY1" fmla="*/ 254000 h 254000"/>
                <a:gd name="connsiteX2" fmla="*/ 1962150 w 1962150"/>
                <a:gd name="connsiteY2" fmla="*/ 254000 h 254000"/>
                <a:gd name="connsiteX3" fmla="*/ 1962150 w 1962150"/>
                <a:gd name="connsiteY3" fmla="*/ 0 h 254000"/>
              </a:gdLst>
              <a:ahLst/>
              <a:cxnLst>
                <a:cxn ang="0">
                  <a:pos x="connsiteX0" y="connsiteY0"/>
                </a:cxn>
                <a:cxn ang="0">
                  <a:pos x="connsiteX1" y="connsiteY1"/>
                </a:cxn>
                <a:cxn ang="0">
                  <a:pos x="connsiteX2" y="connsiteY2"/>
                </a:cxn>
                <a:cxn ang="0">
                  <a:pos x="connsiteX3" y="connsiteY3"/>
                </a:cxn>
              </a:cxnLst>
              <a:rect l="l" t="t" r="r" b="b"/>
              <a:pathLst>
                <a:path w="1962150" h="254000">
                  <a:moveTo>
                    <a:pt x="0" y="6350"/>
                  </a:moveTo>
                  <a:lnTo>
                    <a:pt x="0" y="254000"/>
                  </a:lnTo>
                  <a:lnTo>
                    <a:pt x="1962150" y="254000"/>
                  </a:lnTo>
                  <a:lnTo>
                    <a:pt x="1962150" y="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9" name="Freeform 8"/>
            <p:cNvSpPr/>
            <p:nvPr/>
          </p:nvSpPr>
          <p:spPr bwMode="auto">
            <a:xfrm>
              <a:off x="1888331" y="3000375"/>
              <a:ext cx="0" cy="247650"/>
            </a:xfrm>
            <a:custGeom>
              <a:avLst/>
              <a:gdLst>
                <a:gd name="connsiteX0" fmla="*/ 0 w 0"/>
                <a:gd name="connsiteY0" fmla="*/ 0 h 247650"/>
                <a:gd name="connsiteX1" fmla="*/ 0 w 0"/>
                <a:gd name="connsiteY1" fmla="*/ 247650 h 247650"/>
              </a:gdLst>
              <a:ahLst/>
              <a:cxnLst>
                <a:cxn ang="0">
                  <a:pos x="connsiteX0" y="connsiteY0"/>
                </a:cxn>
                <a:cxn ang="0">
                  <a:pos x="connsiteX1" y="connsiteY1"/>
                </a:cxn>
              </a:cxnLst>
              <a:rect l="l" t="t" r="r" b="b"/>
              <a:pathLst>
                <a:path h="247650">
                  <a:moveTo>
                    <a:pt x="0" y="0"/>
                  </a:moveTo>
                  <a:lnTo>
                    <a:pt x="0" y="24765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grpSp>
        <p:nvGrpSpPr>
          <p:cNvPr id="10" name="Group 9"/>
          <p:cNvGrpSpPr/>
          <p:nvPr/>
        </p:nvGrpSpPr>
        <p:grpSpPr>
          <a:xfrm>
            <a:off x="908050" y="2751137"/>
            <a:ext cx="1962150" cy="498475"/>
            <a:chOff x="908050" y="2749550"/>
            <a:chExt cx="1962150" cy="498475"/>
          </a:xfrm>
        </p:grpSpPr>
        <p:sp>
          <p:nvSpPr>
            <p:cNvPr id="11" name="Freeform 10"/>
            <p:cNvSpPr/>
            <p:nvPr/>
          </p:nvSpPr>
          <p:spPr bwMode="auto">
            <a:xfrm>
              <a:off x="908050" y="2749550"/>
              <a:ext cx="1962150" cy="254000"/>
            </a:xfrm>
            <a:custGeom>
              <a:avLst/>
              <a:gdLst>
                <a:gd name="connsiteX0" fmla="*/ 0 w 1962150"/>
                <a:gd name="connsiteY0" fmla="*/ 6350 h 254000"/>
                <a:gd name="connsiteX1" fmla="*/ 0 w 1962150"/>
                <a:gd name="connsiteY1" fmla="*/ 254000 h 254000"/>
                <a:gd name="connsiteX2" fmla="*/ 1962150 w 1962150"/>
                <a:gd name="connsiteY2" fmla="*/ 254000 h 254000"/>
                <a:gd name="connsiteX3" fmla="*/ 1962150 w 1962150"/>
                <a:gd name="connsiteY3" fmla="*/ 0 h 254000"/>
              </a:gdLst>
              <a:ahLst/>
              <a:cxnLst>
                <a:cxn ang="0">
                  <a:pos x="connsiteX0" y="connsiteY0"/>
                </a:cxn>
                <a:cxn ang="0">
                  <a:pos x="connsiteX1" y="connsiteY1"/>
                </a:cxn>
                <a:cxn ang="0">
                  <a:pos x="connsiteX2" y="connsiteY2"/>
                </a:cxn>
                <a:cxn ang="0">
                  <a:pos x="connsiteX3" y="connsiteY3"/>
                </a:cxn>
              </a:cxnLst>
              <a:rect l="l" t="t" r="r" b="b"/>
              <a:pathLst>
                <a:path w="1962150" h="254000">
                  <a:moveTo>
                    <a:pt x="0" y="6350"/>
                  </a:moveTo>
                  <a:lnTo>
                    <a:pt x="0" y="254000"/>
                  </a:lnTo>
                  <a:lnTo>
                    <a:pt x="1962150" y="254000"/>
                  </a:lnTo>
                  <a:lnTo>
                    <a:pt x="1962150" y="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2" name="Freeform 11"/>
            <p:cNvSpPr/>
            <p:nvPr/>
          </p:nvSpPr>
          <p:spPr bwMode="auto">
            <a:xfrm>
              <a:off x="1888331" y="3000375"/>
              <a:ext cx="0" cy="247650"/>
            </a:xfrm>
            <a:custGeom>
              <a:avLst/>
              <a:gdLst>
                <a:gd name="connsiteX0" fmla="*/ 0 w 0"/>
                <a:gd name="connsiteY0" fmla="*/ 0 h 247650"/>
                <a:gd name="connsiteX1" fmla="*/ 0 w 0"/>
                <a:gd name="connsiteY1" fmla="*/ 247650 h 247650"/>
              </a:gdLst>
              <a:ahLst/>
              <a:cxnLst>
                <a:cxn ang="0">
                  <a:pos x="connsiteX0" y="connsiteY0"/>
                </a:cxn>
                <a:cxn ang="0">
                  <a:pos x="connsiteX1" y="connsiteY1"/>
                </a:cxn>
              </a:cxnLst>
              <a:rect l="l" t="t" r="r" b="b"/>
              <a:pathLst>
                <a:path h="247650">
                  <a:moveTo>
                    <a:pt x="0" y="0"/>
                  </a:moveTo>
                  <a:lnTo>
                    <a:pt x="0" y="24765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grpSp>
        <p:nvGrpSpPr>
          <p:cNvPr id="13" name="Group 12"/>
          <p:cNvGrpSpPr/>
          <p:nvPr/>
        </p:nvGrpSpPr>
        <p:grpSpPr>
          <a:xfrm>
            <a:off x="5137150" y="2751137"/>
            <a:ext cx="2273300" cy="498475"/>
            <a:chOff x="908050" y="2749550"/>
            <a:chExt cx="1962150" cy="498475"/>
          </a:xfrm>
        </p:grpSpPr>
        <p:sp>
          <p:nvSpPr>
            <p:cNvPr id="14" name="Freeform 13"/>
            <p:cNvSpPr/>
            <p:nvPr/>
          </p:nvSpPr>
          <p:spPr bwMode="auto">
            <a:xfrm>
              <a:off x="908050" y="2749550"/>
              <a:ext cx="1962150" cy="254000"/>
            </a:xfrm>
            <a:custGeom>
              <a:avLst/>
              <a:gdLst>
                <a:gd name="connsiteX0" fmla="*/ 0 w 1962150"/>
                <a:gd name="connsiteY0" fmla="*/ 6350 h 254000"/>
                <a:gd name="connsiteX1" fmla="*/ 0 w 1962150"/>
                <a:gd name="connsiteY1" fmla="*/ 254000 h 254000"/>
                <a:gd name="connsiteX2" fmla="*/ 1962150 w 1962150"/>
                <a:gd name="connsiteY2" fmla="*/ 254000 h 254000"/>
                <a:gd name="connsiteX3" fmla="*/ 1962150 w 1962150"/>
                <a:gd name="connsiteY3" fmla="*/ 0 h 254000"/>
              </a:gdLst>
              <a:ahLst/>
              <a:cxnLst>
                <a:cxn ang="0">
                  <a:pos x="connsiteX0" y="connsiteY0"/>
                </a:cxn>
                <a:cxn ang="0">
                  <a:pos x="connsiteX1" y="connsiteY1"/>
                </a:cxn>
                <a:cxn ang="0">
                  <a:pos x="connsiteX2" y="connsiteY2"/>
                </a:cxn>
                <a:cxn ang="0">
                  <a:pos x="connsiteX3" y="connsiteY3"/>
                </a:cxn>
              </a:cxnLst>
              <a:rect l="l" t="t" r="r" b="b"/>
              <a:pathLst>
                <a:path w="1962150" h="254000">
                  <a:moveTo>
                    <a:pt x="0" y="6350"/>
                  </a:moveTo>
                  <a:lnTo>
                    <a:pt x="0" y="254000"/>
                  </a:lnTo>
                  <a:lnTo>
                    <a:pt x="1962150" y="254000"/>
                  </a:lnTo>
                  <a:lnTo>
                    <a:pt x="1962150" y="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5" name="Freeform 14"/>
            <p:cNvSpPr/>
            <p:nvPr/>
          </p:nvSpPr>
          <p:spPr bwMode="auto">
            <a:xfrm>
              <a:off x="1888331" y="3000375"/>
              <a:ext cx="0" cy="247650"/>
            </a:xfrm>
            <a:custGeom>
              <a:avLst/>
              <a:gdLst>
                <a:gd name="connsiteX0" fmla="*/ 0 w 0"/>
                <a:gd name="connsiteY0" fmla="*/ 0 h 247650"/>
                <a:gd name="connsiteX1" fmla="*/ 0 w 0"/>
                <a:gd name="connsiteY1" fmla="*/ 247650 h 247650"/>
              </a:gdLst>
              <a:ahLst/>
              <a:cxnLst>
                <a:cxn ang="0">
                  <a:pos x="connsiteX0" y="connsiteY0"/>
                </a:cxn>
                <a:cxn ang="0">
                  <a:pos x="connsiteX1" y="connsiteY1"/>
                </a:cxn>
              </a:cxnLst>
              <a:rect l="l" t="t" r="r" b="b"/>
              <a:pathLst>
                <a:path h="247650">
                  <a:moveTo>
                    <a:pt x="0" y="0"/>
                  </a:moveTo>
                  <a:lnTo>
                    <a:pt x="0" y="24765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sp>
        <p:nvSpPr>
          <p:cNvPr id="16" name="TextBox 15"/>
          <p:cNvSpPr txBox="1"/>
          <p:nvPr/>
        </p:nvSpPr>
        <p:spPr>
          <a:xfrm>
            <a:off x="361950" y="669925"/>
            <a:ext cx="2011769" cy="230832"/>
          </a:xfrm>
          <a:prstGeom prst="rect">
            <a:avLst/>
          </a:prstGeom>
          <a:noFill/>
        </p:spPr>
        <p:txBody>
          <a:bodyPr wrap="none" lIns="0" tIns="0" rIns="0" bIns="0" rtlCol="0">
            <a:spAutoFit/>
          </a:bodyPr>
          <a:lstStyle/>
          <a:p>
            <a:pPr eaLnBrk="0" hangingPunct="0">
              <a:lnSpc>
                <a:spcPts val="1800"/>
              </a:lnSpc>
            </a:pPr>
            <a:r>
              <a:rPr lang="en-US" sz="1868" b="1" dirty="0" smtClean="0">
                <a:solidFill>
                  <a:srgbClr val="000000"/>
                </a:solidFill>
                <a:latin typeface="Arial" pitchFamily="34" charset="0"/>
                <a:ea typeface="ＭＳ Ｐゴシック" charset="0"/>
                <a:cs typeface="Arial" pitchFamily="34" charset="0"/>
              </a:rPr>
              <a:t>Crime scene DNA</a:t>
            </a:r>
            <a:endParaRPr lang="en-US" sz="1868" b="1" dirty="0">
              <a:solidFill>
                <a:srgbClr val="000000"/>
              </a:solidFill>
              <a:latin typeface="Arial" pitchFamily="34" charset="0"/>
              <a:ea typeface="ＭＳ Ｐゴシック" charset="0"/>
              <a:cs typeface="Arial" pitchFamily="34" charset="0"/>
            </a:endParaRPr>
          </a:p>
        </p:txBody>
      </p:sp>
      <p:sp>
        <p:nvSpPr>
          <p:cNvPr id="17" name="TextBox 16"/>
          <p:cNvSpPr txBox="1"/>
          <p:nvPr/>
        </p:nvSpPr>
        <p:spPr>
          <a:xfrm>
            <a:off x="1593850" y="1260475"/>
            <a:ext cx="1160574" cy="230832"/>
          </a:xfrm>
          <a:prstGeom prst="rect">
            <a:avLst/>
          </a:prstGeom>
          <a:noFill/>
        </p:spPr>
        <p:txBody>
          <a:bodyPr wrap="none" lIns="0" tIns="0" rIns="0" bIns="0" rtlCol="0">
            <a:spAutoFit/>
          </a:bodyPr>
          <a:lstStyle/>
          <a:p>
            <a:pPr eaLnBrk="0" hangingPunct="0">
              <a:lnSpc>
                <a:spcPts val="1800"/>
              </a:lnSpc>
            </a:pPr>
            <a:r>
              <a:rPr lang="en-US" sz="1868" b="1" dirty="0">
                <a:solidFill>
                  <a:srgbClr val="000000"/>
                </a:solidFill>
                <a:latin typeface="Arial" pitchFamily="34" charset="0"/>
                <a:ea typeface="ＭＳ Ｐゴシック" charset="0"/>
                <a:cs typeface="Arial" pitchFamily="34" charset="0"/>
              </a:rPr>
              <a:t>STR site 1</a:t>
            </a:r>
          </a:p>
        </p:txBody>
      </p:sp>
      <p:sp>
        <p:nvSpPr>
          <p:cNvPr id="18" name="TextBox 17"/>
          <p:cNvSpPr txBox="1"/>
          <p:nvPr/>
        </p:nvSpPr>
        <p:spPr>
          <a:xfrm>
            <a:off x="707525" y="1762125"/>
            <a:ext cx="660309" cy="230832"/>
          </a:xfrm>
          <a:prstGeom prst="rect">
            <a:avLst/>
          </a:prstGeom>
          <a:noFill/>
        </p:spPr>
        <p:txBody>
          <a:bodyPr wrap="none" lIns="0" tIns="0" rIns="0" bIns="0" rtlCol="0">
            <a:spAutoFit/>
          </a:bodyPr>
          <a:lstStyle/>
          <a:p>
            <a:pPr eaLnBrk="0" hangingPunct="0">
              <a:lnSpc>
                <a:spcPts val="1800"/>
              </a:lnSpc>
            </a:pPr>
            <a:r>
              <a:rPr lang="en-US" sz="1868" b="1" dirty="0">
                <a:solidFill>
                  <a:srgbClr val="000000"/>
                </a:solidFill>
                <a:latin typeface="Arial" pitchFamily="34" charset="0"/>
                <a:ea typeface="ＭＳ Ｐゴシック" charset="0"/>
                <a:cs typeface="Arial" pitchFamily="34" charset="0"/>
              </a:rPr>
              <a:t>AGAT</a:t>
            </a:r>
          </a:p>
        </p:txBody>
      </p:sp>
      <p:sp>
        <p:nvSpPr>
          <p:cNvPr id="19" name="TextBox 18"/>
          <p:cNvSpPr txBox="1"/>
          <p:nvPr/>
        </p:nvSpPr>
        <p:spPr>
          <a:xfrm>
            <a:off x="4936625" y="1751657"/>
            <a:ext cx="660309" cy="230832"/>
          </a:xfrm>
          <a:prstGeom prst="rect">
            <a:avLst/>
          </a:prstGeom>
          <a:noFill/>
        </p:spPr>
        <p:txBody>
          <a:bodyPr wrap="none" lIns="0" tIns="0" rIns="0" bIns="0" rtlCol="0">
            <a:spAutoFit/>
          </a:bodyPr>
          <a:lstStyle/>
          <a:p>
            <a:pPr eaLnBrk="0" hangingPunct="0">
              <a:lnSpc>
                <a:spcPts val="1800"/>
              </a:lnSpc>
            </a:pPr>
            <a:r>
              <a:rPr lang="en-US" sz="1868" b="1" dirty="0">
                <a:solidFill>
                  <a:srgbClr val="000000"/>
                </a:solidFill>
                <a:latin typeface="Arial" pitchFamily="34" charset="0"/>
                <a:ea typeface="ＭＳ Ｐゴシック" charset="0"/>
                <a:cs typeface="Arial" pitchFamily="34" charset="0"/>
              </a:rPr>
              <a:t>GATA</a:t>
            </a:r>
          </a:p>
        </p:txBody>
      </p:sp>
      <p:sp>
        <p:nvSpPr>
          <p:cNvPr id="20" name="TextBox 19"/>
          <p:cNvSpPr txBox="1"/>
          <p:nvPr/>
        </p:nvSpPr>
        <p:spPr>
          <a:xfrm>
            <a:off x="5959667" y="1260475"/>
            <a:ext cx="1160574" cy="230832"/>
          </a:xfrm>
          <a:prstGeom prst="rect">
            <a:avLst/>
          </a:prstGeom>
          <a:noFill/>
        </p:spPr>
        <p:txBody>
          <a:bodyPr wrap="none" lIns="0" tIns="0" rIns="0" bIns="0" rtlCol="0">
            <a:spAutoFit/>
          </a:bodyPr>
          <a:lstStyle/>
          <a:p>
            <a:pPr eaLnBrk="0" hangingPunct="0">
              <a:lnSpc>
                <a:spcPts val="1800"/>
              </a:lnSpc>
            </a:pPr>
            <a:r>
              <a:rPr lang="en-US" sz="1868" b="1" dirty="0">
                <a:solidFill>
                  <a:srgbClr val="000000"/>
                </a:solidFill>
                <a:latin typeface="Arial" pitchFamily="34" charset="0"/>
                <a:ea typeface="ＭＳ Ｐゴシック" charset="0"/>
                <a:cs typeface="Arial" pitchFamily="34" charset="0"/>
              </a:rPr>
              <a:t>STR site </a:t>
            </a:r>
            <a:r>
              <a:rPr lang="en-US" sz="1868" b="1" dirty="0" smtClean="0">
                <a:solidFill>
                  <a:srgbClr val="000000"/>
                </a:solidFill>
                <a:latin typeface="Arial" pitchFamily="34" charset="0"/>
                <a:ea typeface="ＭＳ Ｐゴシック" charset="0"/>
                <a:cs typeface="Arial" pitchFamily="34" charset="0"/>
              </a:rPr>
              <a:t>2</a:t>
            </a:r>
            <a:endParaRPr lang="en-US" sz="1868" b="1" dirty="0">
              <a:solidFill>
                <a:srgbClr val="000000"/>
              </a:solidFill>
              <a:latin typeface="Arial" pitchFamily="34" charset="0"/>
              <a:ea typeface="ＭＳ Ｐゴシック" charset="0"/>
              <a:cs typeface="Arial" pitchFamily="34" charset="0"/>
            </a:endParaRPr>
          </a:p>
        </p:txBody>
      </p:sp>
      <p:sp>
        <p:nvSpPr>
          <p:cNvPr id="21" name="TextBox 20"/>
          <p:cNvSpPr txBox="1"/>
          <p:nvPr/>
        </p:nvSpPr>
        <p:spPr>
          <a:xfrm>
            <a:off x="821825" y="3262784"/>
            <a:ext cx="2434962" cy="564257"/>
          </a:xfrm>
          <a:prstGeom prst="rect">
            <a:avLst/>
          </a:prstGeom>
          <a:noFill/>
        </p:spPr>
        <p:txBody>
          <a:bodyPr wrap="none" lIns="0" tIns="0" rIns="0" bIns="0" rtlCol="0">
            <a:spAutoFit/>
          </a:bodyPr>
          <a:lstStyle/>
          <a:p>
            <a:pPr eaLnBrk="0" hangingPunct="0">
              <a:lnSpc>
                <a:spcPts val="2242"/>
              </a:lnSpc>
            </a:pPr>
            <a:r>
              <a:rPr lang="en-US" sz="1868" b="1" dirty="0">
                <a:solidFill>
                  <a:srgbClr val="000000"/>
                </a:solidFill>
                <a:latin typeface="Arial" pitchFamily="34" charset="0"/>
                <a:ea typeface="ＭＳ Ｐゴシック" charset="0"/>
                <a:cs typeface="Arial" pitchFamily="34" charset="0"/>
              </a:rPr>
              <a:t>Same number of</a:t>
            </a:r>
          </a:p>
          <a:p>
            <a:pPr eaLnBrk="0" hangingPunct="0">
              <a:lnSpc>
                <a:spcPts val="2242"/>
              </a:lnSpc>
            </a:pPr>
            <a:r>
              <a:rPr lang="en-US" sz="1868" b="1" dirty="0">
                <a:solidFill>
                  <a:srgbClr val="000000"/>
                </a:solidFill>
                <a:latin typeface="Arial" pitchFamily="34" charset="0"/>
                <a:ea typeface="ＭＳ Ｐゴシック" charset="0"/>
                <a:cs typeface="Arial" pitchFamily="34" charset="0"/>
              </a:rPr>
              <a:t>short tandem repeats</a:t>
            </a:r>
          </a:p>
        </p:txBody>
      </p:sp>
      <p:sp>
        <p:nvSpPr>
          <p:cNvPr id="22" name="TextBox 21"/>
          <p:cNvSpPr txBox="1"/>
          <p:nvPr/>
        </p:nvSpPr>
        <p:spPr>
          <a:xfrm>
            <a:off x="5227223" y="3235375"/>
            <a:ext cx="2434962" cy="564257"/>
          </a:xfrm>
          <a:prstGeom prst="rect">
            <a:avLst/>
          </a:prstGeom>
          <a:noFill/>
        </p:spPr>
        <p:txBody>
          <a:bodyPr wrap="none" lIns="0" tIns="0" rIns="0" bIns="0" rtlCol="0">
            <a:spAutoFit/>
          </a:bodyPr>
          <a:lstStyle/>
          <a:p>
            <a:pPr eaLnBrk="0" hangingPunct="0">
              <a:lnSpc>
                <a:spcPts val="2242"/>
              </a:lnSpc>
            </a:pPr>
            <a:r>
              <a:rPr lang="en-US" sz="1868" b="1" dirty="0">
                <a:solidFill>
                  <a:srgbClr val="000000"/>
                </a:solidFill>
                <a:latin typeface="Arial" pitchFamily="34" charset="0"/>
                <a:ea typeface="ＭＳ Ｐゴシック" charset="0"/>
                <a:cs typeface="Arial" pitchFamily="34" charset="0"/>
              </a:rPr>
              <a:t>Different numbers of</a:t>
            </a:r>
          </a:p>
          <a:p>
            <a:pPr eaLnBrk="0" hangingPunct="0">
              <a:lnSpc>
                <a:spcPts val="2242"/>
              </a:lnSpc>
            </a:pPr>
            <a:r>
              <a:rPr lang="en-US" sz="1868" b="1" dirty="0">
                <a:solidFill>
                  <a:srgbClr val="000000"/>
                </a:solidFill>
                <a:latin typeface="Arial" pitchFamily="34" charset="0"/>
                <a:ea typeface="ＭＳ Ｐゴシック" charset="0"/>
                <a:cs typeface="Arial" pitchFamily="34" charset="0"/>
              </a:rPr>
              <a:t>short tandem repeats</a:t>
            </a:r>
          </a:p>
        </p:txBody>
      </p:sp>
      <p:sp>
        <p:nvSpPr>
          <p:cNvPr id="23" name="TextBox 22"/>
          <p:cNvSpPr txBox="1"/>
          <p:nvPr/>
        </p:nvSpPr>
        <p:spPr>
          <a:xfrm>
            <a:off x="707525" y="5270044"/>
            <a:ext cx="660309" cy="230832"/>
          </a:xfrm>
          <a:prstGeom prst="rect">
            <a:avLst/>
          </a:prstGeom>
          <a:noFill/>
        </p:spPr>
        <p:txBody>
          <a:bodyPr wrap="none" lIns="0" tIns="0" rIns="0" bIns="0" rtlCol="0">
            <a:spAutoFit/>
          </a:bodyPr>
          <a:lstStyle/>
          <a:p>
            <a:pPr eaLnBrk="0" hangingPunct="0">
              <a:lnSpc>
                <a:spcPts val="1800"/>
              </a:lnSpc>
            </a:pPr>
            <a:r>
              <a:rPr lang="en-US" sz="1868" b="1" dirty="0">
                <a:solidFill>
                  <a:srgbClr val="000000"/>
                </a:solidFill>
                <a:latin typeface="Arial" pitchFamily="34" charset="0"/>
                <a:ea typeface="ＭＳ Ｐゴシック" charset="0"/>
                <a:cs typeface="Arial" pitchFamily="34" charset="0"/>
              </a:rPr>
              <a:t>AGAT</a:t>
            </a:r>
          </a:p>
        </p:txBody>
      </p:sp>
      <p:sp>
        <p:nvSpPr>
          <p:cNvPr id="24" name="TextBox 23"/>
          <p:cNvSpPr txBox="1"/>
          <p:nvPr/>
        </p:nvSpPr>
        <p:spPr>
          <a:xfrm>
            <a:off x="4841365" y="5269102"/>
            <a:ext cx="660309" cy="230832"/>
          </a:xfrm>
          <a:prstGeom prst="rect">
            <a:avLst/>
          </a:prstGeom>
          <a:noFill/>
        </p:spPr>
        <p:txBody>
          <a:bodyPr wrap="none" lIns="0" tIns="0" rIns="0" bIns="0" rtlCol="0">
            <a:spAutoFit/>
          </a:bodyPr>
          <a:lstStyle/>
          <a:p>
            <a:pPr eaLnBrk="0" hangingPunct="0">
              <a:lnSpc>
                <a:spcPts val="1800"/>
              </a:lnSpc>
            </a:pPr>
            <a:r>
              <a:rPr lang="en-US" sz="1868" b="1" dirty="0">
                <a:solidFill>
                  <a:srgbClr val="000000"/>
                </a:solidFill>
                <a:latin typeface="Arial" pitchFamily="34" charset="0"/>
                <a:ea typeface="ＭＳ Ｐゴシック" charset="0"/>
                <a:cs typeface="Arial" pitchFamily="34" charset="0"/>
              </a:rPr>
              <a:t>GATA</a:t>
            </a:r>
          </a:p>
        </p:txBody>
      </p:sp>
      <p:sp>
        <p:nvSpPr>
          <p:cNvPr id="25" name="TextBox 24"/>
          <p:cNvSpPr txBox="1"/>
          <p:nvPr/>
        </p:nvSpPr>
        <p:spPr>
          <a:xfrm>
            <a:off x="344225" y="5899597"/>
            <a:ext cx="1709507" cy="282129"/>
          </a:xfrm>
          <a:prstGeom prst="rect">
            <a:avLst/>
          </a:prstGeom>
          <a:noFill/>
        </p:spPr>
        <p:txBody>
          <a:bodyPr wrap="none" lIns="0" tIns="0" rIns="0" bIns="0" rtlCol="0">
            <a:spAutoFit/>
          </a:bodyPr>
          <a:lstStyle/>
          <a:p>
            <a:pPr eaLnBrk="0" hangingPunct="0">
              <a:lnSpc>
                <a:spcPts val="2242"/>
              </a:lnSpc>
            </a:pPr>
            <a:r>
              <a:rPr lang="en-US" sz="1868" b="1" dirty="0">
                <a:solidFill>
                  <a:srgbClr val="000000"/>
                </a:solidFill>
                <a:latin typeface="Arial" pitchFamily="34" charset="0"/>
                <a:ea typeface="ＭＳ Ｐゴシック" charset="0"/>
                <a:cs typeface="Arial" pitchFamily="34" charset="0"/>
              </a:rPr>
              <a:t>Suspect’s DNA</a:t>
            </a:r>
          </a:p>
        </p:txBody>
      </p:sp>
    </p:spTree>
    <p:extLst>
      <p:ext uri="{BB962C8B-B14F-4D97-AF65-F5344CB8AC3E}">
        <p14:creationId xmlns:p14="http://schemas.microsoft.com/office/powerpoint/2010/main" val="416865728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Documents and Settings\sathish.m\Desktop\OUT\12_15STRpatterns-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2719" y="1131094"/>
            <a:ext cx="6278563" cy="4595813"/>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smtClean="0">
                <a:latin typeface="Arial" charset="0"/>
              </a:rPr>
              <a:t>Figure 12.15</a:t>
            </a:r>
            <a:endParaRPr lang="en-US" sz="1200" dirty="0">
              <a:latin typeface="Arial" charset="0"/>
            </a:endParaRPr>
          </a:p>
        </p:txBody>
      </p:sp>
      <p:sp>
        <p:nvSpPr>
          <p:cNvPr id="5" name="Freeform 4"/>
          <p:cNvSpPr/>
          <p:nvPr/>
        </p:nvSpPr>
        <p:spPr>
          <a:xfrm>
            <a:off x="2902744" y="1609725"/>
            <a:ext cx="452437" cy="169069"/>
          </a:xfrm>
          <a:custGeom>
            <a:avLst/>
            <a:gdLst>
              <a:gd name="connsiteX0" fmla="*/ 452437 w 452437"/>
              <a:gd name="connsiteY0" fmla="*/ 0 h 169069"/>
              <a:gd name="connsiteX1" fmla="*/ 0 w 452437"/>
              <a:gd name="connsiteY1" fmla="*/ 169069 h 169069"/>
            </a:gdLst>
            <a:ahLst/>
            <a:cxnLst>
              <a:cxn ang="0">
                <a:pos x="connsiteX0" y="connsiteY0"/>
              </a:cxn>
              <a:cxn ang="0">
                <a:pos x="connsiteX1" y="connsiteY1"/>
              </a:cxn>
            </a:cxnLst>
            <a:rect l="l" t="t" r="r" b="b"/>
            <a:pathLst>
              <a:path w="452437" h="169069">
                <a:moveTo>
                  <a:pt x="452437" y="0"/>
                </a:moveTo>
                <a:lnTo>
                  <a:pt x="0" y="169069"/>
                </a:lnTo>
              </a:path>
            </a:pathLst>
          </a:cu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6" name="Freeform 5"/>
          <p:cNvSpPr/>
          <p:nvPr/>
        </p:nvSpPr>
        <p:spPr>
          <a:xfrm>
            <a:off x="5493544" y="1590675"/>
            <a:ext cx="452437" cy="207169"/>
          </a:xfrm>
          <a:custGeom>
            <a:avLst/>
            <a:gdLst>
              <a:gd name="connsiteX0" fmla="*/ 452437 w 452437"/>
              <a:gd name="connsiteY0" fmla="*/ 0 h 207169"/>
              <a:gd name="connsiteX1" fmla="*/ 0 w 452437"/>
              <a:gd name="connsiteY1" fmla="*/ 207169 h 207169"/>
            </a:gdLst>
            <a:ahLst/>
            <a:cxnLst>
              <a:cxn ang="0">
                <a:pos x="connsiteX0" y="connsiteY0"/>
              </a:cxn>
              <a:cxn ang="0">
                <a:pos x="connsiteX1" y="connsiteY1"/>
              </a:cxn>
            </a:cxnLst>
            <a:rect l="l" t="t" r="r" b="b"/>
            <a:pathLst>
              <a:path w="452437" h="207169">
                <a:moveTo>
                  <a:pt x="452437" y="0"/>
                </a:moveTo>
                <a:lnTo>
                  <a:pt x="0" y="207169"/>
                </a:lnTo>
              </a:path>
            </a:pathLst>
          </a:cu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7" name="TextBox 6"/>
          <p:cNvSpPr txBox="1"/>
          <p:nvPr/>
        </p:nvSpPr>
        <p:spPr>
          <a:xfrm>
            <a:off x="3385661" y="1440165"/>
            <a:ext cx="1333698" cy="692497"/>
          </a:xfrm>
          <a:prstGeom prst="rect">
            <a:avLst/>
          </a:prstGeom>
          <a:noFill/>
        </p:spPr>
        <p:txBody>
          <a:bodyPr wrap="none" lIns="0" tIns="0" rIns="0" bIns="0" rtlCol="0">
            <a:spAutoFit/>
          </a:bodyPr>
          <a:lstStyle/>
          <a:p>
            <a:pPr eaLnBrk="0" hangingPunct="0">
              <a:lnSpc>
                <a:spcPts val="1800"/>
              </a:lnSpc>
            </a:pPr>
            <a:r>
              <a:rPr lang="en-US" sz="1800" b="1" dirty="0">
                <a:solidFill>
                  <a:srgbClr val="000000"/>
                </a:solidFill>
                <a:latin typeface="Arial" pitchFamily="34" charset="0"/>
                <a:ea typeface="ＭＳ Ｐゴシック" charset="0"/>
                <a:cs typeface="Arial" pitchFamily="34" charset="0"/>
              </a:rPr>
              <a:t>Amplified</a:t>
            </a:r>
          </a:p>
          <a:p>
            <a:pPr eaLnBrk="0" hangingPunct="0">
              <a:lnSpc>
                <a:spcPts val="1800"/>
              </a:lnSpc>
            </a:pPr>
            <a:r>
              <a:rPr lang="en-US" sz="1800" b="1" dirty="0">
                <a:solidFill>
                  <a:srgbClr val="000000"/>
                </a:solidFill>
                <a:latin typeface="Arial" pitchFamily="34" charset="0"/>
                <a:ea typeface="ＭＳ Ｐゴシック" charset="0"/>
                <a:cs typeface="Arial" pitchFamily="34" charset="0"/>
              </a:rPr>
              <a:t>crime </a:t>
            </a:r>
            <a:r>
              <a:rPr lang="en-US" sz="1800" b="1" dirty="0" smtClean="0">
                <a:solidFill>
                  <a:srgbClr val="000000"/>
                </a:solidFill>
                <a:latin typeface="Arial" pitchFamily="34" charset="0"/>
                <a:ea typeface="ＭＳ Ｐゴシック" charset="0"/>
                <a:cs typeface="Arial" pitchFamily="34" charset="0"/>
              </a:rPr>
              <a:t>scene</a:t>
            </a:r>
          </a:p>
          <a:p>
            <a:pPr eaLnBrk="0" hangingPunct="0">
              <a:lnSpc>
                <a:spcPts val="1800"/>
              </a:lnSpc>
            </a:pPr>
            <a:r>
              <a:rPr lang="en-US" sz="1800" b="1" dirty="0" smtClean="0">
                <a:solidFill>
                  <a:srgbClr val="000000"/>
                </a:solidFill>
                <a:latin typeface="Arial" pitchFamily="34" charset="0"/>
                <a:ea typeface="ＭＳ Ｐゴシック" charset="0"/>
                <a:cs typeface="Arial" pitchFamily="34" charset="0"/>
              </a:rPr>
              <a:t>DNA</a:t>
            </a:r>
            <a:endParaRPr lang="en-US" sz="1800" b="1" dirty="0">
              <a:solidFill>
                <a:srgbClr val="000000"/>
              </a:solidFill>
              <a:latin typeface="Arial" pitchFamily="34" charset="0"/>
              <a:ea typeface="ＭＳ Ｐゴシック" charset="0"/>
              <a:cs typeface="Arial" pitchFamily="34" charset="0"/>
            </a:endParaRPr>
          </a:p>
        </p:txBody>
      </p:sp>
      <p:sp>
        <p:nvSpPr>
          <p:cNvPr id="9" name="TextBox 8"/>
          <p:cNvSpPr txBox="1"/>
          <p:nvPr/>
        </p:nvSpPr>
        <p:spPr>
          <a:xfrm>
            <a:off x="5999321" y="1432545"/>
            <a:ext cx="1055802" cy="692497"/>
          </a:xfrm>
          <a:prstGeom prst="rect">
            <a:avLst/>
          </a:prstGeom>
          <a:noFill/>
        </p:spPr>
        <p:txBody>
          <a:bodyPr wrap="none" lIns="0" tIns="0" rIns="0" bIns="0" rtlCol="0">
            <a:spAutoFit/>
          </a:bodyPr>
          <a:lstStyle/>
          <a:p>
            <a:pPr eaLnBrk="0" hangingPunct="0">
              <a:lnSpc>
                <a:spcPts val="1800"/>
              </a:lnSpc>
            </a:pPr>
            <a:r>
              <a:rPr lang="en-US" sz="1800" b="1" dirty="0">
                <a:solidFill>
                  <a:srgbClr val="000000"/>
                </a:solidFill>
                <a:latin typeface="Arial" pitchFamily="34" charset="0"/>
                <a:ea typeface="ＭＳ Ｐゴシック" charset="0"/>
                <a:cs typeface="Arial" pitchFamily="34" charset="0"/>
              </a:rPr>
              <a:t>Amplified</a:t>
            </a:r>
          </a:p>
          <a:p>
            <a:pPr eaLnBrk="0" hangingPunct="0">
              <a:lnSpc>
                <a:spcPts val="1800"/>
              </a:lnSpc>
            </a:pPr>
            <a:r>
              <a:rPr lang="en-US" sz="1800" b="1" dirty="0">
                <a:solidFill>
                  <a:srgbClr val="000000"/>
                </a:solidFill>
                <a:latin typeface="Arial" pitchFamily="34" charset="0"/>
                <a:ea typeface="ＭＳ Ｐゴシック" charset="0"/>
                <a:cs typeface="Arial" pitchFamily="34" charset="0"/>
              </a:rPr>
              <a:t>suspect’s</a:t>
            </a:r>
          </a:p>
          <a:p>
            <a:pPr eaLnBrk="0" hangingPunct="0">
              <a:lnSpc>
                <a:spcPts val="1800"/>
              </a:lnSpc>
            </a:pPr>
            <a:r>
              <a:rPr lang="en-US" sz="1800" b="1" dirty="0">
                <a:solidFill>
                  <a:srgbClr val="000000"/>
                </a:solidFill>
                <a:latin typeface="Arial" pitchFamily="34" charset="0"/>
                <a:ea typeface="ＭＳ Ｐゴシック" charset="0"/>
                <a:cs typeface="Arial" pitchFamily="34" charset="0"/>
              </a:rPr>
              <a:t>DNA</a:t>
            </a:r>
          </a:p>
        </p:txBody>
      </p:sp>
      <p:sp>
        <p:nvSpPr>
          <p:cNvPr id="10" name="TextBox 9"/>
          <p:cNvSpPr txBox="1"/>
          <p:nvPr/>
        </p:nvSpPr>
        <p:spPr>
          <a:xfrm>
            <a:off x="6558238" y="3188316"/>
            <a:ext cx="1115690" cy="461665"/>
          </a:xfrm>
          <a:prstGeom prst="rect">
            <a:avLst/>
          </a:prstGeom>
          <a:noFill/>
        </p:spPr>
        <p:txBody>
          <a:bodyPr wrap="none" lIns="0" tIns="0" rIns="0" bIns="0" rtlCol="0">
            <a:spAutoFit/>
          </a:bodyPr>
          <a:lstStyle/>
          <a:p>
            <a:pPr eaLnBrk="0" hangingPunct="0">
              <a:lnSpc>
                <a:spcPts val="1800"/>
              </a:lnSpc>
            </a:pPr>
            <a:r>
              <a:rPr lang="en-US" sz="1800" b="1" dirty="0" smtClean="0">
                <a:solidFill>
                  <a:srgbClr val="000000"/>
                </a:solidFill>
                <a:latin typeface="Arial" pitchFamily="34" charset="0"/>
                <a:ea typeface="ＭＳ Ｐゴシック" charset="0"/>
                <a:cs typeface="Arial" pitchFamily="34" charset="0"/>
              </a:rPr>
              <a:t>Longer</a:t>
            </a:r>
          </a:p>
          <a:p>
            <a:pPr eaLnBrk="0" hangingPunct="0">
              <a:lnSpc>
                <a:spcPts val="1800"/>
              </a:lnSpc>
            </a:pPr>
            <a:r>
              <a:rPr lang="en-US" sz="1800" b="1" dirty="0" smtClean="0">
                <a:solidFill>
                  <a:srgbClr val="000000"/>
                </a:solidFill>
                <a:latin typeface="Arial" pitchFamily="34" charset="0"/>
                <a:ea typeface="ＭＳ Ｐゴシック" charset="0"/>
                <a:cs typeface="Arial" pitchFamily="34" charset="0"/>
              </a:rPr>
              <a:t>fragments</a:t>
            </a:r>
            <a:endParaRPr lang="en-US" sz="1800" b="1" dirty="0">
              <a:solidFill>
                <a:srgbClr val="000000"/>
              </a:solidFill>
              <a:latin typeface="Arial" pitchFamily="34" charset="0"/>
              <a:ea typeface="ＭＳ Ｐゴシック" charset="0"/>
              <a:cs typeface="Arial" pitchFamily="34" charset="0"/>
            </a:endParaRPr>
          </a:p>
        </p:txBody>
      </p:sp>
      <p:sp>
        <p:nvSpPr>
          <p:cNvPr id="11" name="TextBox 10"/>
          <p:cNvSpPr txBox="1"/>
          <p:nvPr/>
        </p:nvSpPr>
        <p:spPr>
          <a:xfrm>
            <a:off x="6563000" y="5184599"/>
            <a:ext cx="1115690" cy="461665"/>
          </a:xfrm>
          <a:prstGeom prst="rect">
            <a:avLst/>
          </a:prstGeom>
          <a:noFill/>
        </p:spPr>
        <p:txBody>
          <a:bodyPr wrap="none" lIns="0" tIns="0" rIns="0" bIns="0" rtlCol="0">
            <a:spAutoFit/>
          </a:bodyPr>
          <a:lstStyle/>
          <a:p>
            <a:pPr eaLnBrk="0" hangingPunct="0">
              <a:lnSpc>
                <a:spcPts val="1800"/>
              </a:lnSpc>
            </a:pPr>
            <a:r>
              <a:rPr lang="en-US" sz="1800" b="1" dirty="0">
                <a:solidFill>
                  <a:srgbClr val="000000"/>
                </a:solidFill>
                <a:latin typeface="Arial" pitchFamily="34" charset="0"/>
                <a:ea typeface="ＭＳ Ｐゴシック" charset="0"/>
                <a:cs typeface="Arial" pitchFamily="34" charset="0"/>
              </a:rPr>
              <a:t>Shorter</a:t>
            </a:r>
          </a:p>
          <a:p>
            <a:pPr eaLnBrk="0" hangingPunct="0">
              <a:lnSpc>
                <a:spcPts val="1800"/>
              </a:lnSpc>
            </a:pPr>
            <a:r>
              <a:rPr lang="en-US" sz="1800" b="1" dirty="0">
                <a:solidFill>
                  <a:srgbClr val="000000"/>
                </a:solidFill>
                <a:latin typeface="Arial" pitchFamily="34" charset="0"/>
                <a:ea typeface="ＭＳ Ｐゴシック" charset="0"/>
                <a:cs typeface="Arial" pitchFamily="34" charset="0"/>
              </a:rPr>
              <a:t>fragments</a:t>
            </a:r>
          </a:p>
        </p:txBody>
      </p:sp>
      <p:sp>
        <p:nvSpPr>
          <p:cNvPr id="12" name="TextBox 11"/>
          <p:cNvSpPr txBox="1"/>
          <p:nvPr/>
        </p:nvSpPr>
        <p:spPr>
          <a:xfrm>
            <a:off x="1532099" y="2748577"/>
            <a:ext cx="126638" cy="230832"/>
          </a:xfrm>
          <a:prstGeom prst="rect">
            <a:avLst/>
          </a:prstGeom>
          <a:noFill/>
        </p:spPr>
        <p:txBody>
          <a:bodyPr wrap="none" lIns="0" tIns="0" rIns="0" bIns="0" rtlCol="0">
            <a:spAutoFit/>
          </a:bodyPr>
          <a:lstStyle/>
          <a:p>
            <a:pPr eaLnBrk="0" hangingPunct="0">
              <a:lnSpc>
                <a:spcPts val="1800"/>
              </a:lnSpc>
            </a:pPr>
            <a:r>
              <a:rPr lang="en-US" sz="1800" b="1" dirty="0" smtClean="0">
                <a:solidFill>
                  <a:srgbClr val="FFFFFF"/>
                </a:solidFill>
                <a:latin typeface="Symbol" pitchFamily="18" charset="2"/>
                <a:ea typeface="ＭＳ Ｐゴシック" charset="0"/>
                <a:cs typeface="Arial" pitchFamily="34" charset="0"/>
                <a:sym typeface="Symbol"/>
              </a:rPr>
              <a:t></a:t>
            </a:r>
            <a:endParaRPr lang="en-US" sz="1800" b="1" dirty="0">
              <a:solidFill>
                <a:srgbClr val="FFFFFF"/>
              </a:solidFill>
              <a:latin typeface="Symbol" pitchFamily="18" charset="2"/>
              <a:ea typeface="ＭＳ Ｐゴシック" charset="0"/>
              <a:cs typeface="Arial" pitchFamily="34" charset="0"/>
            </a:endParaRPr>
          </a:p>
        </p:txBody>
      </p:sp>
      <p:sp>
        <p:nvSpPr>
          <p:cNvPr id="13" name="TextBox 12"/>
          <p:cNvSpPr txBox="1"/>
          <p:nvPr/>
        </p:nvSpPr>
        <p:spPr>
          <a:xfrm>
            <a:off x="1536068" y="5333211"/>
            <a:ext cx="126638" cy="230832"/>
          </a:xfrm>
          <a:prstGeom prst="rect">
            <a:avLst/>
          </a:prstGeom>
          <a:noFill/>
        </p:spPr>
        <p:txBody>
          <a:bodyPr wrap="none" lIns="0" tIns="0" rIns="0" bIns="0" rtlCol="0">
            <a:spAutoFit/>
          </a:bodyPr>
          <a:lstStyle/>
          <a:p>
            <a:pPr eaLnBrk="0" hangingPunct="0">
              <a:lnSpc>
                <a:spcPts val="1800"/>
              </a:lnSpc>
            </a:pPr>
            <a:r>
              <a:rPr lang="en-US" sz="1800" b="1" dirty="0" smtClean="0">
                <a:solidFill>
                  <a:srgbClr val="FFFFFF"/>
                </a:solidFill>
                <a:latin typeface="Symbol" pitchFamily="18" charset="2"/>
                <a:ea typeface="ＭＳ Ｐゴシック" charset="0"/>
                <a:cs typeface="Arial" pitchFamily="34" charset="0"/>
                <a:sym typeface="Symbol"/>
              </a:rPr>
              <a:t>+</a:t>
            </a:r>
            <a:endParaRPr lang="en-US" sz="1800" b="1" dirty="0">
              <a:solidFill>
                <a:srgbClr val="FFFFFF"/>
              </a:solidFill>
              <a:latin typeface="Symbol" pitchFamily="18" charset="2"/>
              <a:ea typeface="ＭＳ Ｐゴシック" charset="0"/>
              <a:cs typeface="Arial" pitchFamily="34" charset="0"/>
            </a:endParaRPr>
          </a:p>
        </p:txBody>
      </p:sp>
    </p:spTree>
    <p:extLst>
      <p:ext uri="{BB962C8B-B14F-4D97-AF65-F5344CB8AC3E}">
        <p14:creationId xmlns:p14="http://schemas.microsoft.com/office/powerpoint/2010/main" val="370905351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0" y="131763"/>
            <a:ext cx="8543925" cy="958850"/>
          </a:xfrm>
        </p:spPr>
        <p:txBody>
          <a:bodyPr/>
          <a:lstStyle/>
          <a:p>
            <a:r>
              <a:rPr lang="en-US" smtClean="0"/>
              <a:t>Short Tandem Repeat (STR) Analysis</a:t>
            </a:r>
            <a:endParaRPr lang="en-US" dirty="0" smtClean="0"/>
          </a:p>
        </p:txBody>
      </p:sp>
      <p:sp>
        <p:nvSpPr>
          <p:cNvPr id="141315" name="Rectangle 3"/>
          <p:cNvSpPr>
            <a:spLocks noGrp="1" noChangeArrowheads="1"/>
          </p:cNvSpPr>
          <p:nvPr>
            <p:ph idx="4294967295"/>
          </p:nvPr>
        </p:nvSpPr>
        <p:spPr>
          <a:xfrm>
            <a:off x="0" y="1227138"/>
            <a:ext cx="8543925" cy="4949825"/>
          </a:xfrm>
        </p:spPr>
        <p:txBody>
          <a:bodyPr/>
          <a:lstStyle/>
          <a:p>
            <a:r>
              <a:rPr lang="en-US" dirty="0" smtClean="0"/>
              <a:t>DNA profiling can provide evidence of either guilt or innocence. </a:t>
            </a:r>
          </a:p>
          <a:p>
            <a:pPr lvl="1"/>
            <a:r>
              <a:rPr lang="en-US" dirty="0" smtClean="0"/>
              <a:t>As of 2014, lawyers at the Innocence Project, a nonprofit legal organization located in New York City, have helped to exonerate more than 310 convicted criminals in 35 states, including 18 who were on death row. </a:t>
            </a:r>
          </a:p>
          <a:p>
            <a:pPr lvl="1"/>
            <a:r>
              <a:rPr lang="en-US" dirty="0" smtClean="0"/>
              <a:t>The average sentence served by those who were exonerated was 14 years. </a:t>
            </a:r>
          </a:p>
        </p:txBody>
      </p:sp>
    </p:spTree>
    <p:extLst>
      <p:ext uri="{BB962C8B-B14F-4D97-AF65-F5344CB8AC3E}">
        <p14:creationId xmlns:p14="http://schemas.microsoft.com/office/powerpoint/2010/main" val="255183881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0" y="131763"/>
            <a:ext cx="8543925" cy="958850"/>
          </a:xfrm>
        </p:spPr>
        <p:txBody>
          <a:bodyPr/>
          <a:lstStyle/>
          <a:p>
            <a:r>
              <a:rPr lang="en-US" smtClean="0"/>
              <a:t>Short Tandem Repeat (STR) Analysis</a:t>
            </a:r>
            <a:endParaRPr lang="en-US" dirty="0" smtClean="0"/>
          </a:p>
        </p:txBody>
      </p:sp>
      <p:sp>
        <p:nvSpPr>
          <p:cNvPr id="141315" name="Rectangle 3"/>
          <p:cNvSpPr>
            <a:spLocks noGrp="1" noChangeArrowheads="1"/>
          </p:cNvSpPr>
          <p:nvPr>
            <p:ph idx="4294967295"/>
          </p:nvPr>
        </p:nvSpPr>
        <p:spPr>
          <a:xfrm>
            <a:off x="0" y="1227138"/>
            <a:ext cx="8543925" cy="4949825"/>
          </a:xfrm>
        </p:spPr>
        <p:txBody>
          <a:bodyPr/>
          <a:lstStyle/>
          <a:p>
            <a:pPr lvl="1"/>
            <a:r>
              <a:rPr lang="en-US" dirty="0" smtClean="0"/>
              <a:t>In nearly half of these cases, DNA profiling has also identified the true perpetrators. </a:t>
            </a:r>
          </a:p>
          <a:p>
            <a:pPr lvl="1"/>
            <a:r>
              <a:rPr lang="en-US" b="1" dirty="0" smtClean="0"/>
              <a:t>Figure 12.16 </a:t>
            </a:r>
            <a:r>
              <a:rPr lang="en-US" dirty="0" smtClean="0"/>
              <a:t>presents some data from a real case in which STR analysis proved a convicted man innocent and also helped identify the true perpetrator.</a:t>
            </a:r>
          </a:p>
          <a:p>
            <a:pPr lvl="1"/>
            <a:r>
              <a:rPr lang="en-US" smtClean="0"/>
              <a:t>error rate </a:t>
            </a:r>
            <a:r>
              <a:rPr lang="en-US" dirty="0" smtClean="0"/>
              <a:t>1 in 10 billion chance of </a:t>
            </a:r>
            <a:r>
              <a:rPr lang="en-US" smtClean="0"/>
              <a:t>a mistake</a:t>
            </a:r>
            <a:endParaRPr lang="en-US" dirty="0" smtClean="0"/>
          </a:p>
        </p:txBody>
      </p:sp>
    </p:spTree>
    <p:extLst>
      <p:ext uri="{BB962C8B-B14F-4D97-AF65-F5344CB8AC3E}">
        <p14:creationId xmlns:p14="http://schemas.microsoft.com/office/powerpoint/2010/main" val="218218736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0" y="131763"/>
            <a:ext cx="8543925" cy="958850"/>
          </a:xfrm>
        </p:spPr>
        <p:txBody>
          <a:bodyPr/>
          <a:lstStyle/>
          <a:p>
            <a:r>
              <a:rPr lang="en-US" smtClean="0"/>
              <a:t>Short Tandem Repeat (STR) Analysis</a:t>
            </a:r>
            <a:endParaRPr lang="en-US" dirty="0" smtClean="0"/>
          </a:p>
        </p:txBody>
      </p:sp>
      <p:sp>
        <p:nvSpPr>
          <p:cNvPr id="141315" name="Rectangle 3"/>
          <p:cNvSpPr>
            <a:spLocks noGrp="1" noChangeArrowheads="1"/>
          </p:cNvSpPr>
          <p:nvPr>
            <p:ph idx="4294967295"/>
          </p:nvPr>
        </p:nvSpPr>
        <p:spPr>
          <a:xfrm>
            <a:off x="0" y="1227138"/>
            <a:ext cx="8543925" cy="4949825"/>
          </a:xfrm>
        </p:spPr>
        <p:txBody>
          <a:bodyPr>
            <a:normAutofit lnSpcReduction="10000"/>
          </a:bodyPr>
          <a:lstStyle/>
          <a:p>
            <a:r>
              <a:rPr lang="en-US" dirty="0" smtClean="0"/>
              <a:t>In forensic cases using STR analysis with the 13 standard markers, the probability of two people having identical DNA profiles is somewhere between one chance in 10 billion and one in several trillion.</a:t>
            </a:r>
          </a:p>
          <a:p>
            <a:r>
              <a:rPr lang="en-US" dirty="0" smtClean="0"/>
              <a:t>Thus, despite problems that can still arise from insufficient data, human error, or flawed evidence, genetic profiles are now accepted as compelling evidence by legal experts and scientists alike. </a:t>
            </a:r>
          </a:p>
        </p:txBody>
      </p:sp>
    </p:spTree>
    <p:extLst>
      <p:ext uri="{BB962C8B-B14F-4D97-AF65-F5344CB8AC3E}">
        <p14:creationId xmlns:p14="http://schemas.microsoft.com/office/powerpoint/2010/main" val="8676386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8850" y="703094"/>
            <a:ext cx="8402671" cy="3375282"/>
          </a:xfrm>
          <a:prstGeom prst="rect">
            <a:avLst/>
          </a:prstGeom>
        </p:spPr>
        <p:txBody>
          <a:bodyPr wrap="square">
            <a:spAutoFit/>
          </a:bodyPr>
          <a:lstStyle/>
          <a:p>
            <a:r>
              <a:rPr lang="en-US" sz="4000" baseline="30000" dirty="0"/>
              <a:t>The process of making multiple copies of a gene by inserting it into a host genome and culturing the host is an example of ________</a:t>
            </a:r>
            <a:r>
              <a:rPr lang="en-US" sz="4000" baseline="30000" dirty="0" smtClean="0"/>
              <a:t>.</a:t>
            </a:r>
          </a:p>
          <a:p>
            <a:endParaRPr lang="en-US" sz="4000" baseline="30000" dirty="0"/>
          </a:p>
          <a:p>
            <a:r>
              <a:rPr lang="en-US" sz="4000" baseline="30000" dirty="0" smtClean="0"/>
              <a:t>A) gene </a:t>
            </a:r>
            <a:r>
              <a:rPr lang="en-US" sz="4000" baseline="30000" dirty="0"/>
              <a:t>cloning </a:t>
            </a:r>
            <a:endParaRPr lang="en-US" sz="4000" baseline="30000" dirty="0" smtClean="0"/>
          </a:p>
          <a:p>
            <a:r>
              <a:rPr lang="en-US" sz="4000" baseline="30000" dirty="0" smtClean="0"/>
              <a:t>C</a:t>
            </a:r>
            <a:r>
              <a:rPr lang="en-US" sz="4000" baseline="30000" dirty="0"/>
              <a:t>) STR analysis</a:t>
            </a:r>
          </a:p>
          <a:p>
            <a:r>
              <a:rPr lang="en-US" sz="4000" baseline="30000" dirty="0"/>
              <a:t>B) PCR</a:t>
            </a:r>
          </a:p>
          <a:p>
            <a:r>
              <a:rPr lang="en-US" sz="4000" baseline="30000" dirty="0"/>
              <a:t>D) whole -genome shotgun method</a:t>
            </a:r>
            <a:endParaRPr lang="en-US" sz="4000" dirty="0"/>
          </a:p>
        </p:txBody>
      </p:sp>
    </p:spTree>
    <p:extLst>
      <p:ext uri="{BB962C8B-B14F-4D97-AF65-F5344CB8AC3E}">
        <p14:creationId xmlns:p14="http://schemas.microsoft.com/office/powerpoint/2010/main" val="26358550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79667" y="3259723"/>
            <a:ext cx="184666" cy="338554"/>
          </a:xfrm>
          <a:prstGeom prst="rect">
            <a:avLst/>
          </a:prstGeom>
        </p:spPr>
        <p:txBody>
          <a:bodyPr wrap="none">
            <a:spAutoFit/>
          </a:bodyPr>
          <a:lstStyle/>
          <a:p>
            <a:r>
              <a:rPr lang="en-US" baseline="30000" dirty="0"/>
              <a:t> </a:t>
            </a:r>
            <a:endParaRPr lang="en-US" dirty="0"/>
          </a:p>
        </p:txBody>
      </p:sp>
      <p:sp>
        <p:nvSpPr>
          <p:cNvPr id="4" name="Rectangle 3"/>
          <p:cNvSpPr/>
          <p:nvPr/>
        </p:nvSpPr>
        <p:spPr>
          <a:xfrm>
            <a:off x="4479667" y="3259723"/>
            <a:ext cx="184666" cy="338554"/>
          </a:xfrm>
          <a:prstGeom prst="rect">
            <a:avLst/>
          </a:prstGeom>
        </p:spPr>
        <p:txBody>
          <a:bodyPr wrap="none">
            <a:spAutoFit/>
          </a:bodyPr>
          <a:lstStyle/>
          <a:p>
            <a:r>
              <a:rPr lang="en-US" baseline="30000" dirty="0"/>
              <a:t> </a:t>
            </a:r>
            <a:endParaRPr lang="en-US" dirty="0"/>
          </a:p>
        </p:txBody>
      </p:sp>
      <p:pic>
        <p:nvPicPr>
          <p:cNvPr id="5" name="Picture 4" descr="Screenshot 2018-12-11 12.20.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0701" y="879719"/>
            <a:ext cx="3949700" cy="4114800"/>
          </a:xfrm>
          <a:prstGeom prst="rect">
            <a:avLst/>
          </a:prstGeom>
        </p:spPr>
      </p:pic>
    </p:spTree>
    <p:extLst>
      <p:ext uri="{BB962C8B-B14F-4D97-AF65-F5344CB8AC3E}">
        <p14:creationId xmlns:p14="http://schemas.microsoft.com/office/powerpoint/2010/main" val="196697915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the normal function of a proto oncogene?</a:t>
            </a:r>
            <a:endParaRPr lang="en-US" dirty="0"/>
          </a:p>
        </p:txBody>
      </p:sp>
      <p:sp>
        <p:nvSpPr>
          <p:cNvPr id="3" name="Content Placeholder 2"/>
          <p:cNvSpPr>
            <a:spLocks noGrp="1"/>
          </p:cNvSpPr>
          <p:nvPr>
            <p:ph idx="1"/>
          </p:nvPr>
        </p:nvSpPr>
        <p:spPr/>
        <p:txBody>
          <a:bodyPr/>
          <a:lstStyle/>
          <a:p>
            <a:pPr marL="514350" indent="-514350">
              <a:buFont typeface="+mj-lt"/>
              <a:buAutoNum type="alphaUcPeriod"/>
            </a:pPr>
            <a:r>
              <a:rPr lang="en-US" dirty="0" smtClean="0"/>
              <a:t>increases cell growth</a:t>
            </a:r>
          </a:p>
          <a:p>
            <a:pPr marL="514350" indent="-514350">
              <a:buFont typeface="+mj-lt"/>
              <a:buAutoNum type="alphaUcPeriod"/>
            </a:pPr>
            <a:r>
              <a:rPr lang="en-US" dirty="0" smtClean="0"/>
              <a:t>regulates cell division</a:t>
            </a:r>
          </a:p>
          <a:p>
            <a:pPr marL="514350" indent="-514350">
              <a:buFont typeface="+mj-lt"/>
              <a:buAutoNum type="alphaUcPeriod"/>
            </a:pPr>
            <a:r>
              <a:rPr lang="en-US" dirty="0" smtClean="0"/>
              <a:t>cellular repair</a:t>
            </a:r>
          </a:p>
          <a:p>
            <a:pPr marL="514350" indent="-514350">
              <a:buFont typeface="+mj-lt"/>
              <a:buAutoNum type="alphaUcPeriod"/>
            </a:pPr>
            <a:r>
              <a:rPr lang="en-US" dirty="0" smtClean="0"/>
              <a:t>copies RNA</a:t>
            </a:r>
          </a:p>
          <a:p>
            <a:pPr marL="0" indent="0">
              <a:buNone/>
            </a:pPr>
            <a:endParaRPr lang="en-US" dirty="0" smtClean="0"/>
          </a:p>
        </p:txBody>
      </p:sp>
    </p:spTree>
    <p:extLst>
      <p:ext uri="{BB962C8B-B14F-4D97-AF65-F5344CB8AC3E}">
        <p14:creationId xmlns:p14="http://schemas.microsoft.com/office/powerpoint/2010/main" val="35477900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smtClean="0"/>
              <a:t>DNA Sequencing</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r>
              <a:rPr lang="en-US" dirty="0" smtClean="0"/>
              <a:t>Researchers can exploit the principle of complementary base pairing to determine the complete nucleotide sequence of a DNA molecule, a process called </a:t>
            </a:r>
            <a:r>
              <a:rPr lang="en-US" b="1" dirty="0" smtClean="0"/>
              <a:t>DNA sequencing</a:t>
            </a:r>
            <a:r>
              <a:rPr lang="en-US" dirty="0" smtClean="0"/>
              <a:t>.</a:t>
            </a:r>
          </a:p>
          <a:p>
            <a:r>
              <a:rPr lang="en-US" dirty="0" smtClean="0"/>
              <a:t>In one standard procedure, the DNA is first cut into fragments, and then each fragment is sequenced.</a:t>
            </a:r>
          </a:p>
        </p:txBody>
      </p:sp>
    </p:spTree>
    <p:extLst>
      <p:ext uri="{BB962C8B-B14F-4D97-AF65-F5344CB8AC3E}">
        <p14:creationId xmlns:p14="http://schemas.microsoft.com/office/powerpoint/2010/main" val="267838610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12.18</a:t>
            </a:r>
            <a:endParaRPr lang="en-US" sz="1200" dirty="0">
              <a:latin typeface="Arial" charset="0"/>
            </a:endParaRPr>
          </a:p>
        </p:txBody>
      </p:sp>
      <p:pic>
        <p:nvPicPr>
          <p:cNvPr id="37890" name="Picture 2" descr="\\192.168.4.30\Conversion\Power Point\Campbell EB6e\Output\CH12\Working files\Labeled\12_18DNASequencer-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2094" y="1377950"/>
            <a:ext cx="6119812" cy="410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06987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smtClean="0"/>
              <a:t>Genomics</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r>
              <a:rPr lang="en-US" b="1" dirty="0" smtClean="0"/>
              <a:t>Genomics</a:t>
            </a:r>
            <a:r>
              <a:rPr lang="en-US" dirty="0" smtClean="0"/>
              <a:t> is the study of complete sets of genes (genomes).</a:t>
            </a:r>
          </a:p>
          <a:p>
            <a:r>
              <a:rPr lang="en-US" dirty="0" smtClean="0"/>
              <a:t>The first targets of genomics research were bacteria, which have relatively little DNA.</a:t>
            </a:r>
          </a:p>
        </p:txBody>
      </p:sp>
    </p:spTree>
    <p:extLst>
      <p:ext uri="{BB962C8B-B14F-4D97-AF65-F5344CB8AC3E}">
        <p14:creationId xmlns:p14="http://schemas.microsoft.com/office/powerpoint/2010/main" val="203226199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Table </a:t>
            </a:r>
            <a:r>
              <a:rPr lang="en-US" sz="1200" dirty="0" smtClean="0">
                <a:latin typeface="Arial" charset="0"/>
              </a:rPr>
              <a:t>12.1-1</a:t>
            </a:r>
            <a:endParaRPr lang="en-US" sz="1200" dirty="0">
              <a:latin typeface="Arial" charset="0"/>
            </a:endParaRPr>
          </a:p>
        </p:txBody>
      </p:sp>
      <p:pic>
        <p:nvPicPr>
          <p:cNvPr id="55298" name="Picture 2" descr="\\192.168.4.30\Conversion\Power Point\Campbell EB6e\Output\CH12\Working files\Labeled\12_T01aSequencedGenomes-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847725"/>
            <a:ext cx="8547101" cy="516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56233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Table </a:t>
            </a:r>
            <a:r>
              <a:rPr lang="en-US" sz="1200" dirty="0" smtClean="0">
                <a:latin typeface="Arial" charset="0"/>
              </a:rPr>
              <a:t>12.1-2</a:t>
            </a:r>
            <a:endParaRPr lang="en-US" sz="1200" dirty="0">
              <a:latin typeface="Arial" charset="0"/>
            </a:endParaRPr>
          </a:p>
        </p:txBody>
      </p:sp>
      <p:pic>
        <p:nvPicPr>
          <p:cNvPr id="56322" name="Picture 2" descr="\\192.168.4.30\Conversion\Power Point\Campbell EB6e\Output\CH12\Working files\Labeled\12_T01bSequencedGenomes-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661194"/>
            <a:ext cx="8547101" cy="5535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116169"/>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smtClean="0"/>
              <a:t>The Human Genome</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r>
              <a:rPr lang="en-US" dirty="0" smtClean="0"/>
              <a:t>Begun in 1990, the </a:t>
            </a:r>
            <a:r>
              <a:rPr lang="en-US" b="1" dirty="0" smtClean="0"/>
              <a:t>Human Genome Project </a:t>
            </a:r>
            <a:r>
              <a:rPr lang="en-US" dirty="0" smtClean="0"/>
              <a:t>was a massive scientific endeavor to </a:t>
            </a:r>
          </a:p>
          <a:p>
            <a:pPr lvl="1"/>
            <a:r>
              <a:rPr lang="en-US" dirty="0" smtClean="0"/>
              <a:t>determine the nucleotide sequence of all the DNA in the human genome and </a:t>
            </a:r>
          </a:p>
          <a:p>
            <a:pPr lvl="1"/>
            <a:r>
              <a:rPr lang="en-US" dirty="0" smtClean="0"/>
              <a:t>identify the location and sequence of every gene. </a:t>
            </a:r>
          </a:p>
        </p:txBody>
      </p:sp>
    </p:spTree>
    <p:extLst>
      <p:ext uri="{BB962C8B-B14F-4D97-AF65-F5344CB8AC3E}">
        <p14:creationId xmlns:p14="http://schemas.microsoft.com/office/powerpoint/2010/main" val="413569754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smtClean="0"/>
              <a:t>The Human Genome</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r>
              <a:rPr lang="en-US" dirty="0" smtClean="0"/>
              <a:t>At the completion of the project,</a:t>
            </a:r>
          </a:p>
          <a:p>
            <a:pPr lvl="1"/>
            <a:r>
              <a:rPr lang="en-US" dirty="0" smtClean="0"/>
              <a:t>more than 99% of the genome had been determined to 99.999% accuracy,</a:t>
            </a:r>
          </a:p>
          <a:p>
            <a:pPr lvl="1"/>
            <a:r>
              <a:rPr lang="en-US" dirty="0" smtClean="0"/>
              <a:t>about 3 billion nucleotide pairs were identified,</a:t>
            </a:r>
          </a:p>
          <a:p>
            <a:pPr lvl="1"/>
            <a:r>
              <a:rPr lang="en-US" dirty="0" smtClean="0"/>
              <a:t>about 21,000 genes were found, and</a:t>
            </a:r>
          </a:p>
          <a:p>
            <a:pPr lvl="1"/>
            <a:r>
              <a:rPr lang="en-US" b="1" dirty="0" smtClean="0"/>
              <a:t>about 98% of the human </a:t>
            </a:r>
            <a:r>
              <a:rPr lang="en-US" dirty="0" smtClean="0"/>
              <a:t>DNA was identified as noncoding.</a:t>
            </a:r>
          </a:p>
        </p:txBody>
      </p:sp>
    </p:spTree>
    <p:extLst>
      <p:ext uri="{BB962C8B-B14F-4D97-AF65-F5344CB8AC3E}">
        <p14:creationId xmlns:p14="http://schemas.microsoft.com/office/powerpoint/2010/main" val="1513006206"/>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2287" y="618327"/>
            <a:ext cx="7686140" cy="4893647"/>
          </a:xfrm>
          <a:prstGeom prst="rect">
            <a:avLst/>
          </a:prstGeom>
          <a:noFill/>
        </p:spPr>
        <p:txBody>
          <a:bodyPr wrap="square" rtlCol="0">
            <a:spAutoFit/>
          </a:bodyPr>
          <a:lstStyle/>
          <a:p>
            <a:r>
              <a:rPr lang="en-US" dirty="0"/>
              <a:t>Can an insurance company require you to disclose information from a genetic test? </a:t>
            </a:r>
            <a:endParaRPr lang="en-US" dirty="0"/>
          </a:p>
          <a:p>
            <a:pPr marL="914400" lvl="1" indent="-457200">
              <a:buFont typeface="+mj-lt"/>
              <a:buAutoNum type="alphaUcPeriod"/>
            </a:pPr>
            <a:r>
              <a:rPr lang="en-US" dirty="0" smtClean="0"/>
              <a:t>No</a:t>
            </a:r>
            <a:r>
              <a:rPr lang="en-US" dirty="0"/>
              <a:t>, The Genetic Information Nondiscrimination Act of 2008 prevents discrimination </a:t>
            </a:r>
            <a:r>
              <a:rPr lang="en-US" dirty="0" smtClean="0"/>
              <a:t>based </a:t>
            </a:r>
            <a:r>
              <a:rPr lang="en-US" dirty="0"/>
              <a:t>on genetic information </a:t>
            </a:r>
            <a:endParaRPr lang="en-US" dirty="0"/>
          </a:p>
          <a:p>
            <a:pPr marL="914400" lvl="1" indent="-457200">
              <a:buFont typeface="+mj-lt"/>
              <a:buAutoNum type="alphaUcPeriod"/>
            </a:pPr>
            <a:r>
              <a:rPr lang="en-US" dirty="0" smtClean="0"/>
              <a:t>No</a:t>
            </a:r>
            <a:r>
              <a:rPr lang="en-US" dirty="0"/>
              <a:t>, Title II provides similar protections in employment </a:t>
            </a:r>
            <a:endParaRPr lang="en-US" dirty="0"/>
          </a:p>
          <a:p>
            <a:pPr marL="914400" lvl="1" indent="-457200">
              <a:buFont typeface="+mj-lt"/>
              <a:buAutoNum type="alphaUcPeriod"/>
            </a:pPr>
            <a:r>
              <a:rPr lang="en-US" dirty="0" smtClean="0"/>
              <a:t>No</a:t>
            </a:r>
            <a:r>
              <a:rPr lang="en-US" dirty="0"/>
              <a:t>, Title I of the act prohibits insurance companies from requesting or requiring genetic information during an application for health insurance. </a:t>
            </a:r>
            <a:endParaRPr lang="en-US" dirty="0"/>
          </a:p>
          <a:p>
            <a:pPr marL="914400" lvl="1" indent="-457200">
              <a:buFont typeface="+mj-lt"/>
              <a:buAutoNum type="alphaUcPeriod"/>
            </a:pPr>
            <a:r>
              <a:rPr lang="en-US" dirty="0" smtClean="0"/>
              <a:t>All </a:t>
            </a:r>
            <a:r>
              <a:rPr lang="en-US" dirty="0"/>
              <a:t>of the above are accurate. </a:t>
            </a:r>
            <a:endParaRPr lang="en-US" dirty="0"/>
          </a:p>
          <a:p>
            <a:endParaRPr lang="en-US" dirty="0"/>
          </a:p>
        </p:txBody>
      </p:sp>
    </p:spTree>
    <p:extLst>
      <p:ext uri="{BB962C8B-B14F-4D97-AF65-F5344CB8AC3E}">
        <p14:creationId xmlns:p14="http://schemas.microsoft.com/office/powerpoint/2010/main" val="33320050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2">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idx="4294967295"/>
          </p:nvPr>
        </p:nvSpPr>
        <p:spPr>
          <a:xfrm>
            <a:off x="0" y="131763"/>
            <a:ext cx="8543925" cy="958850"/>
          </a:xfrm>
        </p:spPr>
        <p:txBody>
          <a:bodyPr/>
          <a:lstStyle/>
          <a:p>
            <a:r>
              <a:rPr lang="en-US" dirty="0" smtClean="0"/>
              <a:t>Safety and Ethical Issues</a:t>
            </a:r>
            <a:endParaRPr lang="en-US" dirty="0"/>
          </a:p>
        </p:txBody>
      </p:sp>
      <p:sp>
        <p:nvSpPr>
          <p:cNvPr id="223235" name="Rectangle 3"/>
          <p:cNvSpPr>
            <a:spLocks noGrp="1" noChangeArrowheads="1"/>
          </p:cNvSpPr>
          <p:nvPr>
            <p:ph idx="4294967295"/>
          </p:nvPr>
        </p:nvSpPr>
        <p:spPr>
          <a:xfrm>
            <a:off x="0" y="1227138"/>
            <a:ext cx="8543925" cy="4949825"/>
          </a:xfrm>
        </p:spPr>
        <p:txBody>
          <a:bodyPr>
            <a:normAutofit fontScale="92500" lnSpcReduction="10000"/>
          </a:bodyPr>
          <a:lstStyle/>
          <a:p>
            <a:r>
              <a:rPr lang="en-US" b="1" dirty="0" smtClean="0"/>
              <a:t>Strict laboratory </a:t>
            </a:r>
            <a:r>
              <a:rPr lang="en-US" dirty="0" smtClean="0"/>
              <a:t>safety procedures have been designed to</a:t>
            </a:r>
          </a:p>
          <a:p>
            <a:pPr lvl="1"/>
            <a:r>
              <a:rPr lang="en-US" dirty="0" smtClean="0"/>
              <a:t>protect researchers from infection by engineered microbes and</a:t>
            </a:r>
          </a:p>
          <a:p>
            <a:pPr lvl="1"/>
            <a:r>
              <a:rPr lang="en-US" dirty="0" smtClean="0"/>
              <a:t>prevent microbes from accidentally leaving the laboratory.</a:t>
            </a:r>
          </a:p>
          <a:p>
            <a:r>
              <a:rPr lang="en-US" dirty="0" smtClean="0"/>
              <a:t>In addition, strains of microbes to be used in recombinant DNA experiments are genetically crippled to ensure that they cannot survive outside the laboratory and certain obviously dangerous experiments have been banned. </a:t>
            </a:r>
            <a:endParaRPr lang="en-US" dirty="0"/>
          </a:p>
        </p:txBody>
      </p:sp>
    </p:spTree>
    <p:extLst>
      <p:ext uri="{BB962C8B-B14F-4D97-AF65-F5344CB8AC3E}">
        <p14:creationId xmlns:p14="http://schemas.microsoft.com/office/powerpoint/2010/main" val="1294567908"/>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12.24</a:t>
            </a:r>
            <a:endParaRPr lang="en-US" sz="1200" dirty="0">
              <a:latin typeface="Arial" charset="0"/>
            </a:endParaRPr>
          </a:p>
        </p:txBody>
      </p:sp>
      <p:pic>
        <p:nvPicPr>
          <p:cNvPr id="48132" name="Picture 4" descr="\\192.168.4.30\Conversion\Power Point\Campbell EB6e\Output\CH12\Working files\Labeled\12_24BiohazardSuit-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031" y="268287"/>
            <a:ext cx="6357938" cy="6321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88950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800" dirty="0"/>
              <a:t>When referring to cell division, </a:t>
            </a:r>
            <a:r>
              <a:rPr lang="en-US" sz="2800" b="1" dirty="0"/>
              <a:t>oncogenes</a:t>
            </a:r>
            <a:r>
              <a:rPr lang="en-US" sz="2800" dirty="0"/>
              <a:t> are most like ________ while </a:t>
            </a:r>
            <a:r>
              <a:rPr lang="en-US" sz="2800" b="1" dirty="0"/>
              <a:t>tumor suppressor genes </a:t>
            </a:r>
            <a:r>
              <a:rPr lang="en-US" sz="2800" dirty="0"/>
              <a:t>are most like ________. </a:t>
            </a:r>
          </a:p>
        </p:txBody>
      </p:sp>
      <p:sp>
        <p:nvSpPr>
          <p:cNvPr id="3" name="Content Placeholder 2"/>
          <p:cNvSpPr>
            <a:spLocks noGrp="1"/>
          </p:cNvSpPr>
          <p:nvPr>
            <p:ph idx="1"/>
          </p:nvPr>
        </p:nvSpPr>
        <p:spPr/>
        <p:txBody>
          <a:bodyPr>
            <a:normAutofit/>
          </a:bodyPr>
          <a:lstStyle/>
          <a:p>
            <a:pPr marL="514350" indent="-514350">
              <a:buFont typeface="+mj-lt"/>
              <a:buAutoNum type="arabicParenR"/>
            </a:pPr>
            <a:r>
              <a:rPr lang="en-US" dirty="0" smtClean="0"/>
              <a:t>the </a:t>
            </a:r>
            <a:r>
              <a:rPr lang="en-US" dirty="0"/>
              <a:t>brakes on a car... the gas pedal on a </a:t>
            </a:r>
            <a:r>
              <a:rPr lang="en-US" dirty="0" smtClean="0"/>
              <a:t>car</a:t>
            </a:r>
          </a:p>
          <a:p>
            <a:pPr marL="514350" indent="-514350">
              <a:buFont typeface="+mj-lt"/>
              <a:buAutoNum type="arabicParenR"/>
            </a:pPr>
            <a:r>
              <a:rPr lang="en-US" dirty="0" smtClean="0"/>
              <a:t>the </a:t>
            </a:r>
            <a:r>
              <a:rPr lang="en-US" dirty="0"/>
              <a:t>steering wheel on a car... the gas pedal on a car </a:t>
            </a:r>
          </a:p>
          <a:p>
            <a:pPr marL="514350" indent="-514350">
              <a:buFont typeface="+mj-lt"/>
              <a:buAutoNum type="arabicParenR"/>
            </a:pPr>
            <a:r>
              <a:rPr lang="en-US" dirty="0" smtClean="0"/>
              <a:t>the </a:t>
            </a:r>
            <a:r>
              <a:rPr lang="en-US" dirty="0"/>
              <a:t>brakes on a car... the steering wheel on a car </a:t>
            </a:r>
            <a:endParaRPr lang="en-US" dirty="0" smtClean="0"/>
          </a:p>
          <a:p>
            <a:pPr marL="514350" indent="-514350">
              <a:buFont typeface="+mj-lt"/>
              <a:buAutoNum type="arabicParenR"/>
            </a:pPr>
            <a:r>
              <a:rPr lang="en-US" dirty="0" smtClean="0"/>
              <a:t>the </a:t>
            </a:r>
            <a:r>
              <a:rPr lang="en-US" dirty="0"/>
              <a:t>gas pedal on a car... the brakes on a car </a:t>
            </a:r>
          </a:p>
          <a:p>
            <a:endParaRPr lang="en-US" dirty="0"/>
          </a:p>
        </p:txBody>
      </p:sp>
    </p:spTree>
    <p:extLst>
      <p:ext uri="{BB962C8B-B14F-4D97-AF65-F5344CB8AC3E}">
        <p14:creationId xmlns:p14="http://schemas.microsoft.com/office/powerpoint/2010/main" val="19883094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idx="4294967295"/>
          </p:nvPr>
        </p:nvSpPr>
        <p:spPr>
          <a:xfrm>
            <a:off x="0" y="131763"/>
            <a:ext cx="8543925" cy="958850"/>
          </a:xfrm>
        </p:spPr>
        <p:txBody>
          <a:bodyPr>
            <a:normAutofit fontScale="90000"/>
          </a:bodyPr>
          <a:lstStyle/>
          <a:p>
            <a:r>
              <a:rPr lang="en-US" smtClean="0"/>
              <a:t>The Controversy over Genetically Modified Foods</a:t>
            </a:r>
            <a:endParaRPr lang="en-US" dirty="0" smtClean="0"/>
          </a:p>
        </p:txBody>
      </p:sp>
      <p:sp>
        <p:nvSpPr>
          <p:cNvPr id="229379" name="Rectangle 3"/>
          <p:cNvSpPr>
            <a:spLocks noGrp="1" noChangeArrowheads="1"/>
          </p:cNvSpPr>
          <p:nvPr>
            <p:ph idx="4294967295"/>
          </p:nvPr>
        </p:nvSpPr>
        <p:spPr>
          <a:xfrm>
            <a:off x="0" y="1227138"/>
            <a:ext cx="8543925" cy="4949825"/>
          </a:xfrm>
        </p:spPr>
        <p:txBody>
          <a:bodyPr/>
          <a:lstStyle/>
          <a:p>
            <a:r>
              <a:rPr lang="en-US" dirty="0" smtClean="0"/>
              <a:t>Genetically modified (GM) foods account for a significant percentage of several staple crops in the United States, Argentina, and Brazil.</a:t>
            </a:r>
          </a:p>
          <a:p>
            <a:r>
              <a:rPr lang="en-US" dirty="0" smtClean="0"/>
              <a:t>Controversy about the safety of these foods is an important political issue.</a:t>
            </a:r>
          </a:p>
        </p:txBody>
      </p:sp>
    </p:spTree>
    <p:extLst>
      <p:ext uri="{BB962C8B-B14F-4D97-AF65-F5344CB8AC3E}">
        <p14:creationId xmlns:p14="http://schemas.microsoft.com/office/powerpoint/2010/main" val="2349714849"/>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471" y="253179"/>
            <a:ext cx="8538747" cy="4401205"/>
          </a:xfrm>
          <a:prstGeom prst="rect">
            <a:avLst/>
          </a:prstGeom>
        </p:spPr>
        <p:txBody>
          <a:bodyPr wrap="square">
            <a:spAutoFit/>
          </a:bodyPr>
          <a:lstStyle/>
          <a:p>
            <a:r>
              <a:rPr lang="en-US" sz="2000" dirty="0"/>
              <a:t>Corn crops are susceptible to damage by different species of corn borer, an insect (a type of arthropod) that feeds and lives on corn plants. It is estimated that corn borers may cause up to $1 billion of damage a year to corn crops. Because of pests like the corn borer, researchers have created genetically modified pest-resistant crops. One type of pest-resistant crop, </a:t>
            </a:r>
            <a:r>
              <a:rPr lang="en-US" sz="2000" dirty="0" err="1"/>
              <a:t>Bt</a:t>
            </a:r>
            <a:r>
              <a:rPr lang="en-US" sz="2000" dirty="0"/>
              <a:t> corn, expresses a bacterial toxin that kills corn borers if they consume the toxin. While </a:t>
            </a:r>
            <a:r>
              <a:rPr lang="en-US" sz="2000" dirty="0" err="1"/>
              <a:t>Bt</a:t>
            </a:r>
            <a:r>
              <a:rPr lang="en-US" sz="2000" dirty="0"/>
              <a:t> corn has been planted and used in the United States since 1996, some researchers and members of the public continue to worry about negative effects of the </a:t>
            </a:r>
            <a:r>
              <a:rPr lang="en-US" sz="2000" dirty="0" err="1"/>
              <a:t>Bt</a:t>
            </a:r>
            <a:r>
              <a:rPr lang="en-US" sz="2000" dirty="0"/>
              <a:t> toxin on other animals, including arthropods and humans. In order to investigate the effects of </a:t>
            </a:r>
            <a:r>
              <a:rPr lang="en-US" sz="2000" dirty="0" err="1"/>
              <a:t>Bt</a:t>
            </a:r>
            <a:r>
              <a:rPr lang="en-US" sz="2000" dirty="0"/>
              <a:t> toxins on other animals, researchers conducted experiments where they fed arthropods </a:t>
            </a:r>
            <a:r>
              <a:rPr lang="en-US" sz="2000" dirty="0" err="1"/>
              <a:t>Bt</a:t>
            </a:r>
            <a:r>
              <a:rPr lang="en-US" sz="2000" dirty="0"/>
              <a:t> corn or non-</a:t>
            </a:r>
            <a:r>
              <a:rPr lang="en-US" sz="2000" dirty="0" err="1"/>
              <a:t>Bt</a:t>
            </a:r>
            <a:r>
              <a:rPr lang="en-US" sz="2000" dirty="0"/>
              <a:t> corn. A summary of the effects of eating </a:t>
            </a:r>
            <a:r>
              <a:rPr lang="en-US" sz="2000" dirty="0" err="1"/>
              <a:t>Bt</a:t>
            </a:r>
            <a:r>
              <a:rPr lang="en-US" sz="2000" dirty="0"/>
              <a:t> corn on single species of corn borer, mite, and beetle are shown in the figure below.</a:t>
            </a:r>
          </a:p>
        </p:txBody>
      </p:sp>
    </p:spTree>
    <p:extLst>
      <p:ext uri="{BB962C8B-B14F-4D97-AF65-F5344CB8AC3E}">
        <p14:creationId xmlns:p14="http://schemas.microsoft.com/office/powerpoint/2010/main" val="2387335225"/>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8-12-11 12.22.5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7400" y="1952577"/>
            <a:ext cx="3785971" cy="3122735"/>
          </a:xfrm>
          <a:prstGeom prst="rect">
            <a:avLst/>
          </a:prstGeom>
        </p:spPr>
      </p:pic>
    </p:spTree>
    <p:extLst>
      <p:ext uri="{BB962C8B-B14F-4D97-AF65-F5344CB8AC3E}">
        <p14:creationId xmlns:p14="http://schemas.microsoft.com/office/powerpoint/2010/main" val="2732999124"/>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2868" y="646393"/>
            <a:ext cx="8005784" cy="6001642"/>
          </a:xfrm>
          <a:prstGeom prst="rect">
            <a:avLst/>
          </a:prstGeom>
        </p:spPr>
        <p:txBody>
          <a:bodyPr wrap="square">
            <a:spAutoFit/>
          </a:bodyPr>
          <a:lstStyle/>
          <a:p>
            <a:r>
              <a:rPr lang="en-US" sz="3200" dirty="0"/>
              <a:t>What can you conclude from the data in the graph</a:t>
            </a:r>
            <a:r>
              <a:rPr lang="en-US" sz="3200" dirty="0" smtClean="0"/>
              <a:t>?</a:t>
            </a:r>
          </a:p>
          <a:p>
            <a:endParaRPr lang="en-US" sz="3200" dirty="0"/>
          </a:p>
          <a:p>
            <a:pPr marL="514350" indent="-514350">
              <a:buFont typeface="+mj-lt"/>
              <a:buAutoNum type="alphaUcPeriod"/>
            </a:pPr>
            <a:r>
              <a:rPr lang="en-US" sz="3200" dirty="0" smtClean="0"/>
              <a:t>Beetles </a:t>
            </a:r>
            <a:r>
              <a:rPr lang="en-US" sz="3200" dirty="0"/>
              <a:t>are more likely to survive than mites when fed </a:t>
            </a:r>
            <a:r>
              <a:rPr lang="en-US" sz="3200" dirty="0" err="1"/>
              <a:t>Bt</a:t>
            </a:r>
            <a:r>
              <a:rPr lang="en-US" sz="3200" dirty="0"/>
              <a:t> </a:t>
            </a:r>
            <a:r>
              <a:rPr lang="en-US" sz="3200" dirty="0" smtClean="0"/>
              <a:t>corn.</a:t>
            </a:r>
          </a:p>
          <a:p>
            <a:pPr marL="514350" indent="-514350">
              <a:buFont typeface="+mj-lt"/>
              <a:buAutoNum type="alphaUcPeriod"/>
            </a:pPr>
            <a:r>
              <a:rPr lang="en-US" sz="3200" dirty="0" err="1" smtClean="0"/>
              <a:t>Bt</a:t>
            </a:r>
            <a:r>
              <a:rPr lang="en-US" sz="3200" dirty="0" smtClean="0"/>
              <a:t> </a:t>
            </a:r>
            <a:r>
              <a:rPr lang="en-US" sz="3200" dirty="0"/>
              <a:t>corn affects the mortality of all three arthropods </a:t>
            </a:r>
            <a:r>
              <a:rPr lang="en-US" sz="3200" dirty="0" smtClean="0"/>
              <a:t>equally.</a:t>
            </a:r>
          </a:p>
          <a:p>
            <a:pPr marL="514350" indent="-514350">
              <a:buFont typeface="+mj-lt"/>
              <a:buAutoNum type="alphaUcPeriod"/>
            </a:pPr>
            <a:r>
              <a:rPr lang="en-US" sz="3200" dirty="0" smtClean="0"/>
              <a:t>Mites </a:t>
            </a:r>
            <a:r>
              <a:rPr lang="en-US" sz="3200" dirty="0"/>
              <a:t>have the highest percent mortality of the arthropods </a:t>
            </a:r>
            <a:r>
              <a:rPr lang="en-US" sz="3200" dirty="0" smtClean="0"/>
              <a:t>studied.</a:t>
            </a:r>
          </a:p>
          <a:p>
            <a:pPr marL="514350" indent="-514350">
              <a:buFont typeface="+mj-lt"/>
              <a:buAutoNum type="alphaUcPeriod"/>
            </a:pPr>
            <a:r>
              <a:rPr lang="en-US" sz="3200" dirty="0" smtClean="0"/>
              <a:t>Corn </a:t>
            </a:r>
            <a:r>
              <a:rPr lang="en-US" sz="3200" dirty="0"/>
              <a:t>borers are less likely to survive if they eat </a:t>
            </a:r>
            <a:r>
              <a:rPr lang="en-US" sz="3200" dirty="0" err="1"/>
              <a:t>Bt</a:t>
            </a:r>
            <a:r>
              <a:rPr lang="en-US" sz="3200" dirty="0"/>
              <a:t> corn compared to non-</a:t>
            </a:r>
            <a:r>
              <a:rPr lang="en-US" sz="3200" dirty="0" err="1"/>
              <a:t>Bt</a:t>
            </a:r>
            <a:r>
              <a:rPr lang="en-US" sz="3200" dirty="0"/>
              <a:t> corn.</a:t>
            </a:r>
          </a:p>
        </p:txBody>
      </p:sp>
    </p:spTree>
    <p:extLst>
      <p:ext uri="{BB962C8B-B14F-4D97-AF65-F5344CB8AC3E}">
        <p14:creationId xmlns:p14="http://schemas.microsoft.com/office/powerpoint/2010/main" val="339157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4">
                                            <p:txEl>
                                              <p:pRg st="5" end="5"/>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1001" y="306201"/>
            <a:ext cx="7484160" cy="5755422"/>
          </a:xfrm>
          <a:prstGeom prst="rect">
            <a:avLst/>
          </a:prstGeom>
        </p:spPr>
        <p:txBody>
          <a:bodyPr wrap="square">
            <a:spAutoFit/>
          </a:bodyPr>
          <a:lstStyle/>
          <a:p>
            <a:endParaRPr lang="en-US" sz="2000" dirty="0"/>
          </a:p>
          <a:p>
            <a:r>
              <a:rPr lang="en-US" dirty="0" smtClean="0"/>
              <a:t>Based on </a:t>
            </a:r>
            <a:r>
              <a:rPr lang="en-US" dirty="0"/>
              <a:t>the data in the graph, do you think </a:t>
            </a:r>
            <a:r>
              <a:rPr lang="en-US" dirty="0" err="1"/>
              <a:t>Bt</a:t>
            </a:r>
            <a:r>
              <a:rPr lang="en-US" dirty="0"/>
              <a:t> corn is having its intended effect</a:t>
            </a:r>
            <a:r>
              <a:rPr lang="en-US" dirty="0" smtClean="0"/>
              <a:t>?</a:t>
            </a:r>
          </a:p>
          <a:p>
            <a:endParaRPr lang="en-US" sz="2000" dirty="0"/>
          </a:p>
          <a:p>
            <a:pPr marL="457200" indent="-457200">
              <a:buFont typeface="+mj-lt"/>
              <a:buAutoNum type="alphaUcPeriod"/>
            </a:pPr>
            <a:r>
              <a:rPr lang="en-US" sz="2000" dirty="0" smtClean="0"/>
              <a:t>Yes</a:t>
            </a:r>
            <a:r>
              <a:rPr lang="en-US" sz="2000" dirty="0"/>
              <a:t>, because </a:t>
            </a:r>
            <a:r>
              <a:rPr lang="en-US" sz="2000" dirty="0" err="1"/>
              <a:t>Bt</a:t>
            </a:r>
            <a:r>
              <a:rPr lang="en-US" sz="2000" dirty="0"/>
              <a:t> corn selectively killed corn borers that ate it while the beetles and mites </a:t>
            </a:r>
            <a:r>
              <a:rPr lang="en-US" sz="2000" dirty="0" smtClean="0"/>
              <a:t>were unaffected </a:t>
            </a:r>
            <a:r>
              <a:rPr lang="en-US" sz="2000" dirty="0"/>
              <a:t>when eating the </a:t>
            </a:r>
            <a:r>
              <a:rPr lang="en-US" sz="2000" dirty="0" err="1"/>
              <a:t>Bt</a:t>
            </a:r>
            <a:r>
              <a:rPr lang="en-US" sz="2000" dirty="0"/>
              <a:t> corn as compared to the non-</a:t>
            </a:r>
            <a:r>
              <a:rPr lang="en-US" sz="2000" dirty="0" err="1"/>
              <a:t>Bt</a:t>
            </a:r>
            <a:r>
              <a:rPr lang="en-US" sz="2000" dirty="0"/>
              <a:t> corn</a:t>
            </a:r>
            <a:r>
              <a:rPr lang="en-US" sz="2000" dirty="0" smtClean="0"/>
              <a:t>.</a:t>
            </a:r>
          </a:p>
          <a:p>
            <a:pPr marL="457200" indent="-457200">
              <a:buFont typeface="+mj-lt"/>
              <a:buAutoNum type="alphaUcPeriod"/>
            </a:pPr>
            <a:endParaRPr lang="en-US" sz="2000" dirty="0"/>
          </a:p>
          <a:p>
            <a:pPr marL="457200" indent="-457200">
              <a:buFont typeface="+mj-lt"/>
              <a:buAutoNum type="alphaUcPeriod"/>
            </a:pPr>
            <a:r>
              <a:rPr lang="en-US" sz="2000" dirty="0" smtClean="0"/>
              <a:t>Yes</a:t>
            </a:r>
            <a:r>
              <a:rPr lang="en-US" sz="2000" dirty="0"/>
              <a:t>, because </a:t>
            </a:r>
            <a:r>
              <a:rPr lang="en-US" sz="2000" dirty="0" err="1"/>
              <a:t>Bt</a:t>
            </a:r>
            <a:r>
              <a:rPr lang="en-US" sz="2000" dirty="0"/>
              <a:t> corn affected the mortality of all three arthropods equally</a:t>
            </a:r>
            <a:r>
              <a:rPr lang="en-US" sz="2000" dirty="0" smtClean="0"/>
              <a:t>.</a:t>
            </a:r>
          </a:p>
          <a:p>
            <a:pPr marL="457200" indent="-457200">
              <a:buFont typeface="+mj-lt"/>
              <a:buAutoNum type="alphaUcPeriod"/>
            </a:pPr>
            <a:endParaRPr lang="en-US" sz="2000" dirty="0"/>
          </a:p>
          <a:p>
            <a:pPr marL="457200" indent="-457200">
              <a:buFont typeface="+mj-lt"/>
              <a:buAutoNum type="alphaUcPeriod"/>
            </a:pPr>
            <a:r>
              <a:rPr lang="en-US" sz="2000" dirty="0" smtClean="0"/>
              <a:t>No</a:t>
            </a:r>
            <a:r>
              <a:rPr lang="en-US" sz="2000" dirty="0"/>
              <a:t>, because </a:t>
            </a:r>
            <a:r>
              <a:rPr lang="en-US" sz="2000" dirty="0" err="1"/>
              <a:t>Bt</a:t>
            </a:r>
            <a:r>
              <a:rPr lang="en-US" sz="2000" dirty="0"/>
              <a:t> corn was designed to kill all arthropods that ate it, and only the corn borers were killed after eating the </a:t>
            </a:r>
            <a:r>
              <a:rPr lang="en-US" sz="2000" dirty="0" err="1"/>
              <a:t>Bt</a:t>
            </a:r>
            <a:r>
              <a:rPr lang="en-US" sz="2000" dirty="0"/>
              <a:t> corn</a:t>
            </a:r>
            <a:r>
              <a:rPr lang="en-US" sz="2000" dirty="0" smtClean="0"/>
              <a:t>.</a:t>
            </a:r>
          </a:p>
          <a:p>
            <a:pPr marL="457200" indent="-457200">
              <a:buFont typeface="+mj-lt"/>
              <a:buAutoNum type="alphaUcPeriod"/>
            </a:pPr>
            <a:endParaRPr lang="en-US" sz="2000" dirty="0"/>
          </a:p>
          <a:p>
            <a:pPr marL="457200" indent="-457200">
              <a:buFont typeface="+mj-lt"/>
              <a:buAutoNum type="alphaUcPeriod"/>
            </a:pPr>
            <a:r>
              <a:rPr lang="en-US" sz="2000" dirty="0" smtClean="0"/>
              <a:t>No</a:t>
            </a:r>
            <a:r>
              <a:rPr lang="en-US" sz="2000" dirty="0"/>
              <a:t>, because corn borer percent mortality increased when corn borers ate </a:t>
            </a:r>
            <a:r>
              <a:rPr lang="en-US" sz="2000" dirty="0" err="1" smtClean="0"/>
              <a:t>Bt</a:t>
            </a:r>
            <a:r>
              <a:rPr lang="en-US" sz="2000" dirty="0" smtClean="0"/>
              <a:t> </a:t>
            </a:r>
            <a:r>
              <a:rPr lang="en-US" sz="2000" dirty="0"/>
              <a:t>corn; if </a:t>
            </a:r>
            <a:r>
              <a:rPr lang="en-US" sz="2000" dirty="0" err="1"/>
              <a:t>Bt</a:t>
            </a:r>
            <a:r>
              <a:rPr lang="en-US" sz="2000" dirty="0"/>
              <a:t> corn was effective, then percent mortality should have decreased.</a:t>
            </a:r>
          </a:p>
        </p:txBody>
      </p:sp>
    </p:spTree>
    <p:extLst>
      <p:ext uri="{BB962C8B-B14F-4D97-AF65-F5344CB8AC3E}">
        <p14:creationId xmlns:p14="http://schemas.microsoft.com/office/powerpoint/2010/main" val="33269073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2">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240" y="749650"/>
            <a:ext cx="8368652" cy="5324535"/>
          </a:xfrm>
          <a:prstGeom prst="rect">
            <a:avLst/>
          </a:prstGeom>
        </p:spPr>
        <p:txBody>
          <a:bodyPr wrap="square">
            <a:spAutoFit/>
          </a:bodyPr>
          <a:lstStyle/>
          <a:p>
            <a:r>
              <a:rPr lang="en-US" sz="2000" dirty="0"/>
              <a:t>One of your local newscasters sees these data and announces on the news that "</a:t>
            </a:r>
            <a:r>
              <a:rPr lang="en-US" sz="2000" dirty="0" err="1"/>
              <a:t>Bt</a:t>
            </a:r>
            <a:r>
              <a:rPr lang="en-US" sz="2000" dirty="0"/>
              <a:t> toxins are safe because they have no negative effects on any arthropods except for the corn borers." Do you agree with that statement</a:t>
            </a:r>
            <a:r>
              <a:rPr lang="en-US" sz="2000" dirty="0" smtClean="0"/>
              <a:t>?</a:t>
            </a:r>
          </a:p>
          <a:p>
            <a:endParaRPr lang="en-US" sz="2000" dirty="0"/>
          </a:p>
          <a:p>
            <a:pPr marL="457200" indent="-457200">
              <a:buFont typeface="+mj-lt"/>
              <a:buAutoNum type="alphaUcPeriod"/>
            </a:pPr>
            <a:r>
              <a:rPr lang="en-US" sz="2000" dirty="0" smtClean="0"/>
              <a:t>No</a:t>
            </a:r>
            <a:r>
              <a:rPr lang="en-US" sz="2000" dirty="0"/>
              <a:t>, because more mites and beetles died after eating </a:t>
            </a:r>
            <a:r>
              <a:rPr lang="en-US" sz="2000" dirty="0" err="1"/>
              <a:t>Bt</a:t>
            </a:r>
            <a:r>
              <a:rPr lang="en-US" sz="2000" dirty="0"/>
              <a:t> corn than after eating non-</a:t>
            </a:r>
            <a:r>
              <a:rPr lang="en-US" sz="2000" dirty="0" err="1"/>
              <a:t>Bt</a:t>
            </a:r>
            <a:r>
              <a:rPr lang="en-US" sz="2000" dirty="0"/>
              <a:t> corn</a:t>
            </a:r>
            <a:r>
              <a:rPr lang="en-US" sz="2000" dirty="0" smtClean="0"/>
              <a:t>.</a:t>
            </a:r>
          </a:p>
          <a:p>
            <a:pPr marL="457200" indent="-457200">
              <a:buFont typeface="+mj-lt"/>
              <a:buAutoNum type="alphaUcPeriod"/>
            </a:pPr>
            <a:endParaRPr lang="en-US" sz="2000" dirty="0"/>
          </a:p>
          <a:p>
            <a:pPr marL="457200" indent="-457200">
              <a:buFont typeface="+mj-lt"/>
              <a:buAutoNum type="alphaUcPeriod"/>
            </a:pPr>
            <a:r>
              <a:rPr lang="en-US" sz="2000" dirty="0" smtClean="0"/>
              <a:t>No</a:t>
            </a:r>
            <a:r>
              <a:rPr lang="en-US" sz="2000" dirty="0"/>
              <a:t>, because these data were obtained from testing </a:t>
            </a:r>
            <a:r>
              <a:rPr lang="en-US" sz="2000" dirty="0" err="1"/>
              <a:t>Bt</a:t>
            </a:r>
            <a:r>
              <a:rPr lang="en-US" sz="2000" dirty="0"/>
              <a:t> on two species of mites and beetles; </a:t>
            </a:r>
            <a:r>
              <a:rPr lang="en-US" sz="2000" dirty="0" smtClean="0"/>
              <a:t>perhaps other </a:t>
            </a:r>
            <a:r>
              <a:rPr lang="en-US" sz="2000" dirty="0"/>
              <a:t>arthropods may respond differently to Bt</a:t>
            </a:r>
            <a:r>
              <a:rPr lang="en-US" sz="2000" dirty="0" smtClean="0"/>
              <a:t>.</a:t>
            </a:r>
          </a:p>
          <a:p>
            <a:pPr marL="457200" indent="-457200">
              <a:buFont typeface="+mj-lt"/>
              <a:buAutoNum type="alphaUcPeriod"/>
            </a:pPr>
            <a:endParaRPr lang="en-US" sz="2000" dirty="0"/>
          </a:p>
          <a:p>
            <a:pPr marL="457200" indent="-457200">
              <a:buFont typeface="+mj-lt"/>
              <a:buAutoNum type="alphaUcPeriod"/>
            </a:pPr>
            <a:r>
              <a:rPr lang="en-US" sz="2000" dirty="0" smtClean="0"/>
              <a:t>Yes</a:t>
            </a:r>
            <a:r>
              <a:rPr lang="en-US" sz="2000" dirty="0"/>
              <a:t>, because the data clearly show that the </a:t>
            </a:r>
            <a:r>
              <a:rPr lang="en-US" sz="2000" dirty="0" err="1"/>
              <a:t>Bt</a:t>
            </a:r>
            <a:r>
              <a:rPr lang="en-US" sz="2000" dirty="0"/>
              <a:t> toxin is </a:t>
            </a:r>
            <a:r>
              <a:rPr lang="en-US" sz="2000" dirty="0" smtClean="0"/>
              <a:t>harmless </a:t>
            </a:r>
            <a:r>
              <a:rPr lang="en-US" sz="2000" dirty="0"/>
              <a:t>to arthropods other than the </a:t>
            </a:r>
            <a:r>
              <a:rPr lang="en-US" sz="2000" dirty="0" smtClean="0"/>
              <a:t>corn borer.</a:t>
            </a:r>
          </a:p>
          <a:p>
            <a:pPr marL="457200" indent="-457200">
              <a:buFont typeface="+mj-lt"/>
              <a:buAutoNum type="alphaUcPeriod"/>
            </a:pPr>
            <a:endParaRPr lang="en-US" sz="2000" dirty="0"/>
          </a:p>
          <a:p>
            <a:pPr marL="457200" indent="-457200">
              <a:buFont typeface="+mj-lt"/>
              <a:buAutoNum type="alphaUcPeriod"/>
            </a:pPr>
            <a:r>
              <a:rPr lang="en-US" sz="2000" dirty="0" smtClean="0"/>
              <a:t>Yes</a:t>
            </a:r>
            <a:r>
              <a:rPr lang="en-US" sz="2000" dirty="0"/>
              <a:t>, because only the corn borer was affected when eating the </a:t>
            </a:r>
            <a:r>
              <a:rPr lang="en-US" sz="2000" dirty="0" err="1"/>
              <a:t>Bt</a:t>
            </a:r>
            <a:r>
              <a:rPr lang="en-US" sz="2000" dirty="0"/>
              <a:t> corn.</a:t>
            </a:r>
          </a:p>
        </p:txBody>
      </p:sp>
    </p:spTree>
    <p:extLst>
      <p:ext uri="{BB962C8B-B14F-4D97-AF65-F5344CB8AC3E}">
        <p14:creationId xmlns:p14="http://schemas.microsoft.com/office/powerpoint/2010/main" val="2385317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2">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a:latin typeface="Arial" charset="0"/>
              </a:rPr>
              <a:t>Compound Heterozygosity</a:t>
            </a:r>
          </a:p>
        </p:txBody>
      </p:sp>
      <p:pic>
        <p:nvPicPr>
          <p:cNvPr id="51202" name="Picture 3" descr="Screenshot 2018-12-10 18.08.57.png"/>
          <p:cNvPicPr>
            <a:picLocks noChangeAspect="1"/>
          </p:cNvPicPr>
          <p:nvPr/>
        </p:nvPicPr>
        <p:blipFill>
          <a:blip r:embed="rId2">
            <a:extLst>
              <a:ext uri="{28A0092B-C50C-407E-A947-70E740481C1C}">
                <a14:useLocalDpi xmlns:a14="http://schemas.microsoft.com/office/drawing/2010/main" val="0"/>
              </a:ext>
            </a:extLst>
          </a:blip>
          <a:srcRect r="68658" b="43849"/>
          <a:stretch>
            <a:fillRect/>
          </a:stretch>
        </p:blipFill>
        <p:spPr bwMode="auto">
          <a:xfrm>
            <a:off x="2438400" y="2519480"/>
            <a:ext cx="2133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2"/>
          <p:cNvPicPr>
            <a:picLocks noChangeAspect="1"/>
          </p:cNvPicPr>
          <p:nvPr/>
        </p:nvPicPr>
        <p:blipFill>
          <a:blip r:embed="rId3">
            <a:extLst>
              <a:ext uri="{28A0092B-C50C-407E-A947-70E740481C1C}">
                <a14:useLocalDpi xmlns:a14="http://schemas.microsoft.com/office/drawing/2010/main" val="0"/>
              </a:ext>
            </a:extLst>
          </a:blip>
          <a:srcRect l="954" t="13902" r="67522" b="53772"/>
          <a:stretch>
            <a:fillRect/>
          </a:stretch>
        </p:blipFill>
        <p:spPr bwMode="auto">
          <a:xfrm>
            <a:off x="304800" y="2502017"/>
            <a:ext cx="213360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5" descr="Screenshot 2018-12-10 18.08.57.png"/>
          <p:cNvPicPr>
            <a:picLocks noChangeAspect="1"/>
          </p:cNvPicPr>
          <p:nvPr/>
        </p:nvPicPr>
        <p:blipFill>
          <a:blip r:embed="rId2">
            <a:extLst>
              <a:ext uri="{28A0092B-C50C-407E-A947-70E740481C1C}">
                <a14:useLocalDpi xmlns:a14="http://schemas.microsoft.com/office/drawing/2010/main" val="0"/>
              </a:ext>
            </a:extLst>
          </a:blip>
          <a:srcRect l="67635" t="-3262" r="1024" b="43340"/>
          <a:stretch>
            <a:fillRect/>
          </a:stretch>
        </p:blipFill>
        <p:spPr bwMode="auto">
          <a:xfrm>
            <a:off x="4519613" y="2443280"/>
            <a:ext cx="2109787"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6"/>
          <p:cNvSpPr txBox="1">
            <a:spLocks noChangeArrowheads="1"/>
          </p:cNvSpPr>
          <p:nvPr/>
        </p:nvSpPr>
        <p:spPr bwMode="auto">
          <a:xfrm>
            <a:off x="457200" y="1733667"/>
            <a:ext cx="50752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CF1 </a:t>
            </a:r>
            <a:r>
              <a:rPr lang="mr-IN" sz="1800"/>
              <a:t>–</a:t>
            </a:r>
            <a:r>
              <a:rPr lang="en-US" sz="1800"/>
              <a:t> blue allele </a:t>
            </a:r>
            <a:r>
              <a:rPr lang="mr-IN" sz="1800"/>
              <a:t>–</a:t>
            </a:r>
            <a:r>
              <a:rPr lang="en-US" sz="1800"/>
              <a:t> normal CF protein</a:t>
            </a:r>
          </a:p>
          <a:p>
            <a:r>
              <a:rPr lang="en-US" sz="1800"/>
              <a:t>CF2 </a:t>
            </a:r>
            <a:r>
              <a:rPr lang="mr-IN" sz="1800"/>
              <a:t>–</a:t>
            </a:r>
            <a:r>
              <a:rPr lang="en-US" sz="1800"/>
              <a:t> orange allele </a:t>
            </a:r>
            <a:r>
              <a:rPr lang="mr-IN" sz="1800"/>
              <a:t>–</a:t>
            </a:r>
            <a:r>
              <a:rPr lang="en-US" sz="1800"/>
              <a:t> non-functional CF protein</a:t>
            </a:r>
          </a:p>
          <a:p>
            <a:r>
              <a:rPr lang="en-US" sz="1800"/>
              <a:t>CF3 </a:t>
            </a:r>
            <a:r>
              <a:rPr lang="mr-IN" sz="1800"/>
              <a:t>–</a:t>
            </a:r>
            <a:r>
              <a:rPr lang="en-US" sz="1800"/>
              <a:t> green allele </a:t>
            </a:r>
            <a:r>
              <a:rPr lang="mr-IN" sz="1800"/>
              <a:t>–</a:t>
            </a:r>
            <a:r>
              <a:rPr lang="en-US" sz="1800"/>
              <a:t> non-functional CF protein</a:t>
            </a:r>
          </a:p>
        </p:txBody>
      </p:sp>
      <p:pic>
        <p:nvPicPr>
          <p:cNvPr id="51206" name="Picture 2"/>
          <p:cNvPicPr>
            <a:picLocks noChangeAspect="1"/>
          </p:cNvPicPr>
          <p:nvPr/>
        </p:nvPicPr>
        <p:blipFill>
          <a:blip r:embed="rId3">
            <a:extLst>
              <a:ext uri="{28A0092B-C50C-407E-A947-70E740481C1C}">
                <a14:useLocalDpi xmlns:a14="http://schemas.microsoft.com/office/drawing/2010/main" val="0"/>
              </a:ext>
            </a:extLst>
          </a:blip>
          <a:srcRect l="66121" t="15495" r="1765" b="55016"/>
          <a:stretch>
            <a:fillRect/>
          </a:stretch>
        </p:blipFill>
        <p:spPr bwMode="auto">
          <a:xfrm>
            <a:off x="6477000" y="2638542"/>
            <a:ext cx="21336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TextBox 9"/>
          <p:cNvSpPr txBox="1">
            <a:spLocks noChangeArrowheads="1"/>
          </p:cNvSpPr>
          <p:nvPr/>
        </p:nvSpPr>
        <p:spPr bwMode="auto">
          <a:xfrm>
            <a:off x="685800" y="3891080"/>
            <a:ext cx="14414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t>homozygote </a:t>
            </a:r>
          </a:p>
          <a:p>
            <a:pPr algn="ctr"/>
            <a:r>
              <a:rPr lang="en-US" sz="1800"/>
              <a:t>no disease</a:t>
            </a:r>
          </a:p>
        </p:txBody>
      </p:sp>
      <p:sp>
        <p:nvSpPr>
          <p:cNvPr id="51208" name="TextBox 10"/>
          <p:cNvSpPr txBox="1">
            <a:spLocks noChangeArrowheads="1"/>
          </p:cNvSpPr>
          <p:nvPr/>
        </p:nvSpPr>
        <p:spPr bwMode="auto">
          <a:xfrm>
            <a:off x="2693988" y="3891080"/>
            <a:ext cx="15192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t>heterozygote</a:t>
            </a:r>
          </a:p>
          <a:p>
            <a:pPr algn="ctr"/>
            <a:r>
              <a:rPr lang="en-US" sz="1800"/>
              <a:t>no disease</a:t>
            </a:r>
          </a:p>
        </p:txBody>
      </p:sp>
      <p:sp>
        <p:nvSpPr>
          <p:cNvPr id="51209" name="TextBox 11"/>
          <p:cNvSpPr txBox="1">
            <a:spLocks noChangeArrowheads="1"/>
          </p:cNvSpPr>
          <p:nvPr/>
        </p:nvSpPr>
        <p:spPr bwMode="auto">
          <a:xfrm>
            <a:off x="4778375" y="3891080"/>
            <a:ext cx="15573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t>heterozygote</a:t>
            </a:r>
          </a:p>
          <a:p>
            <a:pPr algn="ctr"/>
            <a:r>
              <a:rPr lang="en-US" sz="1800"/>
              <a:t>cystic fibrosis</a:t>
            </a:r>
          </a:p>
        </p:txBody>
      </p:sp>
      <p:sp>
        <p:nvSpPr>
          <p:cNvPr id="51210" name="TextBox 12"/>
          <p:cNvSpPr txBox="1">
            <a:spLocks noChangeArrowheads="1"/>
          </p:cNvSpPr>
          <p:nvPr/>
        </p:nvSpPr>
        <p:spPr bwMode="auto">
          <a:xfrm>
            <a:off x="6900863" y="3891080"/>
            <a:ext cx="15573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t>homozygote</a:t>
            </a:r>
          </a:p>
          <a:p>
            <a:pPr algn="ctr"/>
            <a:r>
              <a:rPr lang="en-US" sz="1800"/>
              <a:t>cystic fibrosis</a:t>
            </a:r>
          </a:p>
        </p:txBody>
      </p:sp>
    </p:spTree>
    <p:extLst>
      <p:ext uri="{BB962C8B-B14F-4D97-AF65-F5344CB8AC3E}">
        <p14:creationId xmlns:p14="http://schemas.microsoft.com/office/powerpoint/2010/main" val="969566423"/>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4688" y="627622"/>
            <a:ext cx="8153992" cy="5632310"/>
          </a:xfrm>
          <a:prstGeom prst="rect">
            <a:avLst/>
          </a:prstGeom>
        </p:spPr>
        <p:txBody>
          <a:bodyPr wrap="square">
            <a:spAutoFit/>
          </a:bodyPr>
          <a:lstStyle/>
          <a:p>
            <a:r>
              <a:rPr lang="en-US" dirty="0"/>
              <a:t>The disease cystic fibrosis (CF) is considered a 'recessive disease', because you need at least one functional transmembrane CR protein to have normal lung function. However, this disease does not follow classic concepts of dominance. A heterozygote without disease can have one normal CF allele (blue protein) and one nonfunctional CF allele (orange protein). A heterozygote can also have two non-functional CF proteins (orange and green) and have the disease. In cystic fibrosis the heterozygote can have CF or be normal. Cystic fibrosis is said to have ___________________.</a:t>
            </a:r>
          </a:p>
          <a:p>
            <a:pPr marL="457200" indent="-457200">
              <a:buAutoNum type="alphaUcParenR"/>
            </a:pPr>
            <a:r>
              <a:rPr lang="en-US" dirty="0" smtClean="0"/>
              <a:t>Compound </a:t>
            </a:r>
            <a:r>
              <a:rPr lang="en-US" dirty="0"/>
              <a:t>heterozygosity </a:t>
            </a:r>
            <a:endParaRPr lang="en-US" dirty="0" smtClean="0"/>
          </a:p>
          <a:p>
            <a:pPr marL="457200" indent="-457200">
              <a:buAutoNum type="alphaUcParenR"/>
            </a:pPr>
            <a:r>
              <a:rPr lang="en-US" dirty="0" smtClean="0"/>
              <a:t>C</a:t>
            </a:r>
            <a:r>
              <a:rPr lang="en-US" dirty="0"/>
              <a:t>) Incomplete dominance </a:t>
            </a:r>
            <a:endParaRPr lang="en-US" dirty="0" smtClean="0"/>
          </a:p>
          <a:p>
            <a:pPr marL="457200" indent="-457200">
              <a:buAutoNum type="alphaUcParenR"/>
            </a:pPr>
            <a:r>
              <a:rPr lang="en-US" dirty="0" smtClean="0"/>
              <a:t>B</a:t>
            </a:r>
            <a:r>
              <a:rPr lang="en-US" dirty="0"/>
              <a:t>) Heterozygous </a:t>
            </a:r>
            <a:r>
              <a:rPr lang="en-US" dirty="0" err="1"/>
              <a:t>recessivity</a:t>
            </a:r>
            <a:r>
              <a:rPr lang="en-US" dirty="0"/>
              <a:t> </a:t>
            </a:r>
            <a:endParaRPr lang="en-US" dirty="0" smtClean="0"/>
          </a:p>
          <a:p>
            <a:pPr marL="457200" indent="-457200">
              <a:buAutoNum type="alphaUcParenR"/>
            </a:pPr>
            <a:r>
              <a:rPr lang="en-US" dirty="0" smtClean="0"/>
              <a:t>D</a:t>
            </a:r>
            <a:r>
              <a:rPr lang="en-US" dirty="0"/>
              <a:t>) Mixed dominance</a:t>
            </a:r>
            <a:endParaRPr lang="en-US" dirty="0"/>
          </a:p>
        </p:txBody>
      </p:sp>
    </p:spTree>
    <p:extLst>
      <p:ext uri="{BB962C8B-B14F-4D97-AF65-F5344CB8AC3E}">
        <p14:creationId xmlns:p14="http://schemas.microsoft.com/office/powerpoint/2010/main" val="35734226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634941" y="1955251"/>
            <a:ext cx="7736267" cy="1446550"/>
          </a:xfrm>
          <a:prstGeom prst="rect">
            <a:avLst/>
          </a:prstGeom>
        </p:spPr>
        <p:txBody>
          <a:bodyPr wrap="square">
            <a:spAutoFit/>
          </a:bodyPr>
          <a:lstStyle/>
          <a:p>
            <a:r>
              <a:rPr lang="en-US" baseline="30000" dirty="0"/>
              <a:t>If a female </a:t>
            </a:r>
            <a:r>
              <a:rPr lang="en-US" i="1" baseline="30000" dirty="0"/>
              <a:t>Drosophila </a:t>
            </a:r>
            <a:r>
              <a:rPr lang="en-US" baseline="30000" dirty="0"/>
              <a:t>that is heterozygous for a recessive X-linked mutation is crossed to a wild-type male, what proportion of female progeny will have the mutant phenotype</a:t>
            </a:r>
            <a:r>
              <a:rPr lang="en-US" baseline="30000" dirty="0" smtClean="0"/>
              <a:t>?</a:t>
            </a:r>
          </a:p>
          <a:p>
            <a:endParaRPr lang="en-US" baseline="30000" dirty="0"/>
          </a:p>
          <a:p>
            <a:r>
              <a:rPr lang="mr-IN" dirty="0"/>
              <a:t>A) 100% B) 0% C) 33% D) 25% E) 50%</a:t>
            </a:r>
            <a:endParaRPr lang="en-US" dirty="0"/>
          </a:p>
        </p:txBody>
      </p:sp>
    </p:spTree>
    <p:extLst>
      <p:ext uri="{BB962C8B-B14F-4D97-AF65-F5344CB8AC3E}">
        <p14:creationId xmlns:p14="http://schemas.microsoft.com/office/powerpoint/2010/main" val="26714426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Previously Covered Chapters</a:t>
            </a:r>
            <a:endParaRPr lang="en-US" dirty="0"/>
          </a:p>
        </p:txBody>
      </p:sp>
      <p:sp>
        <p:nvSpPr>
          <p:cNvPr id="3" name="Content Placeholder 2"/>
          <p:cNvSpPr>
            <a:spLocks noGrp="1"/>
          </p:cNvSpPr>
          <p:nvPr>
            <p:ph idx="1"/>
          </p:nvPr>
        </p:nvSpPr>
        <p:spPr/>
        <p:txBody>
          <a:bodyPr/>
          <a:lstStyle/>
          <a:p>
            <a:r>
              <a:rPr lang="en-US" dirty="0" smtClean="0"/>
              <a:t>Do the review quizzes on Canvas under the ‘Quizzes’ section</a:t>
            </a:r>
          </a:p>
          <a:p>
            <a:r>
              <a:rPr lang="en-US" dirty="0" smtClean="0"/>
              <a:t>Read the ‘Exam 4 &amp; Final Review’</a:t>
            </a:r>
          </a:p>
          <a:p>
            <a:r>
              <a:rPr lang="en-US" dirty="0" smtClean="0"/>
              <a:t>Let me know if you have questions. </a:t>
            </a:r>
          </a:p>
          <a:p>
            <a:r>
              <a:rPr lang="en-US" dirty="0" err="1" smtClean="0"/>
              <a:t>sandra.namoff@chaffey.edu</a:t>
            </a:r>
            <a:endParaRPr lang="en-US" dirty="0"/>
          </a:p>
        </p:txBody>
      </p:sp>
    </p:spTree>
    <p:extLst>
      <p:ext uri="{BB962C8B-B14F-4D97-AF65-F5344CB8AC3E}">
        <p14:creationId xmlns:p14="http://schemas.microsoft.com/office/powerpoint/2010/main" val="32337899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en-US" dirty="0" smtClean="0"/>
              <a:t>The Progression of a Cancer</a:t>
            </a:r>
            <a:endParaRPr lang="en-US" dirty="0"/>
          </a:p>
        </p:txBody>
      </p:sp>
      <p:sp>
        <p:nvSpPr>
          <p:cNvPr id="235523" name="Rectangle 3"/>
          <p:cNvSpPr>
            <a:spLocks noGrp="1" noChangeArrowheads="1"/>
          </p:cNvSpPr>
          <p:nvPr>
            <p:ph idx="1"/>
          </p:nvPr>
        </p:nvSpPr>
        <p:spPr/>
        <p:txBody>
          <a:bodyPr/>
          <a:lstStyle/>
          <a:p>
            <a:r>
              <a:rPr lang="en-US" dirty="0" smtClean="0"/>
              <a:t>Nearly 150,000 Americans will be stricken by cancer of the colon (the main part of the large intestine) this year. </a:t>
            </a:r>
          </a:p>
          <a:p>
            <a:r>
              <a:rPr lang="en-US" dirty="0" smtClean="0"/>
              <a:t>Colon cancer, like many cancers,</a:t>
            </a:r>
          </a:p>
          <a:p>
            <a:pPr lvl="1"/>
            <a:r>
              <a:rPr lang="en-US" dirty="0" smtClean="0"/>
              <a:t>is a gradual process and</a:t>
            </a:r>
          </a:p>
          <a:p>
            <a:pPr lvl="1"/>
            <a:r>
              <a:rPr lang="en-US" dirty="0" smtClean="0"/>
              <a:t>is produced by more than one mutation.</a:t>
            </a:r>
            <a:endParaRPr lang="en-US" dirty="0"/>
          </a:p>
        </p:txBody>
      </p:sp>
    </p:spTree>
    <p:extLst>
      <p:ext uri="{BB962C8B-B14F-4D97-AF65-F5344CB8AC3E}">
        <p14:creationId xmlns:p14="http://schemas.microsoft.com/office/powerpoint/2010/main" val="4800185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2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552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GAMESHOW" val="False"/>
  <p:tag name="PPTVERSION" val="XP"/>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CampbellEB6_Lecture_Design</Template>
  <TotalTime>9415</TotalTime>
  <Words>15900</Words>
  <Application>Microsoft Macintosh PowerPoint</Application>
  <PresentationFormat>On-screen Show (4:3)</PresentationFormat>
  <Paragraphs>885</Paragraphs>
  <Slides>89</Slides>
  <Notes>58</Notes>
  <HiddenSlides>0</HiddenSlides>
  <MMClips>1</MMClips>
  <ScaleCrop>false</ScaleCrop>
  <HeadingPairs>
    <vt:vector size="4" baseType="variant">
      <vt:variant>
        <vt:lpstr>Theme</vt:lpstr>
      </vt:variant>
      <vt:variant>
        <vt:i4>2</vt:i4>
      </vt:variant>
      <vt:variant>
        <vt:lpstr>Slide Titles</vt:lpstr>
      </vt:variant>
      <vt:variant>
        <vt:i4>89</vt:i4>
      </vt:variant>
    </vt:vector>
  </HeadingPairs>
  <TitlesOfParts>
    <vt:vector size="91" baseType="lpstr">
      <vt:lpstr>1_Custom Design</vt:lpstr>
      <vt:lpstr>Custom Design</vt:lpstr>
      <vt:lpstr>Biol-12 Exam4 Review PPT</vt:lpstr>
      <vt:lpstr>The Genetic Basis of Cancer</vt:lpstr>
      <vt:lpstr>Benign Tumor vs Cancer</vt:lpstr>
      <vt:lpstr>Figure 11.16</vt:lpstr>
      <vt:lpstr>Figure 11.17</vt:lpstr>
      <vt:lpstr>What name is given to a gene that causes cancer? </vt:lpstr>
      <vt:lpstr>What is the normal function of a proto oncogene?</vt:lpstr>
      <vt:lpstr>When referring to cell division, oncogenes are most like ________ while tumor suppressor genes are most like ________. </vt:lpstr>
      <vt:lpstr>The Progression of a Cancer</vt:lpstr>
      <vt:lpstr>Figure 11.19</vt:lpstr>
      <vt:lpstr>The Progression of a Cancer</vt:lpstr>
      <vt:lpstr>Please read the paragraph below to answer the following questions.</vt:lpstr>
      <vt:lpstr>Jim learned that viruses can sometimes cause cancer and wants to know why. You tell him that ________.  </vt:lpstr>
      <vt:lpstr>Jim came across an advertisement for an herbal supplement that claimed to cure lung cancer by targeting precancerous cells in the lungs. If this claim were true, which of the following is a possible mechanism by which it may act?  </vt:lpstr>
      <vt:lpstr>Jim learned that some cancer cells produce more growth-stimulating proteins than others. What would you give him as a plausible explanation?  </vt:lpstr>
      <vt:lpstr>PowerPoint Presentation</vt:lpstr>
      <vt:lpstr>Inherited Cancer</vt:lpstr>
      <vt:lpstr>Inherited Cancer</vt:lpstr>
      <vt:lpstr>Table 11.1</vt:lpstr>
      <vt:lpstr>Cancer Risk and Prevention</vt:lpstr>
      <vt:lpstr>Ch12 DNA Technology</vt:lpstr>
      <vt:lpstr>Definitions</vt:lpstr>
      <vt:lpstr>Early Genetic Manipulation</vt:lpstr>
      <vt:lpstr>Genetic Engineering</vt:lpstr>
      <vt:lpstr>Glowing fish produced by transferring a gene for a fluorescent protein from jellyfish </vt:lpstr>
      <vt:lpstr>Endocrine Toxin Indicator</vt:lpstr>
      <vt:lpstr>Glow Cats in class Exercise – </vt:lpstr>
      <vt:lpstr>Recombinant DNA Techniques</vt:lpstr>
      <vt:lpstr>Figure 12.2</vt:lpstr>
      <vt:lpstr>Figure 12.3-1</vt:lpstr>
      <vt:lpstr>Figure 12.3-2</vt:lpstr>
      <vt:lpstr>Cutting and Pasting DNA with Restriction Enzymes</vt:lpstr>
      <vt:lpstr>Animation: Restriction Enzymes</vt:lpstr>
      <vt:lpstr>Figure 12.4-s1</vt:lpstr>
      <vt:lpstr>Figure 12.4-s2</vt:lpstr>
      <vt:lpstr>Figure 12.4-s3</vt:lpstr>
      <vt:lpstr>What if you added GFP from jellyfish to the bacterial plasmid? </vt:lpstr>
      <vt:lpstr>PowerPoint Presentation</vt:lpstr>
      <vt:lpstr>PowerPoint Presentation</vt:lpstr>
      <vt:lpstr>Figure 12.7</vt:lpstr>
      <vt:lpstr>Figure 12.6</vt:lpstr>
      <vt:lpstr>Pharmaceutical Applications</vt:lpstr>
      <vt:lpstr>Pharmaceutical Applications</vt:lpstr>
      <vt:lpstr>Figure 12.8</vt:lpstr>
      <vt:lpstr>Genetically Modified Organisms in Agriculture</vt:lpstr>
      <vt:lpstr>Genetically Modified Organisms in Agriculture</vt:lpstr>
      <vt:lpstr>PowerPoint Presentation</vt:lpstr>
      <vt:lpstr>Genetically Modified Organisms in Agriculture</vt:lpstr>
      <vt:lpstr>Genetically Modified Organisms in Agriculture</vt:lpstr>
      <vt:lpstr>PowerPoint Presentation</vt:lpstr>
      <vt:lpstr>PowerPoint Presentation</vt:lpstr>
      <vt:lpstr>Figure 12.11-1</vt:lpstr>
      <vt:lpstr>Figure 12.11-2</vt:lpstr>
      <vt:lpstr>Human Gene Therapy</vt:lpstr>
      <vt:lpstr>Human Gene Therapy</vt:lpstr>
      <vt:lpstr>CRISPR-CAS9</vt:lpstr>
      <vt:lpstr>Figure 12.12</vt:lpstr>
      <vt:lpstr>Figure 12.13</vt:lpstr>
      <vt:lpstr>Figure 12.5-s1</vt:lpstr>
      <vt:lpstr>Figure 12.5-s2</vt:lpstr>
      <vt:lpstr>Figure 12.5-s3</vt:lpstr>
      <vt:lpstr>Short Tandem Repeat (STR) Analysis</vt:lpstr>
      <vt:lpstr>Figure 12.14</vt:lpstr>
      <vt:lpstr>Figure 12.15</vt:lpstr>
      <vt:lpstr>Short Tandem Repeat (STR) Analysis</vt:lpstr>
      <vt:lpstr>Short Tandem Repeat (STR) Analysis</vt:lpstr>
      <vt:lpstr>Short Tandem Repeat (STR) Analysis</vt:lpstr>
      <vt:lpstr>PowerPoint Presentation</vt:lpstr>
      <vt:lpstr>PowerPoint Presentation</vt:lpstr>
      <vt:lpstr>DNA Sequencing</vt:lpstr>
      <vt:lpstr>Figure 12.18</vt:lpstr>
      <vt:lpstr>Genomics</vt:lpstr>
      <vt:lpstr>Table 12.1-1</vt:lpstr>
      <vt:lpstr>Table 12.1-2</vt:lpstr>
      <vt:lpstr>The Human Genome</vt:lpstr>
      <vt:lpstr>The Human Genome</vt:lpstr>
      <vt:lpstr>PowerPoint Presentation</vt:lpstr>
      <vt:lpstr>Safety and Ethical Issues</vt:lpstr>
      <vt:lpstr>Figure 12.24</vt:lpstr>
      <vt:lpstr>The Controversy over Genetically Modified Foods</vt:lpstr>
      <vt:lpstr>PowerPoint Presentation</vt:lpstr>
      <vt:lpstr>PowerPoint Presentation</vt:lpstr>
      <vt:lpstr>PowerPoint Presentation</vt:lpstr>
      <vt:lpstr>PowerPoint Presentation</vt:lpstr>
      <vt:lpstr>PowerPoint Presentation</vt:lpstr>
      <vt:lpstr>Compound Heterozygosity</vt:lpstr>
      <vt:lpstr>PowerPoint Presentation</vt:lpstr>
      <vt:lpstr>PowerPoint Presentation</vt:lpstr>
      <vt:lpstr>Previously Covered Chapters</vt:lpstr>
    </vt:vector>
  </TitlesOfParts>
  <Company>Pearson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Christopher Delgado</dc:creator>
  <cp:lastModifiedBy>Sandra Namoff</cp:lastModifiedBy>
  <cp:revision>1117</cp:revision>
  <cp:lastPrinted>2005-04-01T00:26:31Z</cp:lastPrinted>
  <dcterms:created xsi:type="dcterms:W3CDTF">2014-10-03T21:19:49Z</dcterms:created>
  <dcterms:modified xsi:type="dcterms:W3CDTF">2018-12-12T01:00:55Z</dcterms:modified>
</cp:coreProperties>
</file>